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88" r:id="rId2"/>
    <p:sldId id="290" r:id="rId3"/>
    <p:sldId id="261" r:id="rId4"/>
    <p:sldId id="292"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Helvetica Neue" panose="020B0604020202020204" charset="0"/>
      <p:regular r:id="rId11"/>
      <p:bold r:id="rId12"/>
      <p:italic r:id="rId13"/>
      <p:boldItalic r:id="rId14"/>
    </p:embeddedFont>
    <p:embeddedFont>
      <p:font typeface="Ink Free" panose="03080402000500000000" pitchFamily="66"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34940" autoAdjust="0"/>
  </p:normalViewPr>
  <p:slideViewPr>
    <p:cSldViewPr snapToGrid="0">
      <p:cViewPr varScale="1">
        <p:scale>
          <a:sx n="23" d="100"/>
          <a:sy n="23" d="100"/>
        </p:scale>
        <p:origin x="2120" y="28"/>
      </p:cViewPr>
      <p:guideLst>
        <p:guide orient="horz" pos="2160"/>
        <p:guide pos="3840"/>
      </p:guideLst>
    </p:cSldViewPr>
  </p:slideViewPr>
  <p:notesTextViewPr>
    <p:cViewPr>
      <p:scale>
        <a:sx n="1" d="1"/>
        <a:sy n="1" d="1"/>
      </p:scale>
      <p:origin x="0" y="-1088"/>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buFont typeface="Arial" panose="020B0604020202020204" pitchFamily="34" charset="0"/>
              <a:buChar char="•"/>
            </a:pPr>
            <a:r>
              <a:rPr lang="es-ES" dirty="0"/>
              <a:t>Esta Norma es parte del tercer Bloque de Normas relacionadas con desarrollar estrategias, enfoques e intervenciones claves para prevenir y responder </a:t>
            </a:r>
            <a:r>
              <a:rPr lang="es-ES" sz="1800" b="0" i="0" u="none" strike="noStrike" baseline="0" dirty="0">
                <a:latin typeface="HelveticaNeue-Light-Identity-H"/>
              </a:rPr>
              <a:t>para la Protección de la niñez y adolescencia esbozados </a:t>
            </a:r>
            <a:r>
              <a:rPr lang="es-ES" dirty="0"/>
              <a:t>en el Pilar 2. Está estructurado en torno al modelo </a:t>
            </a:r>
            <a:r>
              <a:rPr lang="es-ES" dirty="0" err="1"/>
              <a:t>socioecológico</a:t>
            </a:r>
            <a:r>
              <a:rPr lang="es-ES" dirty="0"/>
              <a:t> y también está alineado con el paquete INSPIRE, cuando corresponde, y se basa en estrategias basadas en la evidencia para prevenir la violencia contra los NNA. De ahí el ICONO en la esquina. El paquete INSPIRE tiene un objetivo similar: estrategias basadas en evidencia para prevenir la violencia contra los NNA. Más información sobre las estrategias de INSPIRE en: http://inspire-strategies.org/ </a:t>
            </a:r>
            <a:endParaRPr lang="es-ES" sz="1200" b="0" i="0"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Calibri"/>
              <a:ea typeface="Arial"/>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dirty="0">
                <a:latin typeface="Calibri"/>
                <a:ea typeface="Arial"/>
                <a:cs typeface="Calibri"/>
                <a:sym typeface="Calibri"/>
              </a:rPr>
              <a:t>DEF: </a:t>
            </a:r>
            <a:r>
              <a:rPr lang="es-ES" sz="1800" b="0" i="0" u="none" strike="noStrike" baseline="0" dirty="0">
                <a:latin typeface="HelveticaNeue-Light-Identity-H"/>
              </a:rPr>
              <a:t>La gestión de casos (CM, siglas en inglés) es un enfoque para abordar las necesidades de un NNA que está en peligro de ser lastimado o que ya ha sido lastimado. El niño o la niña y su familia deben ser asistidos por un gestor de casos de manera sistemática y oportuna a través de apoyo directo y remisiones. La gestión de casos ofrece un apoyo individualizado, coordinado, integral y multisectorial para problemas complejos y a menudo relacionados con la Protección de la niñez y adolescencia</a:t>
            </a:r>
            <a:endParaRPr lang="en-US" dirty="0">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Calibri"/>
              <a:ea typeface="Arial"/>
              <a:cs typeface="Calibri"/>
              <a:sym typeface="Calibri"/>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ES" dirty="0"/>
              <a:t>Aborda las necesidades a través de un proceso de gestión de casos individualizado, ya sea a través de apoyo directo persona a persona y / o conexiones con proveedores de servicios relevantes.</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sz="1800" b="0" i="0" u="none" strike="noStrike" baseline="0" dirty="0">
                <a:latin typeface="HelveticaNeue-Light-Identity-H"/>
              </a:rPr>
              <a:t>Los sistemas de gestión de casos son una parte fundamental de la respuesta de Protección de la niñez y adolescencia. La gestión de casos se hace efectiva en tres niveles del modelo socio-ecológico: el NNA, la familia/cuidadores y la comunidad.</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s-ES" dirty="0"/>
              <a:t>Sin embargo, antes de comenzar con los servicios de CM, la </a:t>
            </a:r>
            <a:r>
              <a:rPr lang="es-ES" b="1" dirty="0"/>
              <a:t>preparación</a:t>
            </a:r>
            <a:r>
              <a:rPr lang="es-ES" dirty="0"/>
              <a:t> es un componente importante. Antes de centrarse en los pasos y formularios de CM, es fundamental: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err="1">
                <a:latin typeface="Arial"/>
                <a:ea typeface="Arial"/>
                <a:cs typeface="Arial"/>
                <a:sym typeface="Arial"/>
              </a:rPr>
              <a:t>Determinar</a:t>
            </a:r>
            <a:r>
              <a:rPr lang="en-US" dirty="0">
                <a:latin typeface="Arial"/>
                <a:ea typeface="Arial"/>
                <a:cs typeface="Arial"/>
                <a:sym typeface="Arial"/>
              </a:rPr>
              <a:t> </a:t>
            </a:r>
            <a:r>
              <a:rPr lang="en-US" dirty="0" err="1">
                <a:latin typeface="Arial"/>
                <a:ea typeface="Arial"/>
                <a:cs typeface="Arial"/>
                <a:sym typeface="Arial"/>
              </a:rPr>
              <a:t>si</a:t>
            </a:r>
            <a:r>
              <a:rPr lang="en-US" dirty="0">
                <a:latin typeface="Arial"/>
                <a:ea typeface="Arial"/>
                <a:cs typeface="Arial"/>
                <a:sym typeface="Arial"/>
              </a:rPr>
              <a:t> la CM es </a:t>
            </a:r>
            <a:r>
              <a:rPr lang="es-ES" dirty="0"/>
              <a:t>una brecha actual y es apropiada al contexto y qué enfoque es más adecuado;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sz="1800" b="0" i="0" u="none" strike="noStrike" baseline="0" dirty="0">
                <a:latin typeface="HelveticaNeue-Light-Identity-H"/>
              </a:rPr>
              <a:t>Adaptar al contexto los procesos y herramientas de gestión de casos aprobados a nivel global (incluidos los procedimientos operativos estándar, los formularios de gestión de casos, las rutas de remisión, el intercambio de información y las políticas de protección de datos)</a:t>
            </a:r>
            <a:endParaRPr lang="en-US" sz="1200" b="0" i="0" u="none" strike="noStrike" baseline="0" dirty="0">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sz="1800" b="0" i="0" u="none" strike="noStrike" baseline="0" dirty="0">
                <a:latin typeface="HelveticaNeue-Light-Identity-H"/>
              </a:rPr>
              <a:t>Aplicar un plan de capacitación por etapas (sobre sus descripciones detalladas de trabajo, funciones y responsabilidades; el conocimiento y las habilidades del personal de gestión de casos en la comunicación con los NNA y las familias, el proceso de gestión de casos, la protección de datos,</a:t>
            </a:r>
          </a:p>
          <a:p>
            <a:pPr algn="l"/>
            <a:r>
              <a:rPr lang="es-ES" sz="1800" b="0" i="0" u="none" strike="noStrike" baseline="0" dirty="0">
                <a:latin typeface="HelveticaNeue-Light-Identity-H"/>
              </a:rPr>
              <a:t>la confidencialidad, la privacidad y las herramientas adecuadas y la </a:t>
            </a:r>
            <a:r>
              <a:rPr lang="es-ES" sz="1800" b="0" i="0" u="none" strike="noStrike" baseline="0" dirty="0" err="1">
                <a:latin typeface="HelveticaNeue-Light-Identity-H"/>
              </a:rPr>
              <a:t>identificacion</a:t>
            </a:r>
            <a:r>
              <a:rPr lang="es-ES" sz="1800" b="0" i="0" u="none" strike="noStrike" baseline="0" dirty="0">
                <a:latin typeface="HelveticaNeue-Light-Identity-H"/>
              </a:rPr>
              <a:t> y remisión segura de casos potenciales)</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s-ES" sz="1800" b="0" i="0" u="none" strike="noStrike" baseline="0" dirty="0">
                <a:latin typeface="HelveticaNeue-Light-Identity-H"/>
              </a:rPr>
              <a:t>Supervisar y entrenar al personal de gestión de casos para promover la competencia técnica y la práctica</a:t>
            </a:r>
            <a:endParaRPr lang="en-US" sz="180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err="1">
                <a:latin typeface="Arial"/>
                <a:cs typeface="Arial"/>
                <a:sym typeface="Arial"/>
              </a:rPr>
              <a:t>Iconos</a:t>
            </a:r>
            <a:r>
              <a:rPr lang="en-US" dirty="0">
                <a:latin typeface="Arial"/>
                <a:cs typeface="Arial"/>
                <a:sym typeface="Arial"/>
              </a:rPr>
              <a:t>: </a:t>
            </a:r>
            <a:r>
              <a:rPr lang="en-GB" dirty="0"/>
              <a:t>Se Alinea con las </a:t>
            </a:r>
            <a:r>
              <a:rPr lang="en-GB" dirty="0" err="1"/>
              <a:t>Estrategias</a:t>
            </a:r>
            <a:r>
              <a:rPr lang="en-GB" dirty="0"/>
              <a:t> INSPIRE : </a:t>
            </a:r>
            <a:r>
              <a:rPr lang="es-ES" dirty="0">
                <a:effectLst/>
                <a:latin typeface="Arial" panose="020B0604020202020204" pitchFamily="34" charset="0"/>
              </a:rPr>
              <a:t>Respuesta de los servicios de atención y apoyo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1" dirty="0" err="1">
                <a:latin typeface="Arial"/>
                <a:ea typeface="Arial"/>
                <a:cs typeface="Arial"/>
                <a:sym typeface="Arial"/>
              </a:rPr>
              <a:t>Tema</a:t>
            </a:r>
            <a:r>
              <a:rPr lang="en-US" b="1" dirty="0">
                <a:latin typeface="Arial"/>
                <a:ea typeface="Arial"/>
                <a:cs typeface="Arial"/>
                <a:sym typeface="Arial"/>
              </a:rPr>
              <a:t> de debate: </a:t>
            </a:r>
            <a:r>
              <a:rPr lang="es-ES" dirty="0"/>
              <a:t>¿Qué principios son clave para el proceso de CM? </a:t>
            </a:r>
            <a:endParaRPr lang="en-US" sz="1200" dirty="0">
              <a:latin typeface="Ink Free" panose="03080402000500000000" pitchFamily="66"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-&gt; The views and decisions of the child and their family should direct the CM process.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-&gt; </a:t>
            </a:r>
            <a:r>
              <a:rPr lang="es-ES" sz="1800" b="0" i="0" u="none" strike="noStrike" baseline="0" dirty="0">
                <a:solidFill>
                  <a:srgbClr val="000000"/>
                </a:solidFill>
                <a:latin typeface="HelveticaNeue-Light-Identity-H"/>
              </a:rPr>
              <a:t>El interés superior del niño es una consideración fundamental.</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-&gt; </a:t>
            </a:r>
            <a:r>
              <a:rPr lang="es-ES" sz="1200" b="0" i="0" u="none" strike="noStrike" baseline="0" dirty="0">
                <a:latin typeface="HelveticaNeue-Light-Identity-H"/>
              </a:rPr>
              <a:t>La gestión de casos requiere garantías procesales adecuadas (salvaguardia)</a:t>
            </a:r>
            <a:endParaRPr lang="en-US" b="0" i="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i="1"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endParaRPr lang="en-US" dirty="0"/>
          </a:p>
          <a:p>
            <a:pPr>
              <a:buFont typeface="Arial" panose="020B0604020202020204" pitchFamily="34" charset="0"/>
              <a:buChar char="•"/>
            </a:pPr>
            <a:r>
              <a:rPr lang="es-ES" dirty="0"/>
              <a:t>Hay una serie de etapas básicas en el proceso de gestión de casos, como se muestra en el diagrama. </a:t>
            </a:r>
            <a:r>
              <a:rPr lang="es-ES" i="1" dirty="0"/>
              <a:t>Aquí una descripción detallada de cada paso, si es necesario, pero recomendamos discutir cada uno de ellos con el grupo: </a:t>
            </a:r>
          </a:p>
          <a:p>
            <a:pPr>
              <a:buFont typeface="Arial" panose="020B0604020202020204" pitchFamily="34" charset="0"/>
              <a:buChar char="•"/>
            </a:pPr>
            <a:endParaRPr lang="en-US" i="1" dirty="0">
              <a:effectLst/>
              <a:latin typeface="Arial" panose="020B0604020202020204" pitchFamily="34" charset="0"/>
            </a:endParaRPr>
          </a:p>
          <a:p>
            <a:pPr marL="457200" indent="-228600">
              <a:buFont typeface="Arial" panose="020B0604020202020204" pitchFamily="34" charset="0"/>
              <a:buAutoNum type="arabicPeriod"/>
            </a:pPr>
            <a:r>
              <a:rPr lang="fr-FR" dirty="0">
                <a:effectLst/>
                <a:latin typeface="Arial" panose="020B0604020202020204" pitchFamily="34" charset="0"/>
              </a:rPr>
              <a:t>IDENTIFICACIÓN Y REGISTRO </a:t>
            </a:r>
            <a:r>
              <a:rPr lang="en-US" dirty="0">
                <a:effectLst/>
                <a:latin typeface="Arial" panose="020B0604020202020204" pitchFamily="34" charset="0"/>
              </a:rPr>
              <a:t>– </a:t>
            </a:r>
          </a:p>
          <a:p>
            <a:pPr marL="228600" indent="0">
              <a:buFont typeface="Arial" panose="020B0604020202020204" pitchFamily="34" charset="0"/>
              <a:buNone/>
            </a:pPr>
            <a:r>
              <a:rPr lang="es-ES" dirty="0">
                <a:effectLst/>
                <a:latin typeface="Arial" panose="020B0604020202020204" pitchFamily="34" charset="0"/>
              </a:rPr>
              <a:t>Un niño/niña puede identificarse como que experimenta o es vulnerable a riesgos que pueden abordarse a través de los servicios de gestión de casos por medio de una variedad de pasos. Los miembros del personal en los programas de protección de la infancia y en otros sectores pueden identificar a un niño/niña en el curso de sus actividades regulares, o una agencia o miembro de la comunidad puede referir al niño/niña para que reciba los servicios de gestión de casos. En algunos casos, el niño/niña o su familia pueden presentarse a sí mismo directamente. Cada programa que involucra servicios deberá detallar criterios de vulnerabilidad específicos para guiar este proceso de identificación  y despertar la toma de conciencia sobre estos dentro de una comunidad. </a:t>
            </a:r>
          </a:p>
          <a:p>
            <a:pPr marL="228600" indent="0">
              <a:buFont typeface="Arial" panose="020B0604020202020204" pitchFamily="34" charset="0"/>
              <a:buNone/>
            </a:pPr>
            <a:r>
              <a:rPr lang="es-ES" dirty="0">
                <a:effectLst/>
                <a:latin typeface="Arial" panose="020B0604020202020204" pitchFamily="34" charset="0"/>
              </a:rPr>
              <a:t>El registro se da cuando el niño/niña es aceptado/a como dentro de los parámetros del proyecto (es decir en línea con los criterios de vulnerabilidad o riesgos para aceptar a un  niño/niña dentro de la carga de casos), y tanto el niño/niña como su familia proporcionan un  consentimiento informado para aceptar los servicios. El registro además incluye la recolección  inicial de datos (o información) sobre el niño/niña.</a:t>
            </a:r>
          </a:p>
          <a:p>
            <a:pPr marL="228600" indent="0">
              <a:buFont typeface="Arial" panose="020B0604020202020204" pitchFamily="34" charset="0"/>
              <a:buNone/>
            </a:pPr>
            <a:endParaRPr lang="en-US" dirty="0">
              <a:effectLst/>
              <a:latin typeface="Arial" panose="020B0604020202020204" pitchFamily="34" charset="0"/>
            </a:endParaRPr>
          </a:p>
          <a:p>
            <a:pPr marL="228600" indent="0">
              <a:buFont typeface="Arial" panose="020B0604020202020204" pitchFamily="34" charset="0"/>
              <a:buNone/>
            </a:pPr>
            <a:r>
              <a:rPr lang="en-US" dirty="0">
                <a:effectLst/>
                <a:latin typeface="Arial" panose="020B0604020202020204" pitchFamily="34" charset="0"/>
              </a:rPr>
              <a:t>2. </a:t>
            </a:r>
            <a:r>
              <a:rPr lang="es-ES" dirty="0">
                <a:effectLst/>
                <a:latin typeface="Arial" panose="020B0604020202020204" pitchFamily="34" charset="0"/>
              </a:rPr>
              <a:t>EVALUACIÓN: La evaluación sistemática de la situación del niño/niña. Esto deberá tomar en cuenta las vulnerabilidades, riesgos y factores de daño, y además las influencias de protección y las fortalezas y resiliencia de un niño/niña y su familia y factores de protección. En emergencias, puede ser un proceso relativamente rápido y sin vueltas que se concentra en las necesidades básicas (por ejemplo de alimentación y refugio). Cuando existe un riesgo inmediato para el niño/niña (por ejemplo el niño/niña está viviendo con el perpetrador de abuso o violencia), la intervención inmediata tendrá prioridad antes de una evaluación integradora y del desarrollo de un plan del caso. </a:t>
            </a:r>
            <a:br>
              <a:rPr lang="es-ES" dirty="0"/>
            </a:br>
            <a:r>
              <a:rPr lang="es-ES" dirty="0">
                <a:effectLst/>
                <a:latin typeface="Arial" panose="020B0604020202020204" pitchFamily="34" charset="0"/>
              </a:rPr>
              <a:t>En una segunda fase, se conduce una evaluación en profundidad (integradora) para entender de modo global la situación del niño/niña. Las necesidades generales de un niño/niña son siempre consideradas aún si una agencia no puede abordar cada preocupación de modo </a:t>
            </a:r>
            <a:br>
              <a:rPr lang="es-ES" dirty="0"/>
            </a:br>
            <a:r>
              <a:rPr lang="es-ES" dirty="0">
                <a:effectLst/>
                <a:latin typeface="Arial" panose="020B0604020202020204" pitchFamily="34" charset="0"/>
              </a:rPr>
              <a:t>directo. En dicho caso, el caso sería referido a otra agencia/proveedor del servicio para que aborde la preocupación específica. (Ver las secciones posteriores sobre referencias).</a:t>
            </a:r>
            <a:endParaRPr lang="en-US" dirty="0">
              <a:effectLst/>
              <a:latin typeface="Arial" panose="020B0604020202020204" pitchFamily="34" charset="0"/>
            </a:endParaRPr>
          </a:p>
          <a:p>
            <a:pPr marL="228600" indent="0">
              <a:buFont typeface="Arial" panose="020B0604020202020204" pitchFamily="34" charset="0"/>
              <a:buNone/>
            </a:pPr>
            <a:endParaRPr lang="en-US" dirty="0">
              <a:effectLst/>
              <a:latin typeface="Arial" panose="020B0604020202020204" pitchFamily="34" charset="0"/>
            </a:endParaRPr>
          </a:p>
          <a:p>
            <a:pPr marL="228600" indent="0">
              <a:buFont typeface="Arial" panose="020B0604020202020204" pitchFamily="34" charset="0"/>
              <a:buNone/>
            </a:pPr>
            <a:r>
              <a:rPr lang="es-ES" dirty="0">
                <a:effectLst/>
                <a:latin typeface="Arial" panose="020B0604020202020204" pitchFamily="34" charset="0"/>
              </a:rPr>
              <a:t>3. PLANIFICACIÓN DEL CASO: – Un plan del caso enumera las necesidades identificadas en la evaluación y establece una estrategia para abordarlas a través de la provisión directa de servicios, referencias y/o programas comunitarios de respuesta. En casos complejos, una conferencia de casos interinstitucional multidisciplinaria podría convocarse para desarrollar el plan de un caso. Se establecen objetivos del caso delimitados en el tiempo, medibles, específicos y que deberían alcanzarse antes del cierre del caso. Los planes de casos son documentos vivos que pueden ser revisados en cualquier momento si la situación o las necesidades de un niño/</a:t>
            </a:r>
            <a:br>
              <a:rPr lang="es-ES" dirty="0"/>
            </a:br>
            <a:r>
              <a:rPr lang="es-ES" dirty="0">
                <a:effectLst/>
                <a:latin typeface="Arial" panose="020B0604020202020204" pitchFamily="34" charset="0"/>
              </a:rPr>
              <a:t>niña cambian. </a:t>
            </a:r>
          </a:p>
          <a:p>
            <a:pPr marL="228600" indent="0">
              <a:buFont typeface="Arial" panose="020B0604020202020204" pitchFamily="34" charset="0"/>
              <a:buNone/>
            </a:pPr>
            <a:br>
              <a:rPr lang="es-ES" dirty="0"/>
            </a:br>
            <a:r>
              <a:rPr lang="es-ES" dirty="0">
                <a:effectLst/>
                <a:latin typeface="Arial" panose="020B0604020202020204" pitchFamily="34" charset="0"/>
              </a:rPr>
              <a:t>4. PUESTA EN MARCHA DEL PLAN DE UN CASO - Las acciones que se toman para realizar  el plan incluyen el apoyo directo y los servicios y referencias a otras agencias/proveedores del servicio, de corresponder. Un trabajador social o administrador es responsable de la coordinación de todos estos servicios, de documentar progreso, y de asegurarse que se cumplan los objetivos del caso.</a:t>
            </a:r>
          </a:p>
          <a:p>
            <a:pPr marL="228600" indent="0">
              <a:buFont typeface="Arial" panose="020B0604020202020204" pitchFamily="34" charset="0"/>
              <a:buNone/>
            </a:pPr>
            <a:br>
              <a:rPr lang="es-ES" dirty="0"/>
            </a:br>
            <a:r>
              <a:rPr lang="es-ES" dirty="0">
                <a:effectLst/>
                <a:latin typeface="Arial" panose="020B0604020202020204" pitchFamily="34" charset="0"/>
              </a:rPr>
              <a:t>5. SEGUIMIENTO Y REVISIÓN DEL CASO - El seguimiento implica verificar que se de respuesta a las necesidades de un niño/niña y de su familia mediante la recepción de servicios y el apoyo adecuado. </a:t>
            </a:r>
            <a:br>
              <a:rPr lang="es-ES" dirty="0"/>
            </a:br>
            <a:r>
              <a:rPr lang="es-ES" dirty="0">
                <a:effectLst/>
                <a:latin typeface="Arial" panose="020B0604020202020204" pitchFamily="34" charset="0"/>
              </a:rPr>
              <a:t>El seguimiento puede ser usado para verificar el apoyo directo/los servicios y referencias.  El seguimiento asiste a los trabajadores sociales con la identificación y cambios en las circunstancias de un niño/niña y de su familia. El seguimiento sucede a través del proceso </a:t>
            </a:r>
            <a:br>
              <a:rPr lang="es-ES" dirty="0"/>
            </a:br>
            <a:r>
              <a:rPr lang="es-ES" dirty="0">
                <a:effectLst/>
                <a:latin typeface="Arial" panose="020B0604020202020204" pitchFamily="34" charset="0"/>
              </a:rPr>
              <a:t>de gestión de casos, desde el registro hasta el cierre del caso.</a:t>
            </a:r>
            <a:br>
              <a:rPr lang="es-ES" dirty="0"/>
            </a:br>
            <a:r>
              <a:rPr lang="es-ES" dirty="0">
                <a:effectLst/>
                <a:latin typeface="Arial" panose="020B0604020202020204" pitchFamily="34" charset="0"/>
              </a:rPr>
              <a:t>La revisión es un reflejo sobre cómo progresa la implementación del plan y considera si se cumplen los objetivos en el plan del caso, si el plan todavía es relevante, y de no ser así,  cómo realizar los ajustes necesarios al plan. </a:t>
            </a:r>
            <a:endParaRPr lang="en-US" dirty="0">
              <a:effectLst/>
              <a:latin typeface="Arial" panose="020B0604020202020204" pitchFamily="34" charset="0"/>
            </a:endParaRPr>
          </a:p>
          <a:p>
            <a:pPr marL="228600" indent="0">
              <a:buFont typeface="Arial" panose="020B0604020202020204" pitchFamily="34" charset="0"/>
              <a:buNone/>
            </a:pPr>
            <a:endParaRPr lang="en-US" dirty="0">
              <a:effectLst/>
              <a:latin typeface="Arial" panose="020B0604020202020204" pitchFamily="34" charset="0"/>
            </a:endParaRPr>
          </a:p>
          <a:p>
            <a:pPr marL="228600" indent="0">
              <a:buFont typeface="Arial" panose="020B0604020202020204" pitchFamily="34" charset="0"/>
              <a:buNone/>
            </a:pPr>
            <a:r>
              <a:rPr lang="es-ES" dirty="0">
                <a:effectLst/>
                <a:latin typeface="Arial" panose="020B0604020202020204" pitchFamily="34" charset="0"/>
              </a:rPr>
              <a:t>6. CIERRE DEL CASO: – El punto en el cual finaliza el trabajo con el niño/niña. Esto puede deberse a una variedad de motivos: por ejemplo porque la situación se resuelve, (es decir, se ha completado el plan de casos y el niño/niña ya no requiere de apoyo). En algunos casos, una organización cerraría un caso y transferiría al niño/niña a otra organización, por ejemplo si el niño/niña se muda a una ubicación diferente o, en situaciones de emergencia, si la organización ya no está trabajando en el área, el caso también se cerrará cuando el niño/niña cumpla los 18 años de edad (a menos que existan buenas razones para permanecer  involucrados, como vulnerabilidades adicionales) o si el niño/niña fallece.</a:t>
            </a:r>
            <a:endParaRPr lang="en-US" dirty="0">
              <a:effectLst/>
              <a:latin typeface="Arial" panose="020B0604020202020204" pitchFamily="34" charset="0"/>
            </a:endParaRPr>
          </a:p>
          <a:p>
            <a:pPr marL="228600" indent="0">
              <a:buFont typeface="Arial" panose="020B0604020202020204" pitchFamily="34" charset="0"/>
              <a:buNone/>
            </a:pPr>
            <a:endParaRPr lang="en-US" dirty="0">
              <a:effectLst/>
              <a:latin typeface="Arial" panose="020B0604020202020204" pitchFamily="34" charset="0"/>
            </a:endParaRPr>
          </a:p>
          <a:p>
            <a:pPr marL="514350" indent="-285750" algn="l">
              <a:buFont typeface="Arial" panose="020B0604020202020204" pitchFamily="34" charset="0"/>
              <a:buChar char="•"/>
            </a:pPr>
            <a:r>
              <a:rPr lang="es-ES" sz="1800" b="0" i="0" u="none" strike="noStrike" baseline="0" dirty="0">
                <a:latin typeface="HelveticaNeue-Light-Identity-H"/>
              </a:rPr>
              <a:t>La gestión de casos en la Protección de la niñez y adolescencia no es un proceso lineal.</a:t>
            </a:r>
          </a:p>
          <a:p>
            <a:pPr marL="514350" indent="-285750" algn="l">
              <a:buFont typeface="Arial" panose="020B0604020202020204" pitchFamily="34" charset="0"/>
              <a:buChar char="•"/>
            </a:pPr>
            <a:r>
              <a:rPr lang="es-ES" sz="1800" b="0" i="0" u="none" strike="noStrike" baseline="0" dirty="0">
                <a:latin typeface="HelveticaNeue-Light-Identity-H"/>
              </a:rPr>
              <a:t>Los pasos descritos a continuación están interrelacionados y cada paso puede demandar un retorno a una etapa anterior del proceso. </a:t>
            </a:r>
          </a:p>
          <a:p>
            <a:pPr marL="514350" indent="-285750" algn="l">
              <a:buFont typeface="Arial" panose="020B0604020202020204" pitchFamily="34" charset="0"/>
              <a:buChar char="•"/>
            </a:pPr>
            <a:r>
              <a:rPr lang="es-ES" sz="1800" b="0" i="0" u="none" strike="noStrike" baseline="0" dirty="0">
                <a:latin typeface="HelveticaNeue-Light-Identity-H"/>
              </a:rPr>
              <a:t>Los pasos podrían repetirse varias veces antes de cerrar un caso. </a:t>
            </a:r>
            <a:endParaRPr lang="en-US" dirty="0"/>
          </a:p>
          <a:p>
            <a:pPr marL="228600" indent="0">
              <a:buFont typeface="Arial" panose="020B0604020202020204" pitchFamily="34" charset="0"/>
              <a:buNone/>
            </a:pPr>
            <a:endParaRPr lang="en-US" dirty="0"/>
          </a:p>
          <a:p>
            <a:pPr algn="l"/>
            <a:r>
              <a:rPr lang="en-US" b="1" dirty="0" err="1"/>
              <a:t>Icono</a:t>
            </a:r>
            <a:r>
              <a:rPr lang="en-US" dirty="0"/>
              <a:t>: </a:t>
            </a:r>
            <a:r>
              <a:rPr lang="es-ES" sz="1800" b="0" i="0" u="none" strike="noStrike" baseline="0" dirty="0">
                <a:latin typeface="HelveticaNeue-Light-Identity-H"/>
              </a:rPr>
              <a:t>Desarrollar e implementar mecanismos de retroalimentación e información accesibles, sensibles y confidenciales para los NNA y</a:t>
            </a:r>
          </a:p>
          <a:p>
            <a:pPr algn="l"/>
            <a:r>
              <a:rPr lang="es-ES" sz="1800" b="0" i="0" u="none" strike="noStrike" baseline="0" dirty="0">
                <a:latin typeface="HelveticaNeue-Light-Identity-H"/>
              </a:rPr>
              <a:t>las familias asegura un CM de calidad y la salvaguardia adecuada. </a:t>
            </a:r>
            <a:endParaRPr lang="en-US" sz="1800" b="0" i="0" u="none" strike="noStrike" baseline="0" dirty="0">
              <a:solidFill>
                <a:srgbClr val="000000"/>
              </a:solidFill>
              <a:latin typeface="HelveticaNeue-Light-Identity-H"/>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77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La Norma 18 se lee </a:t>
            </a:r>
            <a:r>
              <a:rPr lang="es-419" sz="1200" b="0" i="0" u="none" strike="noStrike" baseline="0" noProof="0" dirty="0">
                <a:latin typeface="+mn-lt"/>
              </a:rPr>
              <a:t>exactamente</a:t>
            </a:r>
            <a:r>
              <a:rPr lang="en-US" sz="1200" b="0" i="0" u="none" strike="noStrike" baseline="0" dirty="0">
                <a:latin typeface="+mn-lt"/>
              </a:rPr>
              <a:t> as</a:t>
            </a:r>
            <a:r>
              <a:rPr lang="fr-FR" sz="1200" b="0" i="0" u="none" strike="noStrike" baseline="0" dirty="0">
                <a:latin typeface="HelveticaNeue-Light-Identity-H"/>
              </a:rPr>
              <a:t>í</a:t>
            </a:r>
            <a:r>
              <a:rPr lang="en-US" sz="1200" b="0" i="0" u="none" strike="noStrike" baseline="0" dirty="0">
                <a:latin typeface="+mn-lt"/>
              </a:rPr>
              <a:t>: </a:t>
            </a:r>
            <a:r>
              <a:rPr lang="en-US" dirty="0"/>
              <a:t>“</a:t>
            </a:r>
            <a:r>
              <a:rPr lang="es-ES" sz="1800" b="0" i="0" u="none" strike="noStrike" baseline="0" dirty="0">
                <a:solidFill>
                  <a:srgbClr val="FFFFFF"/>
                </a:solidFill>
                <a:latin typeface="HelveticaNeue-Roman-Identity-H"/>
              </a:rPr>
              <a:t>Los NNA y las familias que se enfrentan a problemas de protección de la niñez y adolescencia en entornos humanitarios son identificados y sus necesidades son atendidas a través de un proceso individualizado de gestión de casos, que incluye el apoyo directo personalizado y la remisión a los proveedores de servicios competentes.</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latin typeface="Arial"/>
              <a:ea typeface="Arial"/>
              <a:cs typeface="Arial"/>
              <a:sym typeface="Arial"/>
            </a:endParaRPr>
          </a:p>
          <a:p>
            <a:pPr>
              <a:buFont typeface="Arial" panose="020B0604020202020204" pitchFamily="34" charset="0"/>
              <a:buChar char="•"/>
            </a:pPr>
            <a:r>
              <a:rPr lang="es-ES" sz="1800" b="0" i="0" u="none" strike="noStrike" baseline="0" dirty="0">
                <a:latin typeface="HelveticaNeue-Light-Identity-H"/>
              </a:rPr>
              <a:t>Resulta esencial comprender y aprovechar los sistemas y estructuras de servicios formales e informales existentes y emergentes que ya protegen a NNA (prácticas tradicionales de cuidado y crianza y cualquier sistema existente de gestión de casos). Armonizar e integrar las actividades de los actores humanitarios con las establecidas a largo plazo que tengan los trabajadores de los servicios sociales en el país evita la la duplicación o sistemas paralelos de gestión de casos; asegura la sostenibilidad; y promueve estrategias efectivas de transición y de salida.</a:t>
            </a:r>
          </a:p>
          <a:p>
            <a:pPr>
              <a:buFont typeface="Arial" panose="020B0604020202020204" pitchFamily="34" charset="0"/>
              <a:buChar char="•"/>
            </a:pPr>
            <a:r>
              <a:rPr lang="es-ES" sz="1800" b="0" i="0" u="none" strike="noStrike" baseline="0" dirty="0">
                <a:latin typeface="HelveticaNeue-Light-Identity-H"/>
              </a:rPr>
              <a:t>Los Procedimiento Operativos Estándar (SOP) </a:t>
            </a:r>
            <a:r>
              <a:rPr lang="es-ES" sz="1800" b="0" i="0" u="none" strike="noStrike" baseline="0" dirty="0" err="1">
                <a:latin typeface="HelveticaNeue-Light-Identity-H"/>
              </a:rPr>
              <a:t>guian</a:t>
            </a:r>
            <a:r>
              <a:rPr lang="es-ES" sz="1800" b="0" i="0" u="none" strike="noStrike" baseline="0" dirty="0">
                <a:latin typeface="HelveticaNeue-Light-Identity-H"/>
              </a:rPr>
              <a:t> la gestión de casos en entornos humanitarios, permitiendo a los proveedores de servicios de todos los organismos y sectores armonizar y estandarizar los servicios y los enfoques utilizados. Los procedimientos operativos estándar (SOP) deben elaborarse oportunamente entre los actores de la gestión de casos, y deben revisarse e integrarse a medida que se desarrolla la respuesta.</a:t>
            </a:r>
            <a:endParaRPr lang="en-US" sz="1800" b="0" i="0" u="none" strike="noStrike" baseline="0" dirty="0">
              <a:latin typeface="HelveticaNeue-Light-Identity-H"/>
            </a:endParaRPr>
          </a:p>
          <a:p>
            <a:pPr>
              <a:buFont typeface="Arial" panose="020B0604020202020204" pitchFamily="34" charset="0"/>
              <a:buChar char="•"/>
            </a:pPr>
            <a:r>
              <a:rPr lang="en-US" dirty="0" err="1"/>
              <a:t>Tenemos</a:t>
            </a:r>
            <a:r>
              <a:rPr lang="en-US" dirty="0"/>
              <a:t> que </a:t>
            </a:r>
            <a:r>
              <a:rPr lang="en-US" dirty="0" err="1"/>
              <a:t>guardar</a:t>
            </a:r>
            <a:r>
              <a:rPr lang="en-US" dirty="0"/>
              <a:t> </a:t>
            </a:r>
            <a:r>
              <a:rPr lang="en-US" dirty="0" err="1"/>
              <a:t>en</a:t>
            </a:r>
            <a:r>
              <a:rPr lang="en-US" dirty="0"/>
              <a:t> </a:t>
            </a:r>
            <a:r>
              <a:rPr lang="en-US" dirty="0" err="1"/>
              <a:t>mente</a:t>
            </a:r>
            <a:r>
              <a:rPr lang="en-US" dirty="0"/>
              <a:t> </a:t>
            </a:r>
            <a:r>
              <a:rPr lang="es-ES" sz="1800" b="0" i="0" u="none" strike="noStrike" baseline="0" dirty="0">
                <a:latin typeface="HelveticaNeue-Light-Identity-H"/>
              </a:rPr>
              <a:t>la calidad, accesibilidad, continuidad y facilidad de uso de los servicios. E</a:t>
            </a:r>
            <a:r>
              <a:rPr lang="es-ES" sz="1800" dirty="0"/>
              <a:t>l seguimiento y la evaluación permite revisar, evaluar y ajustar constantemente el proceso y los métodos de entrega conforme con las lecciones aprendidas. Esto incluye el uso de indicadores apropiados, la evaluación regular del programa, las entrevistas de retroalimentación por parte de NNA y familias, los mecanismos accesibles de retroalimentación y </a:t>
            </a:r>
            <a:r>
              <a:rPr lang="es-ES" sz="1200" b="0" i="0" u="none" strike="noStrike" baseline="0" dirty="0">
                <a:latin typeface="HelveticaNeue-Light-Identity-H"/>
              </a:rPr>
              <a:t>presentación de informes</a:t>
            </a:r>
            <a:r>
              <a:rPr lang="es-ES" sz="1800" b="0" i="0" u="none" strike="noStrike" baseline="0" dirty="0">
                <a:latin typeface="HelveticaNeue-Light-Identity-H"/>
              </a:rPr>
              <a:t>, </a:t>
            </a:r>
            <a:r>
              <a:rPr lang="es-ES" sz="1800" dirty="0"/>
              <a:t>un sistema de supervisión y la capacitación regular del personal. </a:t>
            </a:r>
            <a:endParaRPr lang="es-ES" sz="1800" b="0" i="0" u="none" strike="noStrike" baseline="0" dirty="0">
              <a:latin typeface="HelveticaNeue-Light-Identity-H"/>
            </a:endParaRPr>
          </a:p>
          <a:p>
            <a:pPr>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b="1" dirty="0">
              <a:latin typeface="Arial"/>
              <a:ea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effectLst/>
                <a:latin typeface="Arial" panose="020B0604020202020204" pitchFamily="34" charset="0"/>
              </a:rPr>
              <a:t>Este </a:t>
            </a:r>
            <a:r>
              <a:rPr lang="en-US" i="1" dirty="0" err="1">
                <a:effectLst/>
                <a:latin typeface="Arial" panose="020B0604020202020204" pitchFamily="34" charset="0"/>
              </a:rPr>
              <a:t>diagrama</a:t>
            </a:r>
            <a:r>
              <a:rPr lang="en-US" i="1" dirty="0">
                <a:effectLst/>
                <a:latin typeface="Arial" panose="020B0604020202020204" pitchFamily="34" charset="0"/>
              </a:rPr>
              <a:t> no </a:t>
            </a:r>
            <a:r>
              <a:rPr lang="en-US" i="1" dirty="0" err="1">
                <a:effectLst/>
                <a:latin typeface="Arial" panose="020B0604020202020204" pitchFamily="34" charset="0"/>
              </a:rPr>
              <a:t>existe</a:t>
            </a:r>
            <a:r>
              <a:rPr lang="en-US" i="1" dirty="0">
                <a:effectLst/>
                <a:latin typeface="Arial" panose="020B0604020202020204" pitchFamily="34" charset="0"/>
              </a:rPr>
              <a:t> </a:t>
            </a:r>
            <a:r>
              <a:rPr lang="en-US" i="1" dirty="0" err="1">
                <a:effectLst/>
                <a:latin typeface="Arial" panose="020B0604020202020204" pitchFamily="34" charset="0"/>
              </a:rPr>
              <a:t>en</a:t>
            </a:r>
            <a:r>
              <a:rPr lang="en-US" i="1" dirty="0">
                <a:effectLst/>
                <a:latin typeface="Arial" panose="020B0604020202020204" pitchFamily="34" charset="0"/>
              </a:rPr>
              <a:t> </a:t>
            </a:r>
            <a:r>
              <a:rPr lang="en-US" i="1" dirty="0" err="1">
                <a:effectLst/>
                <a:latin typeface="Arial" panose="020B0604020202020204" pitchFamily="34" charset="0"/>
              </a:rPr>
              <a:t>Espanol</a:t>
            </a:r>
            <a:r>
              <a:rPr lang="en-US" i="1" dirty="0">
                <a:effectLst/>
                <a:latin typeface="Arial" panose="020B0604020202020204" pitchFamily="34" charset="0"/>
              </a:rPr>
              <a:t>. Para </a:t>
            </a:r>
            <a:r>
              <a:rPr lang="en-US" i="1" dirty="0" err="1">
                <a:effectLst/>
                <a:latin typeface="Arial" panose="020B0604020202020204" pitchFamily="34" charset="0"/>
              </a:rPr>
              <a:t>explicarlo</a:t>
            </a:r>
            <a:r>
              <a:rPr lang="en-US" i="1" dirty="0">
                <a:effectLst/>
                <a:latin typeface="Arial" panose="020B0604020202020204" pitchFamily="34" charset="0"/>
              </a:rPr>
              <a:t>, </a:t>
            </a:r>
            <a:r>
              <a:rPr lang="en-US" i="1" dirty="0" err="1">
                <a:effectLst/>
                <a:latin typeface="Arial" panose="020B0604020202020204" pitchFamily="34" charset="0"/>
              </a:rPr>
              <a:t>aqui</a:t>
            </a:r>
            <a:r>
              <a:rPr lang="en-US" i="1" dirty="0">
                <a:effectLst/>
                <a:latin typeface="Arial" panose="020B0604020202020204" pitchFamily="34" charset="0"/>
              </a:rPr>
              <a:t> van los </a:t>
            </a:r>
            <a:r>
              <a:rPr lang="en-US" i="1" dirty="0" err="1">
                <a:effectLst/>
                <a:latin typeface="Arial" panose="020B0604020202020204" pitchFamily="34" charset="0"/>
              </a:rPr>
              <a:t>terminos</a:t>
            </a:r>
            <a:r>
              <a:rPr lang="en-US" i="1" dirty="0">
                <a:effectLst/>
                <a:latin typeface="Arial" panose="020B0604020202020204" pitchFamily="34" charset="0"/>
              </a:rPr>
              <a:t> </a:t>
            </a:r>
            <a:r>
              <a:rPr lang="en-US" i="1" dirty="0" err="1">
                <a:effectLst/>
                <a:latin typeface="Arial" panose="020B0604020202020204" pitchFamily="34" charset="0"/>
              </a:rPr>
              <a:t>adecuados</a:t>
            </a:r>
            <a:r>
              <a:rPr lang="en-US" i="1" dirty="0">
                <a:effectLst/>
                <a:latin typeface="Arial" panose="020B0604020202020204" pitchFamily="34" charset="0"/>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effectLst/>
                <a:latin typeface="Arial" panose="020B0604020202020204" pitchFamily="34" charset="0"/>
              </a:rPr>
              <a:t>BID Process: </a:t>
            </a:r>
            <a:r>
              <a:rPr lang="en-US" u="sng" dirty="0" err="1">
                <a:effectLst/>
                <a:latin typeface="Arial" panose="020B0604020202020204" pitchFamily="34" charset="0"/>
              </a:rPr>
              <a:t>Proceso</a:t>
            </a:r>
            <a:r>
              <a:rPr lang="en-US" u="sng" dirty="0">
                <a:effectLst/>
                <a:latin typeface="Arial" panose="020B0604020202020204" pitchFamily="34" charset="0"/>
              </a:rPr>
              <a:t> de </a:t>
            </a:r>
            <a:r>
              <a:rPr lang="es-ES" u="sng" dirty="0">
                <a:effectLst/>
                <a:latin typeface="Arial" panose="020B0604020202020204" pitchFamily="34" charset="0"/>
              </a:rPr>
              <a:t>Determinación del interés superior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err="1">
                <a:effectLst/>
                <a:latin typeface="Arial" panose="020B0604020202020204" pitchFamily="34" charset="0"/>
              </a:rPr>
              <a:t>Identification</a:t>
            </a:r>
            <a:r>
              <a:rPr lang="es-ES" dirty="0">
                <a:effectLst/>
                <a:latin typeface="Arial" panose="020B0604020202020204" pitchFamily="34" charset="0"/>
              </a:rPr>
              <a:t> - Identificación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effectLst/>
                <a:latin typeface="Arial" panose="020B0604020202020204" pitchFamily="34" charset="0"/>
              </a:rPr>
              <a:t>	</a:t>
            </a:r>
            <a:r>
              <a:rPr lang="es-ES" dirty="0" err="1">
                <a:effectLst/>
                <a:latin typeface="Arial" panose="020B0604020202020204" pitchFamily="34" charset="0"/>
              </a:rPr>
              <a:t>Best</a:t>
            </a:r>
            <a:r>
              <a:rPr lang="es-ES" dirty="0">
                <a:effectLst/>
                <a:latin typeface="Arial" panose="020B0604020202020204" pitchFamily="34" charset="0"/>
              </a:rPr>
              <a:t> </a:t>
            </a:r>
            <a:r>
              <a:rPr lang="es-ES" dirty="0" err="1">
                <a:effectLst/>
                <a:latin typeface="Arial" panose="020B0604020202020204" pitchFamily="34" charset="0"/>
              </a:rPr>
              <a:t>Interests</a:t>
            </a:r>
            <a:r>
              <a:rPr lang="es-ES" dirty="0">
                <a:effectLst/>
                <a:latin typeface="Arial" panose="020B0604020202020204" pitchFamily="34" charset="0"/>
              </a:rPr>
              <a:t> </a:t>
            </a:r>
            <a:r>
              <a:rPr lang="es-ES" dirty="0" err="1">
                <a:effectLst/>
                <a:latin typeface="Arial" panose="020B0604020202020204" pitchFamily="34" charset="0"/>
              </a:rPr>
              <a:t>Assessment</a:t>
            </a:r>
            <a:r>
              <a:rPr lang="es-ES" dirty="0">
                <a:effectLst/>
                <a:latin typeface="Arial" panose="020B0604020202020204" pitchFamily="34" charset="0"/>
              </a:rPr>
              <a:t> &amp; </a:t>
            </a:r>
            <a:r>
              <a:rPr lang="es-ES" dirty="0" err="1">
                <a:effectLst/>
                <a:latin typeface="Arial" panose="020B0604020202020204" pitchFamily="34" charset="0"/>
              </a:rPr>
              <a:t>Report</a:t>
            </a:r>
            <a:r>
              <a:rPr lang="es-ES" dirty="0">
                <a:effectLst/>
                <a:latin typeface="Arial" panose="020B0604020202020204" pitchFamily="34" charset="0"/>
              </a:rPr>
              <a:t> (</a:t>
            </a:r>
            <a:r>
              <a:rPr lang="es-ES" dirty="0" err="1">
                <a:effectLst/>
                <a:latin typeface="Arial" panose="020B0604020202020204" pitchFamily="34" charset="0"/>
              </a:rPr>
              <a:t>Caseworker</a:t>
            </a:r>
            <a:r>
              <a:rPr lang="es-ES" dirty="0">
                <a:effectLst/>
                <a:latin typeface="Arial" panose="020B0604020202020204" pitchFamily="34" charset="0"/>
              </a:rPr>
              <a:t>) - Evaluación del interés superior &amp; Informe (Trabajadores/as de casos)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effectLst/>
                <a:latin typeface="Arial" panose="020B0604020202020204" pitchFamily="34" charset="0"/>
              </a:rPr>
              <a:t>		</a:t>
            </a:r>
            <a:r>
              <a:rPr lang="es-ES" dirty="0" err="1">
                <a:effectLst/>
                <a:latin typeface="Arial" panose="020B0604020202020204" pitchFamily="34" charset="0"/>
              </a:rPr>
              <a:t>Review</a:t>
            </a:r>
            <a:r>
              <a:rPr lang="es-ES" dirty="0">
                <a:effectLst/>
                <a:latin typeface="Arial" panose="020B0604020202020204" pitchFamily="34" charset="0"/>
              </a:rPr>
              <a:t> (BID </a:t>
            </a:r>
            <a:r>
              <a:rPr lang="es-ES" dirty="0" err="1">
                <a:effectLst/>
                <a:latin typeface="Arial" panose="020B0604020202020204" pitchFamily="34" charset="0"/>
              </a:rPr>
              <a:t>Reviewer</a:t>
            </a:r>
            <a:r>
              <a:rPr lang="es-ES" dirty="0">
                <a:effectLst/>
                <a:latin typeface="Arial" panose="020B0604020202020204" pitchFamily="34" charset="0"/>
              </a:rPr>
              <a:t> / </a:t>
            </a:r>
            <a:r>
              <a:rPr lang="es-ES" dirty="0" err="1">
                <a:effectLst/>
                <a:latin typeface="Arial" panose="020B0604020202020204" pitchFamily="34" charset="0"/>
              </a:rPr>
              <a:t>Reviewing</a:t>
            </a:r>
            <a:r>
              <a:rPr lang="es-ES" dirty="0">
                <a:effectLst/>
                <a:latin typeface="Arial" panose="020B0604020202020204" pitchFamily="34" charset="0"/>
              </a:rPr>
              <a:t> </a:t>
            </a:r>
            <a:r>
              <a:rPr lang="es-ES" dirty="0" err="1">
                <a:effectLst/>
                <a:latin typeface="Arial" panose="020B0604020202020204" pitchFamily="34" charset="0"/>
              </a:rPr>
              <a:t>Officer</a:t>
            </a:r>
            <a:r>
              <a:rPr lang="es-ES" dirty="0">
                <a:effectLst/>
                <a:latin typeface="Arial" panose="020B0604020202020204" pitchFamily="34" charset="0"/>
              </a:rPr>
              <a:t> ) – Revisión (Oficial de revisión de la determinación del interés superior)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effectLst/>
                <a:latin typeface="Arial" panose="020B0604020202020204" pitchFamily="34" charset="0"/>
              </a:rPr>
              <a:t>			BID Panel </a:t>
            </a:r>
            <a:r>
              <a:rPr lang="es-ES" dirty="0" err="1">
                <a:effectLst/>
                <a:latin typeface="Arial" panose="020B0604020202020204" pitchFamily="34" charset="0"/>
              </a:rPr>
              <a:t>by</a:t>
            </a:r>
            <a:r>
              <a:rPr lang="es-ES" dirty="0">
                <a:effectLst/>
                <a:latin typeface="Arial" panose="020B0604020202020204" pitchFamily="34" charset="0"/>
              </a:rPr>
              <a:t> </a:t>
            </a:r>
            <a:r>
              <a:rPr lang="es-ES" dirty="0" err="1">
                <a:effectLst/>
                <a:latin typeface="Arial" panose="020B0604020202020204" pitchFamily="34" charset="0"/>
              </a:rPr>
              <a:t>consensus</a:t>
            </a:r>
            <a:r>
              <a:rPr lang="es-ES" dirty="0">
                <a:effectLst/>
                <a:latin typeface="Arial" panose="020B0604020202020204" pitchFamily="34" charset="0"/>
              </a:rPr>
              <a:t> </a:t>
            </a:r>
            <a:r>
              <a:rPr lang="es-ES" dirty="0"/>
              <a:t>(</a:t>
            </a:r>
            <a:r>
              <a:rPr lang="es-ES" dirty="0">
                <a:effectLst/>
                <a:latin typeface="Arial" panose="020B0604020202020204" pitchFamily="34" charset="0"/>
              </a:rPr>
              <a:t>BID Supervisor) - Panel de determinación del interés superior, </a:t>
            </a:r>
            <a:r>
              <a:rPr lang="es-ES" dirty="0"/>
              <a:t>por consenso </a:t>
            </a:r>
            <a:r>
              <a:rPr lang="es-ES" dirty="0">
                <a:effectLst/>
                <a:latin typeface="Arial" panose="020B0604020202020204" pitchFamily="34" charset="0"/>
              </a:rPr>
              <a:t>(Supervisor/a de 			determinación del interés superior)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effectLst/>
                <a:latin typeface="Arial" panose="020B0604020202020204" pitchFamily="34" charset="0"/>
              </a:rPr>
              <a:t>				</a:t>
            </a:r>
            <a:r>
              <a:rPr lang="es-ES" dirty="0" err="1">
                <a:effectLst/>
                <a:latin typeface="Arial" panose="020B0604020202020204" pitchFamily="34" charset="0"/>
              </a:rPr>
              <a:t>Implement</a:t>
            </a:r>
            <a:r>
              <a:rPr lang="es-ES" dirty="0">
                <a:effectLst/>
                <a:latin typeface="Arial" panose="020B0604020202020204" pitchFamily="34" charset="0"/>
              </a:rPr>
              <a:t> Case Plan / </a:t>
            </a:r>
            <a:r>
              <a:rPr lang="es-ES" dirty="0" err="1">
                <a:effectLst/>
                <a:latin typeface="Arial" panose="020B0604020202020204" pitchFamily="34" charset="0"/>
              </a:rPr>
              <a:t>the</a:t>
            </a:r>
            <a:r>
              <a:rPr lang="es-ES" dirty="0">
                <a:effectLst/>
                <a:latin typeface="Arial" panose="020B0604020202020204" pitchFamily="34" charset="0"/>
              </a:rPr>
              <a:t> </a:t>
            </a:r>
            <a:r>
              <a:rPr lang="es-ES" dirty="0" err="1">
                <a:effectLst/>
                <a:latin typeface="Arial" panose="020B0604020202020204" pitchFamily="34" charset="0"/>
              </a:rPr>
              <a:t>approved</a:t>
            </a:r>
            <a:r>
              <a:rPr lang="es-ES" dirty="0">
                <a:effectLst/>
                <a:latin typeface="Arial" panose="020B0604020202020204" pitchFamily="34" charset="0"/>
              </a:rPr>
              <a:t> </a:t>
            </a:r>
            <a:r>
              <a:rPr lang="es-ES" dirty="0" err="1">
                <a:effectLst/>
                <a:latin typeface="Arial" panose="020B0604020202020204" pitchFamily="34" charset="0"/>
              </a:rPr>
              <a:t>recommendation</a:t>
            </a:r>
            <a:r>
              <a:rPr lang="es-ES" dirty="0">
                <a:effectLst/>
                <a:latin typeface="Arial" panose="020B0604020202020204" pitchFamily="34" charset="0"/>
              </a:rPr>
              <a:t> – Implementación de </a:t>
            </a:r>
            <a:r>
              <a:rPr lang="es-ES" dirty="0"/>
              <a:t>la recomendación aprobada </a:t>
            </a:r>
            <a:endParaRPr lang="es-E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El “</a:t>
            </a:r>
            <a:r>
              <a:rPr lang="en-US" u="sng" dirty="0" err="1">
                <a:effectLst/>
                <a:latin typeface="Arial" panose="020B0604020202020204" pitchFamily="34" charset="0"/>
              </a:rPr>
              <a:t>Proceso</a:t>
            </a:r>
            <a:r>
              <a:rPr lang="en-US" u="sng" dirty="0">
                <a:effectLst/>
                <a:latin typeface="Arial" panose="020B0604020202020204" pitchFamily="34" charset="0"/>
              </a:rPr>
              <a:t> de </a:t>
            </a:r>
            <a:r>
              <a:rPr lang="es-ES" u="sng" dirty="0">
                <a:effectLst/>
                <a:latin typeface="Arial" panose="020B0604020202020204" pitchFamily="34" charset="0"/>
              </a:rPr>
              <a:t>Determinación del interés superior</a:t>
            </a:r>
            <a:r>
              <a:rPr lang="es-ES" dirty="0"/>
              <a:t>” (BID, por su sigla en inglés) es el marco de gestión de casos del ACNUR para los NNA refugiados y solicitantes de asilo. También puede aplicarse a otros NNA de interés del ACNUR en determinadas circunstancias. El proceso BID incluye los pasos clave de la gestión de casos de protección infantil, así como el proceso de determinación del interés superior del ACNUR (BID) y se implementa para NNA individuales en riesgo que necesitan apoyo específico, estructurado, sistemático, sostenido y coordinado. Garantiza que las decisiones y acciones destinadas a abordar los riesgos y las necesidades de protección de los NNA respondan a sus mejores </a:t>
            </a:r>
            <a:r>
              <a:rPr lang="es-ES" dirty="0" err="1"/>
              <a:t>intereses.El</a:t>
            </a:r>
            <a:r>
              <a:rPr lang="es-ES" dirty="0"/>
              <a:t> proceso BID está integrado y vinculado a la gestión de casos de protección de refugiados.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Todos los actores deben adherir a los procedimientos BID. Es responsabilidad de cada organización individual (a) asegurar que existan procesos para evaluar lo </a:t>
            </a:r>
            <a:r>
              <a:rPr lang="es-ES"/>
              <a:t>que está </a:t>
            </a:r>
            <a:r>
              <a:rPr lang="es-ES" dirty="0"/>
              <a:t>en el interés superior de cada niño antes de tomar cualquier acción que le afecte y (b) tomar esto como una consideración primordial en cualquier decisión.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El Procedimiento de </a:t>
            </a:r>
            <a:r>
              <a:rPr lang="es-ES" u="none" dirty="0">
                <a:effectLst/>
                <a:latin typeface="Arial" panose="020B0604020202020204" pitchFamily="34" charset="0"/>
              </a:rPr>
              <a:t>determinación del </a:t>
            </a:r>
            <a:r>
              <a:rPr lang="es-ES" dirty="0"/>
              <a:t>interés superior del ACNUR se utiliza para los NNA refugiados cuando los procedimientos estatales son inaccesibles o inapropiados [</a:t>
            </a:r>
            <a:r>
              <a:rPr lang="en-US" sz="1200" i="1" dirty="0">
                <a:latin typeface="Arial"/>
                <a:ea typeface="Arial"/>
                <a:cs typeface="Arial"/>
                <a:sym typeface="Wingdings" panose="05000000000000000000" pitchFamily="2" charset="2"/>
              </a:rPr>
              <a:t> </a:t>
            </a:r>
            <a:r>
              <a:rPr lang="es-ES" dirty="0"/>
              <a:t>el icono de </a:t>
            </a:r>
            <a:r>
              <a:rPr lang="es-ES" b="1" dirty="0"/>
              <a:t>refugiado</a:t>
            </a:r>
            <a:r>
              <a:rPr lang="es-ES" dirty="0"/>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dirty="0"/>
              <a:t>Es un procedimiento separado que se puede utilizar en cualquier momento durante el proceso de gestión del caso.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i="1" dirty="0"/>
              <a:t>Aquí pueden ver los pasos del proceso: para obtener más información sobre cada uno, consulte la sección relacionada de la página 66 de las </a:t>
            </a:r>
            <a:r>
              <a:rPr lang="es-ES" i="1" u="sng" dirty="0"/>
              <a:t>Directrices del procedimiento de interés superior del ACNUR de 2021: Evaluación y determinación del interés superior del niño: </a:t>
            </a:r>
            <a:r>
              <a:rPr lang="es-ES" dirty="0"/>
              <a:t>https: // </a:t>
            </a:r>
            <a:r>
              <a:rPr lang="es-ES" dirty="0" err="1"/>
              <a:t>casemanagement</a:t>
            </a:r>
            <a:r>
              <a:rPr lang="es-ES" dirty="0"/>
              <a:t>. alliancecpha.org/en/</a:t>
            </a:r>
            <a:r>
              <a:rPr lang="es-ES" dirty="0" err="1"/>
              <a:t>system</a:t>
            </a:r>
            <a:r>
              <a:rPr lang="es-ES" dirty="0"/>
              <a:t>/</a:t>
            </a:r>
            <a:r>
              <a:rPr lang="es-ES" dirty="0" err="1"/>
              <a:t>tdf</a:t>
            </a:r>
            <a:r>
              <a:rPr lang="es-ES" dirty="0"/>
              <a:t>/</a:t>
            </a:r>
            <a:r>
              <a:rPr lang="es-ES" dirty="0" err="1"/>
              <a:t>library</a:t>
            </a:r>
            <a:r>
              <a:rPr lang="es-ES" dirty="0"/>
              <a:t>/</a:t>
            </a:r>
            <a:r>
              <a:rPr lang="es-ES" dirty="0" err="1"/>
              <a:t>attachments</a:t>
            </a:r>
            <a:r>
              <a:rPr lang="es-ES" dirty="0"/>
              <a:t>/unhcr_2021_bip_guidelines-final_reduced_size.pdf?file=1&amp;type=</a:t>
            </a:r>
            <a:r>
              <a:rPr lang="es-ES" dirty="0" err="1"/>
              <a:t>node&amp;id</a:t>
            </a:r>
            <a:r>
              <a:rPr lang="es-ES" dirty="0"/>
              <a:t>=32335 </a:t>
            </a:r>
            <a:endParaRPr lang="en-US" dirty="0">
              <a:effectLst/>
              <a:latin typeface="Arial" panose="020B0604020202020204" pitchFamily="34" charset="0"/>
            </a:endParaRPr>
          </a:p>
          <a:p>
            <a:endParaRPr lang="en-US" dirty="0"/>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317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81" r:id="rId17"/>
    <p:sldLayoutId id="214748368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general a la Norma 18</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t>Estrategias, enfoques e intervenciones claves</a:t>
            </a:r>
          </a:p>
          <a:p>
            <a:r>
              <a:rPr lang="es-ES" dirty="0"/>
              <a:t>Prevención y respuesta a los riesgos de protección infantil</a:t>
            </a:r>
          </a:p>
          <a:p>
            <a:endParaRPr lang="en-US" dirty="0"/>
          </a:p>
          <a:p>
            <a:pPr lvl="0">
              <a:buClr>
                <a:schemeClr val="accent5"/>
              </a:buClr>
              <a:buSzPct val="100000"/>
            </a:pPr>
            <a:r>
              <a:rPr lang="es-ES" dirty="0"/>
              <a:t>Apoyo individualizado, coordinado, integral y multisectorial, persona a persona y / o conexiones con proveedores de servicios relevantes </a:t>
            </a:r>
            <a:endParaRPr lang="en-US" dirty="0">
              <a:sym typeface="Arial"/>
            </a:endParaRPr>
          </a:p>
          <a:p>
            <a:pPr lvl="0">
              <a:buClr>
                <a:schemeClr val="accent5"/>
              </a:buClr>
              <a:buSzPct val="100000"/>
            </a:pPr>
            <a:r>
              <a:rPr lang="en-GB" dirty="0" err="1"/>
              <a:t>Aborda</a:t>
            </a:r>
            <a:r>
              <a:rPr lang="en-GB" dirty="0"/>
              <a:t> </a:t>
            </a:r>
            <a:r>
              <a:rPr lang="es-ES" dirty="0"/>
              <a:t>los 3 niveles del modelo socio-ecológico</a:t>
            </a:r>
            <a:endParaRPr lang="en-GB" dirty="0"/>
          </a:p>
          <a:p>
            <a:pPr>
              <a:buClr>
                <a:schemeClr val="accent5"/>
              </a:buClr>
              <a:buSzPct val="100000"/>
            </a:pPr>
            <a:r>
              <a:rPr lang="es-ES" b="1" dirty="0"/>
              <a:t>Preparación </a:t>
            </a:r>
            <a:r>
              <a:rPr lang="es-ES" dirty="0"/>
              <a:t>es clave ! </a:t>
            </a:r>
            <a:endParaRPr lang="en-GB" dirty="0"/>
          </a:p>
          <a:p>
            <a:pPr lvl="0">
              <a:buClr>
                <a:schemeClr val="accent5"/>
              </a:buClr>
              <a:buSzPct val="100000"/>
            </a:pPr>
            <a:endParaRPr lang="en-GB" dirty="0"/>
          </a:p>
          <a:p>
            <a:pPr marL="50800" indent="0">
              <a:buNone/>
            </a:pPr>
            <a:endParaRPr lang="en-GB" dirty="0"/>
          </a:p>
          <a:p>
            <a:pPr marL="342900" lvl="1" indent="-342900">
              <a:buFont typeface="Arial" panose="020B0604020202020204" pitchFamily="34" charset="0"/>
              <a:buChar char="•"/>
            </a:pPr>
            <a:endParaRPr lang="en-GB" sz="2800" dirty="0"/>
          </a:p>
          <a:p>
            <a:endParaRPr lang="en-GB" dirty="0"/>
          </a:p>
          <a:p>
            <a:pPr marL="50800" indent="0">
              <a:buNone/>
            </a:pPr>
            <a:endParaRPr lang="en-US" dirty="0"/>
          </a:p>
        </p:txBody>
      </p:sp>
      <p:sp>
        <p:nvSpPr>
          <p:cNvPr id="12" name="ZoneTexte 11">
            <a:extLst>
              <a:ext uri="{FF2B5EF4-FFF2-40B4-BE49-F238E27FC236}">
                <a16:creationId xmlns:a16="http://schemas.microsoft.com/office/drawing/2014/main" id="{9A8E890E-890D-4514-9EBC-3387FE96FB2C}"/>
              </a:ext>
            </a:extLst>
          </p:cNvPr>
          <p:cNvSpPr txBox="1"/>
          <p:nvPr/>
        </p:nvSpPr>
        <p:spPr>
          <a:xfrm>
            <a:off x="6641464" y="5644577"/>
            <a:ext cx="4322432" cy="830997"/>
          </a:xfrm>
          <a:prstGeom prst="rect">
            <a:avLst/>
          </a:prstGeom>
          <a:noFill/>
        </p:spPr>
        <p:txBody>
          <a:bodyPr wrap="square">
            <a:spAutoFit/>
          </a:bodyPr>
          <a:lstStyle/>
          <a:p>
            <a:pPr algn="r"/>
            <a:r>
              <a:rPr lang="es-ES" sz="2400" dirty="0">
                <a:latin typeface="Ink Free" panose="03080402000500000000" pitchFamily="66" charset="0"/>
              </a:rPr>
              <a:t>¿Qué principios son clave para el proceso de CM? </a:t>
            </a:r>
            <a:r>
              <a:rPr lang="fr-FR" sz="2400" dirty="0">
                <a:latin typeface="Ink Free" panose="03080402000500000000" pitchFamily="66" charset="0"/>
              </a:rPr>
              <a:t> </a:t>
            </a:r>
            <a:endParaRPr lang="en-US" sz="2400" dirty="0">
              <a:latin typeface="Ink Free" panose="03080402000500000000" pitchFamily="66" charset="0"/>
            </a:endParaRPr>
          </a:p>
        </p:txBody>
      </p:sp>
      <p:grpSp>
        <p:nvGrpSpPr>
          <p:cNvPr id="13" name="Groupe 12">
            <a:extLst>
              <a:ext uri="{FF2B5EF4-FFF2-40B4-BE49-F238E27FC236}">
                <a16:creationId xmlns:a16="http://schemas.microsoft.com/office/drawing/2014/main" id="{F78BD5A3-7C95-4B7B-B950-68131481C4AA}"/>
              </a:ext>
            </a:extLst>
          </p:cNvPr>
          <p:cNvGrpSpPr/>
          <p:nvPr/>
        </p:nvGrpSpPr>
        <p:grpSpPr>
          <a:xfrm rot="1415781">
            <a:off x="11045341" y="5664942"/>
            <a:ext cx="979340" cy="1040548"/>
            <a:chOff x="10883591" y="5571442"/>
            <a:chExt cx="979340" cy="1040548"/>
          </a:xfrm>
        </p:grpSpPr>
        <p:pic>
          <p:nvPicPr>
            <p:cNvPr id="14" name="Image 13">
              <a:extLst>
                <a:ext uri="{FF2B5EF4-FFF2-40B4-BE49-F238E27FC236}">
                  <a16:creationId xmlns:a16="http://schemas.microsoft.com/office/drawing/2014/main" id="{5E07854F-8427-4ED9-8E87-636A7990140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5" name="Graphique 14" descr="Point d’interrogation">
              <a:extLst>
                <a:ext uri="{FF2B5EF4-FFF2-40B4-BE49-F238E27FC236}">
                  <a16:creationId xmlns:a16="http://schemas.microsoft.com/office/drawing/2014/main" id="{4E6DD14E-3CA3-4692-8A41-8D01F2699E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9" name="Image 18">
            <a:extLst>
              <a:ext uri="{FF2B5EF4-FFF2-40B4-BE49-F238E27FC236}">
                <a16:creationId xmlns:a16="http://schemas.microsoft.com/office/drawing/2014/main" id="{D29DA38E-C4AE-4F90-B1CB-BF04790ED29A}"/>
              </a:ext>
            </a:extLst>
          </p:cNvPr>
          <p:cNvPicPr>
            <a:picLocks noChangeAspect="1"/>
          </p:cNvPicPr>
          <p:nvPr/>
        </p:nvPicPr>
        <p:blipFill>
          <a:blip r:embed="rId6"/>
          <a:stretch>
            <a:fillRect/>
          </a:stretch>
        </p:blipFill>
        <p:spPr>
          <a:xfrm>
            <a:off x="3121240" y="5512432"/>
            <a:ext cx="1045385" cy="978659"/>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2BC42745-4BE7-40A5-9D62-5981B1335707}"/>
              </a:ext>
            </a:extLst>
          </p:cNvPr>
          <p:cNvSpPr>
            <a:spLocks noGrp="1"/>
          </p:cNvSpPr>
          <p:nvPr>
            <p:ph type="title"/>
          </p:nvPr>
        </p:nvSpPr>
        <p:spPr>
          <a:xfrm>
            <a:off x="1787855" y="220746"/>
            <a:ext cx="9565943" cy="1325563"/>
          </a:xfrm>
        </p:spPr>
        <p:txBody>
          <a:bodyPr/>
          <a:lstStyle/>
          <a:p>
            <a:r>
              <a:rPr lang="fr-FR" dirty="0" err="1"/>
              <a:t>Etapas</a:t>
            </a:r>
            <a:r>
              <a:rPr lang="fr-FR" dirty="0"/>
              <a:t> de la gestion de </a:t>
            </a:r>
            <a:r>
              <a:rPr lang="fr-FR" dirty="0" err="1"/>
              <a:t>casos</a:t>
            </a:r>
            <a:r>
              <a:rPr lang="fr-FR" dirty="0"/>
              <a:t> </a:t>
            </a:r>
          </a:p>
        </p:txBody>
      </p:sp>
      <p:sp>
        <p:nvSpPr>
          <p:cNvPr id="6" name="Espace réservé du contenu 5">
            <a:extLst>
              <a:ext uri="{FF2B5EF4-FFF2-40B4-BE49-F238E27FC236}">
                <a16:creationId xmlns:a16="http://schemas.microsoft.com/office/drawing/2014/main" id="{89C7F45D-F5B3-423E-80EF-C6B00F81F43F}"/>
              </a:ext>
            </a:extLst>
          </p:cNvPr>
          <p:cNvSpPr>
            <a:spLocks noGrp="1"/>
          </p:cNvSpPr>
          <p:nvPr>
            <p:ph idx="1"/>
          </p:nvPr>
        </p:nvSpPr>
        <p:spPr>
          <a:xfrm>
            <a:off x="6908633" y="2855997"/>
            <a:ext cx="4969410" cy="2704849"/>
          </a:xfrm>
        </p:spPr>
        <p:txBody>
          <a:bodyPr/>
          <a:lstStyle/>
          <a:p>
            <a:r>
              <a:rPr lang="es-ES" dirty="0">
                <a:latin typeface="HelveticaNeue-Light-Identity-H"/>
              </a:rPr>
              <a:t>No es un proceso lineal</a:t>
            </a:r>
          </a:p>
          <a:p>
            <a:r>
              <a:rPr lang="fr-FR" dirty="0" err="1"/>
              <a:t>Etapas</a:t>
            </a:r>
            <a:r>
              <a:rPr lang="fr-FR" dirty="0"/>
              <a:t> </a:t>
            </a:r>
            <a:r>
              <a:rPr lang="es-ES" dirty="0">
                <a:latin typeface="HelveticaNeue-Light-Identity-H"/>
              </a:rPr>
              <a:t>interrelacionadas </a:t>
            </a:r>
            <a:endParaRPr lang="fr-FR" dirty="0"/>
          </a:p>
          <a:p>
            <a:r>
              <a:rPr lang="fr-FR" dirty="0" err="1"/>
              <a:t>Repeticion</a:t>
            </a:r>
            <a:r>
              <a:rPr lang="fr-FR" dirty="0"/>
              <a:t> </a:t>
            </a:r>
            <a:r>
              <a:rPr lang="es-ES" dirty="0">
                <a:latin typeface="HelveticaNeue-Light-Identity-H"/>
              </a:rPr>
              <a:t>hasta el cierre de caso </a:t>
            </a:r>
            <a:endParaRPr lang="fr-FR" dirty="0"/>
          </a:p>
        </p:txBody>
      </p:sp>
      <p:pic>
        <p:nvPicPr>
          <p:cNvPr id="3" name="Image 2">
            <a:extLst>
              <a:ext uri="{FF2B5EF4-FFF2-40B4-BE49-F238E27FC236}">
                <a16:creationId xmlns:a16="http://schemas.microsoft.com/office/drawing/2014/main" id="{856500F4-7E33-4AFF-868E-E9AAE3A503CE}"/>
              </a:ext>
            </a:extLst>
          </p:cNvPr>
          <p:cNvPicPr>
            <a:picLocks noChangeAspect="1"/>
          </p:cNvPicPr>
          <p:nvPr/>
        </p:nvPicPr>
        <p:blipFill>
          <a:blip r:embed="rId3"/>
          <a:stretch>
            <a:fillRect/>
          </a:stretch>
        </p:blipFill>
        <p:spPr>
          <a:xfrm>
            <a:off x="8875890" y="4865988"/>
            <a:ext cx="1034895" cy="1389716"/>
          </a:xfrm>
          <a:prstGeom prst="rect">
            <a:avLst/>
          </a:prstGeom>
        </p:spPr>
      </p:pic>
      <p:pic>
        <p:nvPicPr>
          <p:cNvPr id="4" name="Image 3">
            <a:extLst>
              <a:ext uri="{FF2B5EF4-FFF2-40B4-BE49-F238E27FC236}">
                <a16:creationId xmlns:a16="http://schemas.microsoft.com/office/drawing/2014/main" id="{67D8FE09-8EAA-4670-9693-8513A48C2D75}"/>
              </a:ext>
            </a:extLst>
          </p:cNvPr>
          <p:cNvPicPr>
            <a:picLocks noChangeAspect="1"/>
          </p:cNvPicPr>
          <p:nvPr/>
        </p:nvPicPr>
        <p:blipFill rotWithShape="1">
          <a:blip r:embed="rId4"/>
          <a:srcRect t="8215"/>
          <a:stretch/>
        </p:blipFill>
        <p:spPr>
          <a:xfrm>
            <a:off x="1787855" y="1546309"/>
            <a:ext cx="4677113" cy="4915180"/>
          </a:xfrm>
          <a:prstGeom prst="rect">
            <a:avLst/>
          </a:prstGeom>
        </p:spPr>
      </p:pic>
    </p:spTree>
    <p:extLst>
      <p:ext uri="{BB962C8B-B14F-4D97-AF65-F5344CB8AC3E}">
        <p14:creationId xmlns:p14="http://schemas.microsoft.com/office/powerpoint/2010/main" val="187704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514013"/>
            <a:ext cx="6076521" cy="3381667"/>
          </a:xfrm>
        </p:spPr>
        <p:txBody>
          <a:bodyPr>
            <a:normAutofit fontScale="92500" lnSpcReduction="20000"/>
          </a:bodyPr>
          <a:lstStyle/>
          <a:p>
            <a:pPr marL="50800" indent="0" algn="ctr">
              <a:buNone/>
            </a:pPr>
            <a:r>
              <a:rPr lang="en-US" sz="2400" dirty="0">
                <a:solidFill>
                  <a:schemeClr val="bg2"/>
                </a:solidFill>
              </a:rPr>
              <a:t>“</a:t>
            </a:r>
            <a:r>
              <a:rPr lang="es-ES" dirty="0"/>
              <a:t>Los NNA y las familias que se enfrentan a problemas de protección de la niñez y adolescencia en entornos humanitarios son identificados y sus necesidades son atendidas a través de un proceso individualizado de gestión de casos, que incluye el apoyo directo personalizado y la remisión a los proveedores de servicios competentes.</a:t>
            </a:r>
            <a:r>
              <a:rPr lang="en-US" sz="2400" dirty="0"/>
              <a: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878941" y="4751300"/>
            <a:ext cx="1498650" cy="1748091"/>
          </a:xfrm>
          <a:prstGeom prst="rect">
            <a:avLst/>
          </a:prstGeom>
          <a:noFill/>
          <a:ln>
            <a:noFill/>
          </a:ln>
        </p:spPr>
      </p:pic>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561926" y="2706052"/>
            <a:ext cx="5181600" cy="3144807"/>
          </a:xfrm>
        </p:spPr>
        <p:txBody>
          <a:bodyPr>
            <a:normAutofit fontScale="92500" lnSpcReduction="20000"/>
          </a:bodyPr>
          <a:lstStyle/>
          <a:p>
            <a:r>
              <a:rPr lang="en-US" dirty="0"/>
              <a:t>Existing and emerging formal and informal systems and structures -&gt; sustainability, effective transition </a:t>
            </a:r>
          </a:p>
          <a:p>
            <a:r>
              <a:rPr lang="en-US" dirty="0"/>
              <a:t>Based on </a:t>
            </a:r>
            <a:r>
              <a:rPr lang="en-US" dirty="0" err="1"/>
              <a:t>SoPs</a:t>
            </a:r>
            <a:endParaRPr lang="en-US" dirty="0"/>
          </a:p>
          <a:p>
            <a:r>
              <a:rPr lang="en-US" dirty="0"/>
              <a:t>Quality</a:t>
            </a:r>
          </a:p>
          <a:p>
            <a:r>
              <a:rPr lang="en-US" dirty="0"/>
              <a:t>Best Interest Procedures </a:t>
            </a:r>
          </a:p>
          <a:p>
            <a:endParaRPr lang="en-GB" dirty="0"/>
          </a:p>
        </p:txBody>
      </p:sp>
      <p:pic>
        <p:nvPicPr>
          <p:cNvPr id="5" name="Image 4">
            <a:extLst>
              <a:ext uri="{FF2B5EF4-FFF2-40B4-BE49-F238E27FC236}">
                <a16:creationId xmlns:a16="http://schemas.microsoft.com/office/drawing/2014/main" id="{A07C38D9-8909-464B-B302-28B4282164D7}"/>
              </a:ext>
            </a:extLst>
          </p:cNvPr>
          <p:cNvPicPr>
            <a:picLocks noChangeAspect="1"/>
          </p:cNvPicPr>
          <p:nvPr/>
        </p:nvPicPr>
        <p:blipFill>
          <a:blip r:embed="rId4"/>
          <a:stretch>
            <a:fillRect/>
          </a:stretch>
        </p:blipFill>
        <p:spPr>
          <a:xfrm>
            <a:off x="2426313" y="664436"/>
            <a:ext cx="1728738" cy="532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A04FF-02A1-40CC-9CC0-265AEF2D09BA}"/>
              </a:ext>
            </a:extLst>
          </p:cNvPr>
          <p:cNvSpPr>
            <a:spLocks noGrp="1"/>
          </p:cNvSpPr>
          <p:nvPr>
            <p:ph type="title"/>
          </p:nvPr>
        </p:nvSpPr>
        <p:spPr/>
        <p:txBody>
          <a:bodyPr/>
          <a:lstStyle/>
          <a:p>
            <a:r>
              <a:rPr lang="fr-FR" dirty="0" err="1"/>
              <a:t>Determinación</a:t>
            </a:r>
            <a:r>
              <a:rPr lang="fr-FR" dirty="0"/>
              <a:t> </a:t>
            </a:r>
            <a:r>
              <a:rPr lang="fr-FR" dirty="0" err="1"/>
              <a:t>del</a:t>
            </a:r>
            <a:r>
              <a:rPr lang="fr-FR" dirty="0"/>
              <a:t> </a:t>
            </a:r>
            <a:r>
              <a:rPr lang="fr-FR" dirty="0" err="1"/>
              <a:t>interés</a:t>
            </a:r>
            <a:r>
              <a:rPr lang="fr-FR" dirty="0"/>
              <a:t> </a:t>
            </a:r>
            <a:r>
              <a:rPr lang="fr-FR" dirty="0" err="1"/>
              <a:t>superior</a:t>
            </a:r>
            <a:endParaRPr lang="fr-FR" dirty="0"/>
          </a:p>
        </p:txBody>
      </p:sp>
      <p:pic>
        <p:nvPicPr>
          <p:cNvPr id="6" name="Espace réservé du contenu 5">
            <a:extLst>
              <a:ext uri="{FF2B5EF4-FFF2-40B4-BE49-F238E27FC236}">
                <a16:creationId xmlns:a16="http://schemas.microsoft.com/office/drawing/2014/main" id="{E8628245-AEA0-4BFA-AC72-06FCF9EF33D3}"/>
              </a:ext>
            </a:extLst>
          </p:cNvPr>
          <p:cNvPicPr>
            <a:picLocks noGrp="1" noChangeAspect="1"/>
          </p:cNvPicPr>
          <p:nvPr>
            <p:ph sz="half" idx="1"/>
          </p:nvPr>
        </p:nvPicPr>
        <p:blipFill>
          <a:blip r:embed="rId3"/>
          <a:stretch>
            <a:fillRect/>
          </a:stretch>
        </p:blipFill>
        <p:spPr>
          <a:xfrm>
            <a:off x="1456056" y="1950307"/>
            <a:ext cx="7351503" cy="4101972"/>
          </a:xfrm>
        </p:spPr>
      </p:pic>
      <p:pic>
        <p:nvPicPr>
          <p:cNvPr id="8" name="Espace réservé du contenu 7">
            <a:extLst>
              <a:ext uri="{FF2B5EF4-FFF2-40B4-BE49-F238E27FC236}">
                <a16:creationId xmlns:a16="http://schemas.microsoft.com/office/drawing/2014/main" id="{DF348437-08DA-4456-B6BC-BF64424E8FC5}"/>
              </a:ext>
            </a:extLst>
          </p:cNvPr>
          <p:cNvPicPr>
            <a:picLocks noGrp="1" noChangeAspect="1"/>
          </p:cNvPicPr>
          <p:nvPr>
            <p:ph sz="half" idx="2"/>
          </p:nvPr>
        </p:nvPicPr>
        <p:blipFill>
          <a:blip r:embed="rId4"/>
          <a:stretch>
            <a:fillRect/>
          </a:stretch>
        </p:blipFill>
        <p:spPr>
          <a:xfrm>
            <a:off x="10059521" y="4001293"/>
            <a:ext cx="1898748" cy="2673487"/>
          </a:xfrm>
        </p:spPr>
      </p:pic>
      <p:pic>
        <p:nvPicPr>
          <p:cNvPr id="5" name="Image 4">
            <a:extLst>
              <a:ext uri="{FF2B5EF4-FFF2-40B4-BE49-F238E27FC236}">
                <a16:creationId xmlns:a16="http://schemas.microsoft.com/office/drawing/2014/main" id="{45435978-6AB3-4467-8127-922AA99F849E}"/>
              </a:ext>
            </a:extLst>
          </p:cNvPr>
          <p:cNvPicPr>
            <a:picLocks noChangeAspect="1"/>
          </p:cNvPicPr>
          <p:nvPr/>
        </p:nvPicPr>
        <p:blipFill>
          <a:blip r:embed="rId5"/>
          <a:stretch>
            <a:fillRect/>
          </a:stretch>
        </p:blipFill>
        <p:spPr>
          <a:xfrm>
            <a:off x="9768194" y="2395927"/>
            <a:ext cx="853367" cy="900126"/>
          </a:xfrm>
          <a:prstGeom prst="rect">
            <a:avLst/>
          </a:prstGeom>
        </p:spPr>
      </p:pic>
    </p:spTree>
    <p:extLst>
      <p:ext uri="{BB962C8B-B14F-4D97-AF65-F5344CB8AC3E}">
        <p14:creationId xmlns:p14="http://schemas.microsoft.com/office/powerpoint/2010/main" val="14060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2537</Words>
  <Application>Microsoft Office PowerPoint</Application>
  <PresentationFormat>Grand écran</PresentationFormat>
  <Paragraphs>91</Paragraphs>
  <Slides>4</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HelveticaNeue-Light-Identity-H</vt:lpstr>
      <vt:lpstr>Ink Free</vt:lpstr>
      <vt:lpstr>Arial</vt:lpstr>
      <vt:lpstr>Calibri</vt:lpstr>
      <vt:lpstr>HelveticaNeue-Roman-Identity-H</vt:lpstr>
      <vt:lpstr>Helvetica Neue</vt:lpstr>
      <vt:lpstr>Office Theme</vt:lpstr>
      <vt:lpstr>Intro general a la Norma 18</vt:lpstr>
      <vt:lpstr>Etapas de la gestion de casos </vt:lpstr>
      <vt:lpstr>Présentation PowerPoint</vt:lpstr>
      <vt:lpstr>Determinación del interés superior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Marion Prats</cp:lastModifiedBy>
  <cp:revision>177</cp:revision>
  <dcterms:created xsi:type="dcterms:W3CDTF">2017-12-20T18:51:03Z</dcterms:created>
  <dcterms:modified xsi:type="dcterms:W3CDTF">2021-09-27T16:59:28Z</dcterms:modified>
</cp:coreProperties>
</file>