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1" r:id="rId3"/>
    <p:sldId id="29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Ink Free" panose="03080402000500000000" pitchFamily="66"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34404" autoAdjust="0"/>
  </p:normalViewPr>
  <p:slideViewPr>
    <p:cSldViewPr snapToGrid="0">
      <p:cViewPr varScale="1">
        <p:scale>
          <a:sx n="23" d="100"/>
          <a:sy n="23" d="100"/>
        </p:scale>
        <p:origin x="2560" y="20"/>
      </p:cViewPr>
      <p:guideLst>
        <p:guide orient="horz" pos="2160"/>
        <p:guide pos="3840"/>
      </p:guideLst>
    </p:cSldViewPr>
  </p:slideViewPr>
  <p:notesTextViewPr>
    <p:cViewPr>
      <p:scale>
        <a:sx n="1" d="1"/>
        <a:sy n="1" d="1"/>
      </p:scale>
      <p:origin x="0" y="-632"/>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Arial" panose="020B0604020202020204" pitchFamily="34" charset="0"/>
              <a:buChar char="•"/>
            </a:pPr>
            <a:r>
              <a:rPr lang="es-ES" dirty="0"/>
              <a:t>Esta Norma es parte del tercer Bloque de Normas relacionadas con desarrollar estrategias, enfoques e intervenciones claves para prevenir y responder </a:t>
            </a:r>
            <a:r>
              <a:rPr lang="es-ES" sz="1800" b="0" i="0" u="none" strike="noStrike" baseline="0" dirty="0">
                <a:latin typeface="HelveticaNeue-Light-Identity-H"/>
              </a:rPr>
              <a:t>para la Protección de la niñez y adolescencia esbozados </a:t>
            </a:r>
            <a:r>
              <a:rPr lang="es-ES" dirty="0"/>
              <a:t>en el Pilar 2. Está estructurado en torno al modelo </a:t>
            </a:r>
            <a:r>
              <a:rPr lang="es-ES" dirty="0" err="1"/>
              <a:t>socioecológico</a:t>
            </a:r>
            <a:r>
              <a:rPr lang="es-ES" dirty="0"/>
              <a:t> y también está alineado con el paquete INSPIRE, cuando corresponde, y se basa en estrategias basadas en la evidencia para prevenir la violencia contra los NNA. De ahí el ICONO en la esquina. El paquete INSPIRE tiene un objetivo similar: estrategias basadas en evidencia para prevenir la violencia contra los NNA. Más información sobre las estrategias de INSPIRE en: http://inspire-strategies.org/ </a:t>
            </a:r>
            <a:endParaRPr lang="es-ES" sz="1200" b="0" i="0" u="none" strike="noStrike" baseline="0" dirty="0">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ES" dirty="0"/>
              <a:t>El objetivo de esta Norma es buscar cuidados alternativos protectores y adecuados de acuerdo con los derechos del NNA, sus necesidades específicas, sus deseos y su interés superior.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ES" dirty="0"/>
              <a:t>Siempre se debe dar prioridad al cuidado basado en la familia, la unidad familiar y los arreglos de cuidado estable, porque el primer factor de protección en la vida de un NNA es una familia segura y cariñosa.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ES" sz="1800" b="0" i="0" u="none" strike="noStrike" baseline="0" dirty="0">
                <a:latin typeface="HelveticaNeue-Light-Identity-H"/>
              </a:rPr>
              <a:t>Las normas culturales locales, las prácticas llevadas a cabo, la legislación y la política se tienen que tomar en cuenta. </a:t>
            </a:r>
            <a:r>
              <a:rPr lang="es-ES" dirty="0"/>
              <a:t>Las normas y prácticas culturales locales también pueden ayudar a identificar a los NNA que pueden estar en mayor riesgo de abandono o maltrato. Los NNA con discapacidades, por ejemplo, tienen 10 veces más probabilidades de ser colocados en un centro residencial que los que no tienen discapacidad (considere las minorías étnicas, los NNA nacidos fuera del matrimonio, los NNA LGBTQI, etc.). Necesitamos diseñar nuestros programas para prevenir el abandono y los riesgos para los niños. </a:t>
            </a:r>
            <a:endParaRPr lang="en-US"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¿Cuáles son las normas y prácticas culturales locales en torno al cuidado infantil, en su contexto? ¿Conoce algún grupo de NNA que tenga más probabilidades de ser colocados en cuidado alternativo? ¿Por qué crees que sucede esto y qué crees que podría ayudar a prevenirlo? </a:t>
            </a:r>
            <a:endParaRPr lang="en-US" b="0" i="1"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b="0" i="1" dirty="0">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i="0" dirty="0"/>
              <a:t>Esta Norma tiene vínculos muy fuertes con </a:t>
            </a:r>
            <a:r>
              <a:rPr lang="es-ES" sz="1800" b="0" i="0" u="none" strike="noStrike" baseline="0" dirty="0">
                <a:latin typeface="HelveticaNeue-LightItalic-Identity-H"/>
              </a:rPr>
              <a:t>NNA no acompañados o separados; Fortalecimiento de los entornos familiares y de los cuidadores; y Gestión de casos.</a:t>
            </a:r>
            <a:endParaRPr lang="en-US" i="0"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err="1">
                <a:latin typeface="Arial"/>
                <a:cs typeface="Arial"/>
                <a:sym typeface="Arial"/>
              </a:rPr>
              <a:t>Iconos</a:t>
            </a:r>
            <a:r>
              <a:rPr lang="en-US" dirty="0">
                <a:latin typeface="Arial"/>
                <a:cs typeface="Arial"/>
                <a:sym typeface="Arial"/>
              </a:rPr>
              <a:t>: </a:t>
            </a:r>
            <a:r>
              <a:rPr lang="en-GB" dirty="0"/>
              <a:t>Se Alinea con las </a:t>
            </a:r>
            <a:r>
              <a:rPr lang="en-GB" dirty="0" err="1"/>
              <a:t>Estrategias</a:t>
            </a:r>
            <a:r>
              <a:rPr lang="en-GB" dirty="0"/>
              <a:t> INSPIRE : </a:t>
            </a:r>
            <a:r>
              <a:rPr lang="es-ES" dirty="0">
                <a:effectLst/>
                <a:latin typeface="Arial" panose="020B0604020202020204" pitchFamily="34" charset="0"/>
              </a:rPr>
              <a:t>Padres, madres y cuidadores reciben apoyo + Respuesta de los servicios de atención y apoyo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La Norma 19 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dirty="0"/>
              <a:t>Todos los NNA sin la protección y la atención adecuada deben recibir el cuidado alternativo de acuerdo a sus derechos, sus necesidades específicas, sus deseos y en el interés superior del niño/niña, priorizando el cuidado basado en la familia y en los acuerdos que proporcionen una atención estable</a:t>
            </a:r>
            <a:r>
              <a:rPr lang="en-US" sz="1100" dirty="0"/>
              <a:t>.”</a:t>
            </a:r>
            <a:endParaRPr lang="fr-FR" sz="1100" dirty="0">
              <a:solidFill>
                <a:schemeClr val="bg2"/>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¿Cuáles son los diferentes tipos de cuidados alternativos? </a:t>
            </a:r>
            <a:endParaRPr lang="en-US" sz="1200" dirty="0">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 i="1" dirty="0"/>
              <a:t>Discuta con los participantes las formas locales y contextualizadas de cuidado alternativo. Si es necesario, puede complementar su respuesta con lo siguiente: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 i="1" dirty="0"/>
              <a:t>-&gt; </a:t>
            </a:r>
            <a:r>
              <a:rPr lang="es-ES" dirty="0"/>
              <a:t>En cada contexto, pueden estar disponibles varias opciones de cuidado alternativo.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dirty="0"/>
              <a:t>Cuidado alternativo basado en la familia (cuidado dentro de una familia que no es necesariamente la familia propria del NNA) -&gt; la opción preferida para los NNA que necesitan cuidado alternativo.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dirty="0"/>
              <a:t>Cuidado por familiares (cuidado dentro de una familia relacionada o conocida por el niño)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Familias de </a:t>
            </a:r>
            <a:r>
              <a:rPr lang="fr-FR" dirty="0" err="1"/>
              <a:t>acogida</a:t>
            </a:r>
            <a:r>
              <a:rPr lang="fr-FR" dirty="0"/>
              <a:t> </a:t>
            </a:r>
            <a:r>
              <a:rPr lang="es-ES" dirty="0"/>
              <a:t>(acogida del NNA arreglada a través del gobierno o una agencia de servicios sociales, en una institución, hogar grupal o tutor) -&gt; nunca debe ser la única opción de cuidado alternativo y no debe reemplazar el apoyo prestado a las propias familias de los NNA</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dirty="0"/>
              <a:t>Cuidado alternativo residencial (refugios temporales, centros de cuidado provisional, hogares para grupos pequeños y cuidado institucional) -&gt; opción de cuidado provisional alternativa durante el menor tiempo posible y como último recurso cuando se han explorado todas las opciones de cuidado alternativo basadas en la familia, o no son posibles o no están disponibles. Se debe hacer todo lo posible para minimizar una "cultura institucional“</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sz="1800" b="0" i="0" u="none" strike="noStrike" baseline="0" dirty="0">
                <a:latin typeface="HelveticaNeue-Light-Identity-H"/>
              </a:rPr>
              <a:t>vida independiente supervisada </a:t>
            </a:r>
            <a:r>
              <a:rPr lang="fr-FR" dirty="0"/>
              <a:t>(</a:t>
            </a:r>
            <a:r>
              <a:rPr lang="fr-FR" dirty="0" err="1"/>
              <a:t>especialmente</a:t>
            </a:r>
            <a:r>
              <a:rPr lang="fr-FR" dirty="0"/>
              <a:t> pertinente para adolescentes)</a:t>
            </a:r>
            <a:endParaRPr lang="fr-FR" sz="1200" b="0" i="0" u="none" strike="noStrike" baseline="0" dirty="0">
              <a:latin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sz="1800" b="0" i="0" u="none" strike="noStrike" baseline="0" dirty="0">
                <a:latin typeface="HelveticaNeue-Light-Identity-H"/>
              </a:rPr>
              <a:t>Para los NNA que son refugiados, desplazados internos o migrantes, se puede lograr este cuidado alternativo conectando al NNA con personas de su comunidad de origen que también se encuentren en el nuevo país o en la ubicación de acogida </a:t>
            </a:r>
            <a:r>
              <a:rPr lang="en-US" sz="1200" i="1" dirty="0"/>
              <a:t>[</a:t>
            </a:r>
            <a:r>
              <a:rPr lang="en-US" sz="1200" i="1" dirty="0">
                <a:latin typeface="Arial"/>
                <a:ea typeface="Arial"/>
                <a:cs typeface="Arial"/>
                <a:sym typeface="Wingdings" panose="05000000000000000000" pitchFamily="2" charset="2"/>
              </a:rPr>
              <a:t></a:t>
            </a:r>
            <a:r>
              <a:rPr lang="en-US" sz="1200" i="1" dirty="0">
                <a:latin typeface="Arial"/>
                <a:ea typeface="Arial"/>
                <a:cs typeface="Arial"/>
                <a:sym typeface="Arial"/>
              </a:rPr>
              <a:t> </a:t>
            </a:r>
            <a:r>
              <a:rPr lang="en-US" sz="1200" i="1" dirty="0" err="1">
                <a:latin typeface="Arial"/>
                <a:ea typeface="Arial"/>
                <a:cs typeface="Arial"/>
                <a:sym typeface="Arial"/>
              </a:rPr>
              <a:t>icono</a:t>
            </a:r>
            <a:r>
              <a:rPr lang="en-US" sz="1200" i="1" dirty="0">
                <a:latin typeface="Arial"/>
                <a:ea typeface="Arial"/>
                <a:cs typeface="Arial"/>
                <a:sym typeface="Arial"/>
              </a:rPr>
              <a:t> de </a:t>
            </a:r>
            <a:r>
              <a:rPr lang="en-US" sz="1200" b="1" i="1" dirty="0" err="1">
                <a:latin typeface="Arial"/>
                <a:ea typeface="Arial"/>
                <a:cs typeface="Arial"/>
                <a:sym typeface="Arial"/>
              </a:rPr>
              <a:t>desplazamiento</a:t>
            </a:r>
            <a:r>
              <a:rPr lang="en-US" sz="1200" i="1" dirty="0"/>
              <a:t>]</a:t>
            </a:r>
            <a:endParaRPr lang="en-US" sz="120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dirty="0"/>
              <a:t>El cuidado alternativo solo debe considerarse cuando el fortalecimiento familiar y el apoyo a la familia han fallado. ¡Primero se debe considerar fortalecer el entorno familiar y de cuidado! El cuidado alternativo puede ser la mejor y más segura opción para un NNA que está en riesgo dentro de su familia. El cuidado alternativo siempre se considera temporal, mientras se considere otras opciones. Se deben de pensar en opciones a más largo plazo para los NNA, como ser devueltos a su familia o adopción doméstica. </a:t>
            </a:r>
            <a:endParaRPr lang="en-US" sz="1200" b="0" i="0" u="none" strike="noStrike" baseline="0" dirty="0">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200" b="0" i="0" u="none" strike="noStrike" baseline="0" dirty="0">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800" b="0" i="0" u="none" strike="noStrike" baseline="0" dirty="0">
                <a:latin typeface="HelveticaNeue-Light-Identity-H"/>
              </a:rPr>
              <a:t>Los actores encargados de la Protección de la niñez y adolescencia deben elegir las opciones basándose en lo siguiente:</a:t>
            </a:r>
            <a:endParaRPr lang="en-US" dirty="0"/>
          </a:p>
          <a:p>
            <a:pPr marL="400050" indent="-171450">
              <a:buFontTx/>
              <a:buChar char="-"/>
            </a:pPr>
            <a:r>
              <a:rPr lang="es-ES" sz="1800" b="0" i="0" u="none" strike="noStrike" baseline="0" dirty="0">
                <a:solidFill>
                  <a:srgbClr val="000000"/>
                </a:solidFill>
                <a:latin typeface="HelveticaNeue-Light-Identity-H"/>
              </a:rPr>
              <a:t>El interés superior de cada NNA, incluidas las consideraciones de seguridad;</a:t>
            </a:r>
          </a:p>
          <a:p>
            <a:pPr marL="400050" indent="-171450">
              <a:buFontTx/>
              <a:buChar char="-"/>
            </a:pPr>
            <a:r>
              <a:rPr lang="es-ES" sz="1800" b="0" i="0" u="none" strike="noStrike" baseline="0" dirty="0">
                <a:solidFill>
                  <a:srgbClr val="000000"/>
                </a:solidFill>
                <a:latin typeface="HelveticaNeue-Light-Identity-H"/>
              </a:rPr>
              <a:t>Las elecciones y los deseos individuales del niño o la niña, la edad, el nivel de madurez, las relaciones, la escolaridad, el idioma, la religión y la cultura;</a:t>
            </a:r>
          </a:p>
          <a:p>
            <a:pPr marL="400050" indent="-171450">
              <a:buFontTx/>
              <a:buChar char="-"/>
            </a:pPr>
            <a:r>
              <a:rPr lang="es-ES" sz="1800" b="0" i="0" u="none" strike="noStrike" baseline="0" dirty="0">
                <a:solidFill>
                  <a:srgbClr val="000000"/>
                </a:solidFill>
                <a:latin typeface="HelveticaNeue-Light-Identity-H"/>
              </a:rPr>
              <a:t>Las tradiciones de cuidado de la comunidad;</a:t>
            </a:r>
          </a:p>
          <a:p>
            <a:pPr marL="400050" indent="-171450">
              <a:buFontTx/>
              <a:buChar char="-"/>
            </a:pPr>
            <a:r>
              <a:rPr lang="es-ES" sz="1800" b="0" i="0" u="none" strike="noStrike" baseline="0" dirty="0">
                <a:solidFill>
                  <a:srgbClr val="000000"/>
                </a:solidFill>
                <a:latin typeface="HelveticaNeue-Light-Identity-H"/>
              </a:rPr>
              <a:t>El marco legal; y</a:t>
            </a:r>
          </a:p>
          <a:p>
            <a:pPr marL="400050" indent="-171450">
              <a:buFontTx/>
              <a:buChar char="-"/>
            </a:pPr>
            <a:r>
              <a:rPr lang="es-ES" sz="1800" b="0" i="1" u="none" strike="noStrike" baseline="0" dirty="0">
                <a:solidFill>
                  <a:srgbClr val="8521B8"/>
                </a:solidFill>
                <a:latin typeface="CMSY9"/>
              </a:rPr>
              <a:t> </a:t>
            </a:r>
            <a:r>
              <a:rPr lang="es-ES" sz="1800" b="0" i="0" u="none" strike="noStrike" baseline="0" dirty="0">
                <a:solidFill>
                  <a:srgbClr val="000000"/>
                </a:solidFill>
                <a:latin typeface="HelveticaNeue-Light-Identity-H"/>
              </a:rPr>
              <a:t>Los principios de necesidad e idoneidad. (¿Es el cuidado alternativo absolutamente necesario? Si es así, ¿qué opción es la más adecuada?)</a:t>
            </a:r>
            <a:endParaRPr lang="en-US" dirty="0"/>
          </a:p>
          <a:p>
            <a:pPr marL="400050" indent="-171450">
              <a:buFont typeface="Arial" panose="020B0604020202020204" pitchFamily="34" charset="0"/>
              <a:buChar char="•"/>
            </a:pPr>
            <a:endParaRPr lang="en-US" dirty="0"/>
          </a:p>
          <a:p>
            <a:pPr marL="400050" indent="-171450">
              <a:buFont typeface="Arial" panose="020B0604020202020204" pitchFamily="34" charset="0"/>
              <a:buChar char="•"/>
            </a:pPr>
            <a:r>
              <a:rPr lang="es-ES" sz="1800" b="0" i="0" u="none" strike="noStrike" baseline="0" dirty="0">
                <a:latin typeface="HelveticaNeue-Light-Identity-H"/>
              </a:rPr>
              <a:t>Los gestores de casos que trabajan en el cuidado alternativo deben estar capacitados para tomar decisiones sobre las opciones de acogida alternativa, incluidas las fortalezas y debilidades de cada tipo de opción de cuidado. Ninguna forma de cuidado alternativo debe alentar la separación familiar.</a:t>
            </a:r>
            <a:endParaRPr lang="en-US" dirty="0"/>
          </a:p>
          <a:p>
            <a:endParaRPr lang="en-US" dirty="0">
              <a:latin typeface="Arial"/>
              <a:ea typeface="Arial"/>
              <a:cs typeface="Arial"/>
              <a:sym typeface="Arial"/>
            </a:endParaRPr>
          </a:p>
          <a:p>
            <a:pPr>
              <a:buFont typeface="Arial" panose="020B0604020202020204" pitchFamily="34" charset="0"/>
              <a:buChar char="•"/>
            </a:pPr>
            <a:r>
              <a:rPr lang="es-ES" dirty="0"/>
              <a:t>Una vez que se haya encontrado la mejor opción de cuidado y se haya considerado el interés superior del niño, de conformidad con la legislación nacional, los NNA bajo cuidado deben recibir visitas de seguimiento para monitorear su protección y bienestar. </a:t>
            </a:r>
            <a:endParaRPr lang="en-US" dirty="0"/>
          </a:p>
          <a:p>
            <a:pPr>
              <a:buFont typeface="Arial" panose="020B0604020202020204" pitchFamily="34" charset="0"/>
              <a:buChar char="•"/>
            </a:pPr>
            <a:r>
              <a:rPr lang="es-ES" dirty="0"/>
              <a:t>Los cuidadores y / o la familia deben recibir el apoyo adecuado para cuidar a los NNA. Los trabajadores sociales deben evaluar si la (re) integración en su familia o comunidad está en el interés superior del NNA. Si la reunificación familiar es imposible o no es lo mejor para el NNA, considere opciones alternativas de cuidado a largo plazo. </a:t>
            </a:r>
          </a:p>
          <a:p>
            <a:pPr>
              <a:buFont typeface="Arial" panose="020B0604020202020204" pitchFamily="34" charset="0"/>
              <a:buChar char="•"/>
            </a:pPr>
            <a:r>
              <a:rPr lang="es-ES" sz="1800" b="0" i="0" u="none" strike="noStrike" baseline="0" dirty="0">
                <a:latin typeface="HelveticaNeue-Light-Identity-H"/>
              </a:rPr>
              <a:t>La adopción internacional </a:t>
            </a:r>
            <a:r>
              <a:rPr lang="es-ES" sz="1800" b="0" i="1" u="none" strike="noStrike" baseline="0" dirty="0">
                <a:latin typeface="HelveticaNeue-LightItalic-Identity-H"/>
              </a:rPr>
              <a:t>no </a:t>
            </a:r>
            <a:r>
              <a:rPr lang="es-ES" sz="1800" b="0" i="0" u="none" strike="noStrike" baseline="0" dirty="0">
                <a:latin typeface="HelveticaNeue-Light-Identity-H"/>
              </a:rPr>
              <a:t>debe considerarse durante las situaciones de emergencias </a:t>
            </a:r>
            <a:r>
              <a:rPr lang="es-ES" dirty="0"/>
              <a:t>y no se debe considerar la adopción hasta que se demuestre que un NNA es elegible para la adopción (es decir, que no tiene padres biológicos vivos o familiares que estén dispuestos o puedan cuidar de él, incluso con apoyo). </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dirty="0">
              <a:latin typeface="Arial"/>
              <a:ea typeface="Arial"/>
              <a:cs typeface="Arial"/>
              <a:sym typeface="Arial"/>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dirty="0"/>
              <a:t>Décadas de investigación han demostrado que el cuidado residencial, especialmente en aquellas instituciones a gran escala o el cuidado residencial que sigue una naturaleza institucional, es extremadamente dañino para el desarrollo físico, mental y emocional de un NNA; por eso recomendamos que se considere primero el cuidado basado en la familia. </a:t>
            </a:r>
            <a:endParaRPr lang="en-US" dirty="0">
              <a:solidFill>
                <a:srgbClr val="44546A"/>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200" kern="1200" dirty="0">
              <a:solidFill>
                <a:srgbClr val="44546A"/>
              </a:solidFill>
              <a:effectLst/>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dirty="0"/>
              <a:t>El Proyecto de Intervención Temprana de Bucarest (BEIP) comenzó en el 2000 como un ensayo controlado aleatorio que comparaba a los NN en instituciones de acogida con los de familias de acogida. Todos los NNA habían sido abandonados alrededor del momento del nacimiento y colocados en una de las seis instituciones para NN pequeños en Bucarest, Rumania (</a:t>
            </a:r>
            <a:r>
              <a:rPr lang="es-ES" dirty="0" err="1"/>
              <a:t>Zeanah</a:t>
            </a:r>
            <a:r>
              <a:rPr lang="es-ES" dirty="0"/>
              <a:t>, et al., 2003). Se trata de un estudio longitudinal en el que los NNA siguen siendo seguidos periódicamente hasta la edad adulta. Se siguió a 136 NN, cuya la mitad fue asignada al azar a hogares de acogida de alta calidad y la otra mitad permaneció en cuidado institucional. Los NN fueron seguidos hasta los ocho años. Compararon a los NN en cuidado institucional, los colocados en familias de acogida y los que nunca habían sido institucionalizados. </a:t>
            </a:r>
            <a:endParaRPr lang="en-US" sz="1200" kern="1200" dirty="0">
              <a:solidFill>
                <a:srgbClr val="44546A"/>
              </a:solidFill>
              <a:effectLst/>
              <a:latin typeface="Arial" panose="020B0604020202020204" pitchFamily="34" charset="0"/>
              <a:ea typeface="+mn-ea"/>
              <a:cs typeface="+mn-cs"/>
            </a:endParaRPr>
          </a:p>
          <a:p>
            <a:pPr marL="0" indent="0">
              <a:buClr>
                <a:srgbClr val="FF0000"/>
              </a:buClr>
              <a:buFont typeface="Wingdings" panose="05000000000000000000" pitchFamily="2" charset="2"/>
              <a:buNone/>
              <a:defRPr/>
            </a:pPr>
            <a:endParaRPr lang="en-GB" sz="1200" b="0" dirty="0">
              <a:solidFill>
                <a:schemeClr val="tx1"/>
              </a:solidFill>
            </a:endParaRPr>
          </a:p>
          <a:p>
            <a:pPr marL="171450" indent="-171450">
              <a:buClr>
                <a:srgbClr val="FF0000"/>
              </a:buClr>
              <a:buFont typeface="Arial" panose="020B0604020202020204" pitchFamily="34" charset="0"/>
              <a:buChar char="•"/>
              <a:defRPr/>
            </a:pPr>
            <a:r>
              <a:rPr lang="es-ES" dirty="0"/>
              <a:t>Resultados clave: </a:t>
            </a:r>
          </a:p>
          <a:p>
            <a:pPr marL="171450" indent="-171450">
              <a:buClr>
                <a:srgbClr val="FF0000"/>
              </a:buClr>
              <a:buFont typeface="Wingdings" panose="05000000000000000000" pitchFamily="2" charset="2"/>
              <a:buChar char="ü"/>
              <a:defRPr/>
            </a:pPr>
            <a:r>
              <a:rPr lang="es-ES" dirty="0"/>
              <a:t>La atención institucional conduce a profundos déficits y retrasos en el desarrollo cognitivo y socioemocional y un mayor riesgo de trastornos psiquiátricos y deterioro de la actividad cerebral. </a:t>
            </a:r>
          </a:p>
          <a:p>
            <a:pPr marL="171450" indent="-171450">
              <a:buClr>
                <a:srgbClr val="FF0000"/>
              </a:buClr>
              <a:buFont typeface="Wingdings" panose="05000000000000000000" pitchFamily="2" charset="2"/>
              <a:buChar char="ü"/>
              <a:defRPr/>
            </a:pPr>
            <a:r>
              <a:rPr lang="es-ES" dirty="0"/>
              <a:t>Cuando un niño viniendo de cuidado residencial se integra en un entorno familiar (familia de acogida) antes de los dos años de edad, hay un desarrollo cognitivo y emocional más notable que los niños que permanecen en cuidado residencial. </a:t>
            </a:r>
          </a:p>
          <a:p>
            <a:pPr marL="171450" indent="-171450">
              <a:buClr>
                <a:srgbClr val="FF0000"/>
              </a:buClr>
              <a:buFont typeface="Wingdings" panose="05000000000000000000" pitchFamily="2" charset="2"/>
              <a:buChar char="ü"/>
              <a:defRPr/>
            </a:pPr>
            <a:r>
              <a:rPr lang="es-ES" dirty="0"/>
              <a:t>Por cada tres meses que un NN está en una institución, pierde un mes de desarrollo. </a:t>
            </a:r>
          </a:p>
          <a:p>
            <a:pPr marL="171450" indent="-171450">
              <a:buClr>
                <a:srgbClr val="FF0000"/>
              </a:buClr>
              <a:buFont typeface="Wingdings" panose="05000000000000000000" pitchFamily="2" charset="2"/>
              <a:buChar char="ü"/>
              <a:defRPr/>
            </a:pPr>
            <a:r>
              <a:rPr lang="es-ES" dirty="0"/>
              <a:t>En algunas áreas, ocho años después, los NN en familias de acogida se parecían mucho a los NN que nunca habían sido institucionalizados. </a:t>
            </a:r>
            <a:endParaRPr lang="en-GB" sz="1200" b="0" dirty="0">
              <a:solidFill>
                <a:schemeClr val="tx1"/>
              </a:solidFill>
            </a:endParaRPr>
          </a:p>
          <a:p>
            <a:pPr>
              <a:buClr>
                <a:srgbClr val="FF0000"/>
              </a:buClr>
            </a:pPr>
            <a:endParaRPr lang="en-GB" sz="1200" kern="1200" dirty="0">
              <a:solidFill>
                <a:schemeClr val="tx1"/>
              </a:solidFill>
              <a:effectLst/>
              <a:latin typeface="Calibri" pitchFamily="34" charset="0"/>
              <a:ea typeface="+mn-ea"/>
              <a:cs typeface="+mn-cs"/>
            </a:endParaRPr>
          </a:p>
          <a:p>
            <a:pPr marL="0" marR="0" lvl="0" indent="0" algn="l" defTabSz="457200" rtl="0" eaLnBrk="1" fontAlgn="auto" latinLnBrk="0" hangingPunct="1">
              <a:lnSpc>
                <a:spcPct val="100000"/>
              </a:lnSpc>
              <a:spcBef>
                <a:spcPts val="0"/>
              </a:spcBef>
              <a:spcAft>
                <a:spcPts val="0"/>
              </a:spcAft>
              <a:buClr>
                <a:srgbClr val="FF0000"/>
              </a:buClr>
              <a:buSzTx/>
              <a:buFontTx/>
              <a:buNone/>
              <a:tabLst/>
              <a:defRPr/>
            </a:pPr>
            <a:r>
              <a:rPr lang="es-ES" i="1" dirty="0"/>
              <a:t>Para obtener más información sobre el estudio y los artículos publicados: </a:t>
            </a:r>
            <a:r>
              <a:rPr lang="en-GB" sz="1200" kern="1200" dirty="0">
                <a:solidFill>
                  <a:schemeClr val="tx1"/>
                </a:solidFill>
                <a:effectLst/>
                <a:latin typeface="Calibri" pitchFamily="34" charset="0"/>
                <a:ea typeface="+mn-ea"/>
                <a:cs typeface="+mn-cs"/>
              </a:rPr>
              <a:t>http://www.bucharestearlyinterventionproject.org/BEIP-Publications.html</a:t>
            </a:r>
          </a:p>
          <a:p>
            <a:pPr marL="0" marR="0" lvl="0" indent="0" algn="l" defTabSz="457200" rtl="0" eaLnBrk="1" fontAlgn="auto" latinLnBrk="0" hangingPunct="1">
              <a:lnSpc>
                <a:spcPct val="100000"/>
              </a:lnSpc>
              <a:spcBef>
                <a:spcPts val="0"/>
              </a:spcBef>
              <a:spcAft>
                <a:spcPts val="0"/>
              </a:spcAft>
              <a:buClr>
                <a:srgbClr val="FF0000"/>
              </a:buClr>
              <a:buSzTx/>
              <a:buFontTx/>
              <a:buNone/>
              <a:tabLst/>
              <a:defRPr/>
            </a:pPr>
            <a:endParaRPr lang="en-GB" sz="1200" kern="1200" dirty="0">
              <a:solidFill>
                <a:schemeClr val="tx1"/>
              </a:solidFill>
              <a:effectLst/>
              <a:latin typeface="Calibri" pitchFamily="34" charset="0"/>
              <a:ea typeface="+mn-ea"/>
              <a:cs typeface="+mn-cs"/>
            </a:endParaRPr>
          </a:p>
          <a:p>
            <a:pPr marL="0" marR="0" lvl="0" indent="0" algn="l" defTabSz="457200" rtl="0" eaLnBrk="1" fontAlgn="auto" latinLnBrk="0" hangingPunct="1">
              <a:lnSpc>
                <a:spcPct val="100000"/>
              </a:lnSpc>
              <a:spcBef>
                <a:spcPts val="0"/>
              </a:spcBef>
              <a:spcAft>
                <a:spcPts val="0"/>
              </a:spcAft>
              <a:buClr>
                <a:srgbClr val="FF0000"/>
              </a:buClr>
              <a:buSzTx/>
              <a:buFontTx/>
              <a:buNone/>
              <a:tabLst/>
              <a:defRPr/>
            </a:pPr>
            <a:r>
              <a:rPr lang="en-GB" sz="1200" b="1" kern="1200" dirty="0" err="1">
                <a:solidFill>
                  <a:schemeClr val="tx1"/>
                </a:solidFill>
                <a:effectLst/>
                <a:latin typeface="Calibri" pitchFamily="34" charset="0"/>
                <a:ea typeface="+mn-ea"/>
                <a:cs typeface="+mn-cs"/>
              </a:rPr>
              <a:t>Foto</a:t>
            </a:r>
            <a:r>
              <a:rPr lang="en-GB" sz="1200" kern="1200" dirty="0">
                <a:solidFill>
                  <a:schemeClr val="tx1"/>
                </a:solidFill>
                <a:effectLst/>
                <a:latin typeface="Calibri" pitchFamily="34" charset="0"/>
                <a:ea typeface="+mn-ea"/>
                <a:cs typeface="+mn-cs"/>
              </a:rPr>
              <a:t>: </a:t>
            </a:r>
            <a:r>
              <a:rPr lang="es-ES" dirty="0"/>
              <a:t>Si bien este es un ejemplo extremo, este es un escáner cerebral de un niño de tres años en cuidado institucional en Rumania, en comparación con un niño rumano promedio de 3 años que creció en su familia. Las áreas del cerebro que no se utilizan no se desarrollan. Si bien notamos el tamaño del cerebro, los neurocientíficos también se centran en cuánta más materia negra hay en el niño descuidado. </a:t>
            </a:r>
            <a:endParaRPr lang="en-GB" sz="1200" kern="1200" dirty="0">
              <a:solidFill>
                <a:schemeClr val="tx1"/>
              </a:solidFill>
              <a:effectLst/>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endParaRPr lang="en-US" b="1" dirty="0"/>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s-ES" i="1" dirty="0"/>
              <a:t>Si hay tiempo suficiente: </a:t>
            </a: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¿Cómo nos aseguramos de que el cuidado residencial sea temporal? ¿Qué podemos hacer en nuestra programación y planificación para garantizar que esto suceda? </a:t>
            </a:r>
            <a:endParaRPr lang="en-US" b="0" dirty="0"/>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endParaRPr lang="en-US" b="1"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6256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general a la Norma 19</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01945" y="1544107"/>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t>Estrategias, enfoques e intervenciones claves</a:t>
            </a:r>
          </a:p>
          <a:p>
            <a:r>
              <a:rPr lang="es-ES" dirty="0"/>
              <a:t>Prevención y respuesta a los riesgos de protección infantil</a:t>
            </a:r>
          </a:p>
          <a:p>
            <a:endParaRPr lang="en-US" dirty="0"/>
          </a:p>
          <a:p>
            <a:pPr>
              <a:buClr>
                <a:schemeClr val="accent5"/>
              </a:buClr>
              <a:buSzPct val="100000"/>
            </a:pPr>
            <a:r>
              <a:rPr lang="es-ES" dirty="0"/>
              <a:t>Cuidados alternativos protectores y adecuados </a:t>
            </a:r>
          </a:p>
          <a:p>
            <a:pPr>
              <a:buClr>
                <a:schemeClr val="accent5"/>
              </a:buClr>
              <a:buSzPct val="100000"/>
            </a:pPr>
            <a:r>
              <a:rPr lang="es-ES" dirty="0"/>
              <a:t>Cuidado basado en la familia &amp; unidad familiar </a:t>
            </a:r>
          </a:p>
          <a:p>
            <a:pPr>
              <a:buClr>
                <a:schemeClr val="accent5"/>
              </a:buClr>
              <a:buSzPct val="100000"/>
            </a:pPr>
            <a:r>
              <a:rPr lang="es-ES" dirty="0">
                <a:latin typeface="HelveticaNeue-Light-Identity-H"/>
              </a:rPr>
              <a:t>Normas culturales locales, prácticas, legislación y política </a:t>
            </a:r>
            <a:endParaRPr lang="en-US" dirty="0"/>
          </a:p>
          <a:p>
            <a:pPr marL="342900" lvl="1" indent="-342900">
              <a:buFont typeface="Arial" panose="020B0604020202020204" pitchFamily="34" charset="0"/>
              <a:buChar char="•"/>
            </a:pPr>
            <a:endParaRPr lang="en-GB" sz="2800" dirty="0"/>
          </a:p>
          <a:p>
            <a:endParaRPr lang="en-GB" dirty="0"/>
          </a:p>
          <a:p>
            <a:pPr marL="50800" indent="0">
              <a:buNone/>
            </a:pPr>
            <a:endParaRPr lang="en-US" dirty="0"/>
          </a:p>
        </p:txBody>
      </p:sp>
      <p:pic>
        <p:nvPicPr>
          <p:cNvPr id="19" name="Image 18">
            <a:extLst>
              <a:ext uri="{FF2B5EF4-FFF2-40B4-BE49-F238E27FC236}">
                <a16:creationId xmlns:a16="http://schemas.microsoft.com/office/drawing/2014/main" id="{D7819B02-47C5-4212-9378-EB4F598FF869}"/>
              </a:ext>
            </a:extLst>
          </p:cNvPr>
          <p:cNvPicPr>
            <a:picLocks noChangeAspect="1"/>
          </p:cNvPicPr>
          <p:nvPr/>
        </p:nvPicPr>
        <p:blipFill>
          <a:blip r:embed="rId3"/>
          <a:stretch>
            <a:fillRect/>
          </a:stretch>
        </p:blipFill>
        <p:spPr>
          <a:xfrm>
            <a:off x="2338126" y="5446337"/>
            <a:ext cx="959458" cy="898216"/>
          </a:xfrm>
          <a:prstGeom prst="rect">
            <a:avLst/>
          </a:prstGeom>
        </p:spPr>
      </p:pic>
      <p:pic>
        <p:nvPicPr>
          <p:cNvPr id="20" name="Image 19">
            <a:extLst>
              <a:ext uri="{FF2B5EF4-FFF2-40B4-BE49-F238E27FC236}">
                <a16:creationId xmlns:a16="http://schemas.microsoft.com/office/drawing/2014/main" id="{0F580131-2D5B-4342-9A01-7CA136F471CB}"/>
              </a:ext>
            </a:extLst>
          </p:cNvPr>
          <p:cNvPicPr>
            <a:picLocks noChangeAspect="1"/>
          </p:cNvPicPr>
          <p:nvPr/>
        </p:nvPicPr>
        <p:blipFill>
          <a:blip r:embed="rId4"/>
          <a:stretch>
            <a:fillRect/>
          </a:stretch>
        </p:blipFill>
        <p:spPr>
          <a:xfrm>
            <a:off x="3242626" y="5415688"/>
            <a:ext cx="1040616" cy="898217"/>
          </a:xfrm>
          <a:prstGeom prst="rect">
            <a:avLst/>
          </a:prstGeom>
        </p:spPr>
      </p:pic>
      <p:grpSp>
        <p:nvGrpSpPr>
          <p:cNvPr id="21" name="Groupe 20">
            <a:extLst>
              <a:ext uri="{FF2B5EF4-FFF2-40B4-BE49-F238E27FC236}">
                <a16:creationId xmlns:a16="http://schemas.microsoft.com/office/drawing/2014/main" id="{14189278-D0D2-4A88-89C6-04D9645D40E1}"/>
              </a:ext>
            </a:extLst>
          </p:cNvPr>
          <p:cNvGrpSpPr/>
          <p:nvPr/>
        </p:nvGrpSpPr>
        <p:grpSpPr>
          <a:xfrm rot="1415781">
            <a:off x="11045341" y="5664942"/>
            <a:ext cx="979340" cy="1040548"/>
            <a:chOff x="10883591" y="5571442"/>
            <a:chExt cx="979340" cy="1040548"/>
          </a:xfrm>
        </p:grpSpPr>
        <p:pic>
          <p:nvPicPr>
            <p:cNvPr id="22" name="Image 21">
              <a:extLst>
                <a:ext uri="{FF2B5EF4-FFF2-40B4-BE49-F238E27FC236}">
                  <a16:creationId xmlns:a16="http://schemas.microsoft.com/office/drawing/2014/main" id="{AB87E249-0055-4B0D-BB29-E5CB34028C32}"/>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23" name="Graphique 22" descr="Point d’interrogation">
              <a:extLst>
                <a:ext uri="{FF2B5EF4-FFF2-40B4-BE49-F238E27FC236}">
                  <a16:creationId xmlns:a16="http://schemas.microsoft.com/office/drawing/2014/main" id="{500606E1-CDFB-4070-BB0B-7259285660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
        <p:nvSpPr>
          <p:cNvPr id="24" name="ZoneTexte 23">
            <a:extLst>
              <a:ext uri="{FF2B5EF4-FFF2-40B4-BE49-F238E27FC236}">
                <a16:creationId xmlns:a16="http://schemas.microsoft.com/office/drawing/2014/main" id="{CDB64372-ED64-46B0-9D62-A296C613C491}"/>
              </a:ext>
            </a:extLst>
          </p:cNvPr>
          <p:cNvSpPr txBox="1"/>
          <p:nvPr/>
        </p:nvSpPr>
        <p:spPr>
          <a:xfrm>
            <a:off x="6641464" y="5313893"/>
            <a:ext cx="4322432" cy="1200329"/>
          </a:xfrm>
          <a:prstGeom prst="rect">
            <a:avLst/>
          </a:prstGeom>
          <a:noFill/>
        </p:spPr>
        <p:txBody>
          <a:bodyPr wrap="square">
            <a:spAutoFit/>
          </a:bodyPr>
          <a:lstStyle/>
          <a:p>
            <a:pPr algn="r"/>
            <a:r>
              <a:rPr lang="es-ES" sz="2400" dirty="0">
                <a:latin typeface="Ink Free" panose="03080402000500000000" pitchFamily="66" charset="0"/>
              </a:rPr>
              <a:t>¿Cuáles son las normas y prácticas culturales locales en torno al cuidado infantil</a:t>
            </a:r>
            <a:r>
              <a:rPr lang="en-US" sz="2400" dirty="0">
                <a:latin typeface="Ink Free" panose="03080402000500000000" pitchFamily="66" charset="0"/>
              </a:rPr>
              <a:t>? </a:t>
            </a:r>
          </a:p>
        </p:txBody>
      </p:sp>
      <p:pic>
        <p:nvPicPr>
          <p:cNvPr id="6" name="Image 5">
            <a:extLst>
              <a:ext uri="{FF2B5EF4-FFF2-40B4-BE49-F238E27FC236}">
                <a16:creationId xmlns:a16="http://schemas.microsoft.com/office/drawing/2014/main" id="{2AFA8197-1343-4DFF-9319-A80ADEFD19AD}"/>
              </a:ext>
            </a:extLst>
          </p:cNvPr>
          <p:cNvPicPr>
            <a:picLocks noChangeAspect="1"/>
          </p:cNvPicPr>
          <p:nvPr/>
        </p:nvPicPr>
        <p:blipFill>
          <a:blip r:embed="rId8"/>
          <a:stretch>
            <a:fillRect/>
          </a:stretch>
        </p:blipFill>
        <p:spPr>
          <a:xfrm>
            <a:off x="4291920" y="5355581"/>
            <a:ext cx="895822" cy="925194"/>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353592"/>
            <a:ext cx="6076521" cy="3381667"/>
          </a:xfrm>
        </p:spPr>
        <p:txBody>
          <a:bodyPr>
            <a:normAutofit fontScale="70000" lnSpcReduction="20000"/>
          </a:bodyPr>
          <a:lstStyle/>
          <a:p>
            <a:pPr marL="50800" indent="0" algn="ctr">
              <a:buNone/>
            </a:pPr>
            <a:r>
              <a:rPr lang="en-US" sz="2400" dirty="0">
                <a:solidFill>
                  <a:schemeClr val="bg2"/>
                </a:solidFill>
              </a:rPr>
              <a:t>“</a:t>
            </a:r>
            <a:r>
              <a:rPr lang="es-ES" dirty="0"/>
              <a:t>Todos los NNA sin la protección y la atención adecuada deben recibir el cuidado alternativo de acuerdo a sus derechos, sus necesidades específicas, sus deseos y en el interés superior del niño/niña, priorizando el cuidado basado en la familia y en los acuerdos que proporcionen una atención estable</a:t>
            </a:r>
            <a:r>
              <a:rPr lang="en-US" sz="2400" dirty="0"/>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781989" y="3910260"/>
            <a:ext cx="1498650" cy="1748091"/>
          </a:xfrm>
          <a:prstGeom prst="rect">
            <a:avLst/>
          </a:prstGeom>
          <a:noFill/>
          <a:ln>
            <a:noFill/>
          </a:ln>
        </p:spPr>
      </p:pic>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594010" y="2032284"/>
            <a:ext cx="5181600" cy="3144807"/>
          </a:xfrm>
        </p:spPr>
        <p:txBody>
          <a:bodyPr>
            <a:normAutofit fontScale="70000" lnSpcReduction="20000"/>
          </a:bodyPr>
          <a:lstStyle/>
          <a:p>
            <a:r>
              <a:rPr lang="es-ES" sz="2900" dirty="0"/>
              <a:t>Cuidado alternativo basado en la familia </a:t>
            </a:r>
            <a:r>
              <a:rPr lang="en-GB" sz="2900" dirty="0"/>
              <a:t>-&gt; </a:t>
            </a:r>
            <a:r>
              <a:rPr lang="es-ES" sz="2900" dirty="0"/>
              <a:t>opción preferida</a:t>
            </a:r>
          </a:p>
          <a:p>
            <a:r>
              <a:rPr lang="es-ES" sz="2900" dirty="0"/>
              <a:t>Cuidado alternativo residencial </a:t>
            </a:r>
            <a:r>
              <a:rPr lang="en-GB" sz="2900" dirty="0"/>
              <a:t>-&gt; </a:t>
            </a:r>
            <a:r>
              <a:rPr lang="es-ES" sz="2900" dirty="0"/>
              <a:t>último recurso </a:t>
            </a:r>
            <a:endParaRPr lang="en-GB" sz="2900" dirty="0"/>
          </a:p>
          <a:p>
            <a:pPr marL="50800" indent="0">
              <a:buNone/>
            </a:pPr>
            <a:endParaRPr lang="en-GB" dirty="0"/>
          </a:p>
          <a:p>
            <a:r>
              <a:rPr lang="en-GB" dirty="0" err="1"/>
              <a:t>Criterios</a:t>
            </a:r>
            <a:r>
              <a:rPr lang="en-GB" dirty="0"/>
              <a:t> de decision</a:t>
            </a:r>
          </a:p>
          <a:p>
            <a:r>
              <a:rPr lang="es-ES" dirty="0"/>
              <a:t>visitas de seguimiento </a:t>
            </a:r>
          </a:p>
          <a:p>
            <a:r>
              <a:rPr lang="es-ES" dirty="0"/>
              <a:t>apoyo a los cuidadores y / o la familia </a:t>
            </a:r>
          </a:p>
          <a:p>
            <a:r>
              <a:rPr lang="es-ES" dirty="0"/>
              <a:t>(re) integración o alternativas de cuidado permanentes</a:t>
            </a:r>
          </a:p>
        </p:txBody>
      </p:sp>
      <p:grpSp>
        <p:nvGrpSpPr>
          <p:cNvPr id="9" name="Groupe 8">
            <a:extLst>
              <a:ext uri="{FF2B5EF4-FFF2-40B4-BE49-F238E27FC236}">
                <a16:creationId xmlns:a16="http://schemas.microsoft.com/office/drawing/2014/main" id="{56C8763D-4222-44F4-9B3B-1DA24E3F2AA8}"/>
              </a:ext>
            </a:extLst>
          </p:cNvPr>
          <p:cNvGrpSpPr/>
          <p:nvPr/>
        </p:nvGrpSpPr>
        <p:grpSpPr>
          <a:xfrm rot="1415781">
            <a:off x="11045341" y="5536606"/>
            <a:ext cx="979340" cy="1040548"/>
            <a:chOff x="10883591" y="5571442"/>
            <a:chExt cx="979340" cy="1040548"/>
          </a:xfrm>
        </p:grpSpPr>
        <p:pic>
          <p:nvPicPr>
            <p:cNvPr id="10" name="Image 9">
              <a:extLst>
                <a:ext uri="{FF2B5EF4-FFF2-40B4-BE49-F238E27FC236}">
                  <a16:creationId xmlns:a16="http://schemas.microsoft.com/office/drawing/2014/main" id="{564DECF1-B46A-4A18-AB10-1C209C89CF77}"/>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12" name="Graphique 11" descr="Point d’interrogation">
              <a:extLst>
                <a:ext uri="{FF2B5EF4-FFF2-40B4-BE49-F238E27FC236}">
                  <a16:creationId xmlns:a16="http://schemas.microsoft.com/office/drawing/2014/main" id="{F00347E5-264C-4E85-8FFC-0F05153A94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sp>
        <p:nvSpPr>
          <p:cNvPr id="14" name="ZoneTexte 13">
            <a:extLst>
              <a:ext uri="{FF2B5EF4-FFF2-40B4-BE49-F238E27FC236}">
                <a16:creationId xmlns:a16="http://schemas.microsoft.com/office/drawing/2014/main" id="{D1E0CDB0-3BE6-4072-9375-10EEF70FD135}"/>
              </a:ext>
            </a:extLst>
          </p:cNvPr>
          <p:cNvSpPr txBox="1"/>
          <p:nvPr/>
        </p:nvSpPr>
        <p:spPr>
          <a:xfrm>
            <a:off x="6641464" y="5658351"/>
            <a:ext cx="4322432" cy="830997"/>
          </a:xfrm>
          <a:prstGeom prst="rect">
            <a:avLst/>
          </a:prstGeom>
          <a:noFill/>
        </p:spPr>
        <p:txBody>
          <a:bodyPr wrap="square">
            <a:spAutoFit/>
          </a:bodyPr>
          <a:lstStyle/>
          <a:p>
            <a:pPr algn="r"/>
            <a:r>
              <a:rPr lang="es-ES" sz="2400" dirty="0">
                <a:latin typeface="Ink Free" panose="03080402000500000000" pitchFamily="66" charset="0"/>
              </a:rPr>
              <a:t>¿Cuáles son los diferentes tipos de cuidados alternativos? </a:t>
            </a:r>
            <a:endParaRPr lang="en-US" sz="2400" dirty="0">
              <a:latin typeface="Ink Free" panose="03080402000500000000" pitchFamily="66" charset="0"/>
            </a:endParaRPr>
          </a:p>
        </p:txBody>
      </p:sp>
      <p:pic>
        <p:nvPicPr>
          <p:cNvPr id="13" name="Image 12">
            <a:extLst>
              <a:ext uri="{FF2B5EF4-FFF2-40B4-BE49-F238E27FC236}">
                <a16:creationId xmlns:a16="http://schemas.microsoft.com/office/drawing/2014/main" id="{C57E790B-A863-4405-B7ED-FF01FF1A1D97}"/>
              </a:ext>
            </a:extLst>
          </p:cNvPr>
          <p:cNvPicPr>
            <a:picLocks noChangeAspect="1"/>
          </p:cNvPicPr>
          <p:nvPr/>
        </p:nvPicPr>
        <p:blipFill>
          <a:blip r:embed="rId7"/>
          <a:stretch>
            <a:fillRect/>
          </a:stretch>
        </p:blipFill>
        <p:spPr>
          <a:xfrm>
            <a:off x="5550537" y="5829538"/>
            <a:ext cx="853367" cy="900126"/>
          </a:xfrm>
          <a:prstGeom prst="rect">
            <a:avLst/>
          </a:prstGeom>
        </p:spPr>
      </p:pic>
      <p:pic>
        <p:nvPicPr>
          <p:cNvPr id="4" name="Image 3">
            <a:extLst>
              <a:ext uri="{FF2B5EF4-FFF2-40B4-BE49-F238E27FC236}">
                <a16:creationId xmlns:a16="http://schemas.microsoft.com/office/drawing/2014/main" id="{2B264E05-C6F8-4494-8372-324A670129EB}"/>
              </a:ext>
            </a:extLst>
          </p:cNvPr>
          <p:cNvPicPr>
            <a:picLocks noChangeAspect="1"/>
          </p:cNvPicPr>
          <p:nvPr/>
        </p:nvPicPr>
        <p:blipFill>
          <a:blip r:embed="rId8"/>
          <a:stretch>
            <a:fillRect/>
          </a:stretch>
        </p:blipFill>
        <p:spPr>
          <a:xfrm>
            <a:off x="2100412" y="312215"/>
            <a:ext cx="2380540" cy="8425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uiExpand="1" build="p"/>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108DB-2AB5-4E2F-A279-1F71C02D3CE9}"/>
              </a:ext>
            </a:extLst>
          </p:cNvPr>
          <p:cNvSpPr>
            <a:spLocks noGrp="1"/>
          </p:cNvSpPr>
          <p:nvPr>
            <p:ph type="title"/>
          </p:nvPr>
        </p:nvSpPr>
        <p:spPr/>
        <p:txBody>
          <a:bodyPr/>
          <a:lstStyle/>
          <a:p>
            <a:r>
              <a:rPr lang="es-ES" dirty="0"/>
              <a:t>¿Por qué el cuidado residencial es perjudicial para los niños? </a:t>
            </a:r>
            <a:endParaRPr lang="fr-FR" dirty="0"/>
          </a:p>
        </p:txBody>
      </p:sp>
      <p:sp>
        <p:nvSpPr>
          <p:cNvPr id="3" name="Espace réservé du contenu 2">
            <a:extLst>
              <a:ext uri="{FF2B5EF4-FFF2-40B4-BE49-F238E27FC236}">
                <a16:creationId xmlns:a16="http://schemas.microsoft.com/office/drawing/2014/main" id="{C02F8B6D-5EE7-457A-8F9C-C886F55646A3}"/>
              </a:ext>
            </a:extLst>
          </p:cNvPr>
          <p:cNvSpPr>
            <a:spLocks noGrp="1"/>
          </p:cNvSpPr>
          <p:nvPr>
            <p:ph sz="half" idx="1"/>
          </p:nvPr>
        </p:nvSpPr>
        <p:spPr/>
        <p:txBody>
          <a:bodyPr/>
          <a:lstStyle/>
          <a:p>
            <a:r>
              <a:rPr lang="es-ES" dirty="0"/>
              <a:t>Desarrollo físico, mental y emocional de los NNA</a:t>
            </a:r>
          </a:p>
          <a:p>
            <a:r>
              <a:rPr lang="es-ES" dirty="0"/>
              <a:t>Proyecto de Intervención Temprana de Bucarest </a:t>
            </a:r>
            <a:r>
              <a:rPr lang="en-GB" dirty="0">
                <a:solidFill>
                  <a:srgbClr val="44546A"/>
                </a:solidFill>
                <a:latin typeface="Helvetica Neue" panose="020B0604020202020204" charset="0"/>
              </a:rPr>
              <a:t>(BEIP)</a:t>
            </a:r>
            <a:endParaRPr lang="fr-FR" dirty="0">
              <a:solidFill>
                <a:srgbClr val="44546A"/>
              </a:solidFill>
              <a:latin typeface="Helvetica Neue" panose="020B0604020202020204" charset="0"/>
            </a:endParaRPr>
          </a:p>
        </p:txBody>
      </p:sp>
      <p:pic>
        <p:nvPicPr>
          <p:cNvPr id="5" name="Content Placeholder 5">
            <a:extLst>
              <a:ext uri="{FF2B5EF4-FFF2-40B4-BE49-F238E27FC236}">
                <a16:creationId xmlns:a16="http://schemas.microsoft.com/office/drawing/2014/main" id="{51AE4DE3-A23E-4F81-ABE8-354A6B97FB3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4432" y="2330990"/>
            <a:ext cx="4517136" cy="3340608"/>
          </a:xfrm>
          <a:prstGeom prst="rect">
            <a:avLst/>
          </a:prstGeom>
        </p:spPr>
      </p:pic>
      <p:pic>
        <p:nvPicPr>
          <p:cNvPr id="6" name="Picture 4">
            <a:extLst>
              <a:ext uri="{FF2B5EF4-FFF2-40B4-BE49-F238E27FC236}">
                <a16:creationId xmlns:a16="http://schemas.microsoft.com/office/drawing/2014/main" id="{E275AC57-E86C-46AA-B60B-716271F8B9A2}"/>
              </a:ext>
            </a:extLst>
          </p:cNvPr>
          <p:cNvPicPr>
            <a:picLocks noChangeAspect="1"/>
          </p:cNvPicPr>
          <p:nvPr/>
        </p:nvPicPr>
        <p:blipFill>
          <a:blip r:embed="rId4"/>
          <a:stretch>
            <a:fillRect/>
          </a:stretch>
        </p:blipFill>
        <p:spPr>
          <a:xfrm>
            <a:off x="2754681" y="3849981"/>
            <a:ext cx="2338290" cy="1821617"/>
          </a:xfrm>
          <a:prstGeom prst="rect">
            <a:avLst/>
          </a:prstGeom>
        </p:spPr>
      </p:pic>
      <p:grpSp>
        <p:nvGrpSpPr>
          <p:cNvPr id="7" name="Groupe 6">
            <a:extLst>
              <a:ext uri="{FF2B5EF4-FFF2-40B4-BE49-F238E27FC236}">
                <a16:creationId xmlns:a16="http://schemas.microsoft.com/office/drawing/2014/main" id="{63515744-55F0-4E63-BAB2-36ADD908EBD2}"/>
              </a:ext>
            </a:extLst>
          </p:cNvPr>
          <p:cNvGrpSpPr/>
          <p:nvPr/>
        </p:nvGrpSpPr>
        <p:grpSpPr>
          <a:xfrm rot="19077554">
            <a:off x="598557" y="5656689"/>
            <a:ext cx="979340" cy="1040548"/>
            <a:chOff x="10883591" y="5571442"/>
            <a:chExt cx="979340" cy="1040548"/>
          </a:xfrm>
        </p:grpSpPr>
        <p:pic>
          <p:nvPicPr>
            <p:cNvPr id="8" name="Image 7">
              <a:extLst>
                <a:ext uri="{FF2B5EF4-FFF2-40B4-BE49-F238E27FC236}">
                  <a16:creationId xmlns:a16="http://schemas.microsoft.com/office/drawing/2014/main" id="{3751C0B4-47CE-4C15-BC69-622A57058058}"/>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9" name="Graphique 8" descr="Point d’interrogation">
              <a:extLst>
                <a:ext uri="{FF2B5EF4-FFF2-40B4-BE49-F238E27FC236}">
                  <a16:creationId xmlns:a16="http://schemas.microsoft.com/office/drawing/2014/main" id="{39E99A21-F710-4C9A-AB2C-488B8B8440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
        <p:nvSpPr>
          <p:cNvPr id="10" name="ZoneTexte 9">
            <a:extLst>
              <a:ext uri="{FF2B5EF4-FFF2-40B4-BE49-F238E27FC236}">
                <a16:creationId xmlns:a16="http://schemas.microsoft.com/office/drawing/2014/main" id="{61C485B4-0E72-42B3-93E7-6209970CA822}"/>
              </a:ext>
            </a:extLst>
          </p:cNvPr>
          <p:cNvSpPr txBox="1"/>
          <p:nvPr/>
        </p:nvSpPr>
        <p:spPr>
          <a:xfrm>
            <a:off x="1609524" y="5959214"/>
            <a:ext cx="5181599" cy="830997"/>
          </a:xfrm>
          <a:prstGeom prst="rect">
            <a:avLst/>
          </a:prstGeom>
          <a:noFill/>
        </p:spPr>
        <p:txBody>
          <a:bodyPr wrap="square">
            <a:spAutoFit/>
          </a:bodyPr>
          <a:lstStyle/>
          <a:p>
            <a:r>
              <a:rPr lang="es-ES" sz="2400" dirty="0">
                <a:latin typeface="Ink Free" panose="03080402000500000000" pitchFamily="66" charset="0"/>
              </a:rPr>
              <a:t>¿Cómo nos aseguramos de que el cuidado residencial sea temporal?</a:t>
            </a:r>
            <a:endParaRPr lang="en-US" sz="2400" dirty="0">
              <a:latin typeface="Ink Free" panose="03080402000500000000" pitchFamily="66" charset="0"/>
            </a:endParaRPr>
          </a:p>
        </p:txBody>
      </p:sp>
    </p:spTree>
    <p:extLst>
      <p:ext uri="{BB962C8B-B14F-4D97-AF65-F5344CB8AC3E}">
        <p14:creationId xmlns:p14="http://schemas.microsoft.com/office/powerpoint/2010/main" val="109244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TotalTime>
  <Words>1836</Words>
  <Application>Microsoft Office PowerPoint</Application>
  <PresentationFormat>Grand écran</PresentationFormat>
  <Paragraphs>80</Paragraphs>
  <Slides>3</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vt:i4>
      </vt:variant>
    </vt:vector>
  </HeadingPairs>
  <TitlesOfParts>
    <vt:vector size="12" baseType="lpstr">
      <vt:lpstr>HelveticaNeue-Light-Identity-H</vt:lpstr>
      <vt:lpstr>HelveticaNeue-LightItalic-Identity-H</vt:lpstr>
      <vt:lpstr>Ink Free</vt:lpstr>
      <vt:lpstr>Arial</vt:lpstr>
      <vt:lpstr>Calibri</vt:lpstr>
      <vt:lpstr>CMSY9</vt:lpstr>
      <vt:lpstr>Wingdings</vt:lpstr>
      <vt:lpstr>Helvetica Neue</vt:lpstr>
      <vt:lpstr>Office Theme</vt:lpstr>
      <vt:lpstr>Intro general a la Norma 19</vt:lpstr>
      <vt:lpstr>Présentation PowerPoint</vt:lpstr>
      <vt:lpstr>¿Por qué el cuidado residencial es perjudicial para los niños?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174</cp:revision>
  <dcterms:created xsi:type="dcterms:W3CDTF">2017-12-20T18:51:03Z</dcterms:created>
  <dcterms:modified xsi:type="dcterms:W3CDTF">2021-09-27T16:59:40Z</dcterms:modified>
</cp:coreProperties>
</file>