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88" r:id="rId2"/>
    <p:sldId id="261" r:id="rId3"/>
    <p:sldId id="284"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Helvetica Neue" panose="020B0604020202020204" charset="0"/>
      <p:regular r:id="rId10"/>
      <p:bold r:id="rId11"/>
      <p:italic r:id="rId12"/>
      <p:boldItalic r:id="rId13"/>
    </p:embeddedFont>
    <p:embeddedFont>
      <p:font typeface="Ink Free" panose="03080402000500000000" pitchFamily="66"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48327" autoAdjust="0"/>
  </p:normalViewPr>
  <p:slideViewPr>
    <p:cSldViewPr snapToGrid="0">
      <p:cViewPr varScale="1">
        <p:scale>
          <a:sx n="32" d="100"/>
          <a:sy n="32" d="100"/>
        </p:scale>
        <p:origin x="1776" y="32"/>
      </p:cViewPr>
      <p:guideLst>
        <p:guide orient="horz" pos="2160"/>
        <p:guide pos="3840"/>
      </p:guideLst>
    </p:cSldViewPr>
  </p:slideViewPr>
  <p:notesTextViewPr>
    <p:cViewPr>
      <p:scale>
        <a:sx n="1" d="1"/>
        <a:sy n="1" d="1"/>
      </p:scale>
      <p:origin x="0" y="-2244"/>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Esta Norma es parte del primer Bloque de Normas relacionadas con la respuesta de calidad, que son comunes en todas las áreas de la programación de protección de la niñez y adolescencia, aplicables en todas las situaciones y contextos, durante las fases de preparación y respuesta. TODAS son fundamentales para alcanzar el nivel de calidad que pretendemos alcanzar como profesionales.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Estas Normas de calidad deben usarse conjuntamente al resto de normas (7-28) y a los principios de las NMPNA.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Esta Norma es complementaria a la </a:t>
            </a:r>
            <a:r>
              <a:rPr lang="es-ES" u="sng" dirty="0"/>
              <a:t>Norma Humanitaria Esencial en materia de Calidad y Rendición de cuentas (CHS), </a:t>
            </a:r>
            <a:r>
              <a:rPr lang="es-ES" dirty="0"/>
              <a:t>y debe usarse junto con ella. Más específicamente, se vincula con el Compromiso Seis: </a:t>
            </a:r>
            <a:r>
              <a:rPr lang="es-ES" i="1" dirty="0">
                <a:effectLst/>
                <a:latin typeface="Arial" panose="020B0604020202020204" pitchFamily="34" charset="0"/>
              </a:rPr>
              <a:t>Las comunidades y personas afectadas por crisis humanitarias reciben una ayuda coordinada y complementaria</a:t>
            </a:r>
            <a:r>
              <a:rPr lang="es-E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effectLst/>
                <a:latin typeface="Arial" panose="020B0604020202020204" pitchFamily="34" charset="0"/>
              </a:rPr>
              <a:t>	</a:t>
            </a:r>
            <a:r>
              <a:rPr lang="es-ES" i="1" dirty="0">
                <a:effectLst/>
                <a:latin typeface="Arial" panose="020B0604020202020204" pitchFamily="34" charset="0"/>
              </a:rPr>
              <a:t>Criterio de Calidad: </a:t>
            </a:r>
            <a:r>
              <a:rPr lang="es-ES" dirty="0">
                <a:effectLst/>
                <a:latin typeface="Arial" panose="020B0604020202020204" pitchFamily="34" charset="0"/>
              </a:rPr>
              <a:t>La respuesta humanitaria es coordinada y complementaria.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Hace un llamado para que todos los involucrados en la protección de la niñez y adolescencia se pongan de acuerdo sobre un conjunto de objetivos compartidos y una división del trabajo, y que coordinen sus acciones para proteger a todos los niños afectados de manera oportuna y eficiente, para garantizar la efectividad y la eficiencia.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err="1">
                <a:latin typeface="Arial"/>
                <a:ea typeface="Arial"/>
                <a:cs typeface="Arial"/>
                <a:sym typeface="Arial"/>
              </a:rPr>
              <a:t>Tema</a:t>
            </a:r>
            <a:r>
              <a:rPr lang="en-US" b="1" dirty="0">
                <a:latin typeface="Arial"/>
                <a:ea typeface="Arial"/>
                <a:cs typeface="Arial"/>
                <a:sym typeface="Arial"/>
              </a:rPr>
              <a:t> de debate: </a:t>
            </a:r>
            <a:r>
              <a:rPr lang="es-ES" dirty="0"/>
              <a:t>¿a quién le incumbe la coordinación?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Gobierno (su liderazgo asegura la sostenibilidad de la coordinación)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Actores nacionales y locales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Agencias de la ONU (agencias específicas de las Naciones Unidas pueden actuar como copresidentes, es decir, UNICEF para CP, educación y WASH; ACNUR para la coordinación de la protección infantil en entornos de refugiados)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ONGI,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Otras partes involucradas en el PNA (cualquier organización / actor / mecanismo, ya sea formal o informal; privado, sin fines de lucro y público puede ser miembro de grupos de coordinación)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Estados vecinos, en el caso de los mecanismos de coordinación transfronterizos (especialmente relevante para los migrantes). En situaciones de refugiados, la coordinación transfronteriza se lleva a cabo a nivel regional con otros países que </a:t>
            </a:r>
            <a:r>
              <a:rPr lang="es-ES" b="1" dirty="0"/>
              <a:t>acogen</a:t>
            </a:r>
            <a:r>
              <a:rPr lang="es-ES" dirty="0"/>
              <a:t> a refugiados del mismo país. Por lo general, la coordinación no se lleva a cabo con el país del que los refugiados huyeron, porque enfrentaron violencia, persecución o violaciones de derechos humanos, ya que puede poner a los refugiados en mayor riesgo.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Personas y comunidades afectadas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El liderazgo del gobierno es primordial, pero hay situaciones en las que el gobierno no puede o no quiere coordinar una respuesta. En esos casos, y en apoyo del gobierno, UNICEF y ACNUR, de acuerdo con sus mandatos específicos, asumirán el papel de liderazgo e invitarán a organizaciones con experiencia a </a:t>
            </a:r>
            <a:r>
              <a:rPr lang="es-ES" dirty="0" err="1"/>
              <a:t>co-coordinar</a:t>
            </a:r>
            <a:r>
              <a:rPr lang="es-ES" dirty="0"/>
              <a:t> la protección de la niñez y adolescencia.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Los actores nacionales y locales también tienen un papel fundamental que desempeñar en la coordinación, para vincularse con los mecanismos de coordinación y respuesta existentes, construir sobre ellos o apoyarlos, y fortalecer la apropiación y las capacidades nacionales y locales.</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La Norma 1 se lee </a:t>
            </a:r>
            <a:r>
              <a:rPr lang="es-419" sz="1200" b="0" i="0" u="none" strike="noStrike" baseline="0" noProof="0" dirty="0">
                <a:latin typeface="+mn-lt"/>
              </a:rPr>
              <a:t>exactamente</a:t>
            </a:r>
            <a:r>
              <a:rPr lang="en-US" sz="1200" b="0" i="0" u="none" strike="noStrike" baseline="0" dirty="0">
                <a:latin typeface="+mn-lt"/>
              </a:rPr>
              <a:t> as</a:t>
            </a:r>
            <a:r>
              <a:rPr lang="fr-FR" sz="1200" b="0" i="0" u="none" strike="noStrike" baseline="0" dirty="0">
                <a:latin typeface="HelveticaNeue-Light-Identity-H"/>
              </a:rPr>
              <a:t>í</a:t>
            </a:r>
            <a:r>
              <a:rPr lang="en-US" sz="1200" b="0" i="0" u="none" strike="noStrike" baseline="0" dirty="0">
                <a:latin typeface="+mn-lt"/>
              </a:rPr>
              <a:t>: </a:t>
            </a:r>
            <a:r>
              <a:rPr lang="en-US" dirty="0"/>
              <a:t>“</a:t>
            </a:r>
            <a:r>
              <a:rPr lang="es-ES" sz="1800" b="0" i="0" u="none" strike="noStrike" baseline="0" dirty="0">
                <a:solidFill>
                  <a:srgbClr val="FFFFFF"/>
                </a:solidFill>
                <a:latin typeface="HelveticaNeue-Roman-Identity-H"/>
              </a:rPr>
              <a:t>Las autoridades, las agencias humanitarias, las organizaciones de la sociedad civil y las poblaciones afectadas coordinan acciones para proteger a todos los NNA afectados de manera oportuna y eficiente.</a:t>
            </a:r>
            <a:r>
              <a:rPr lang="en-US" dirty="0"/>
              <a:t>”</a:t>
            </a:r>
            <a:endParaRPr lang="fr-FR" dirty="0"/>
          </a:p>
          <a:p>
            <a:pPr marL="0" marR="0" lvl="0" indent="0" algn="l" rtl="0">
              <a:lnSpc>
                <a:spcPct val="100000"/>
              </a:lnSpc>
              <a:spcBef>
                <a:spcPts val="0"/>
              </a:spcBef>
              <a:spcAft>
                <a:spcPts val="0"/>
              </a:spcAft>
              <a:buClr>
                <a:schemeClr val="dk1"/>
              </a:buClr>
              <a:buSzPts val="1200"/>
              <a:buFont typeface="Calibri"/>
              <a:buNone/>
            </a:pPr>
            <a:endParaRPr lang="en-US" sz="1200" b="0" i="0" u="none" strike="noStrike" baseline="0" dirty="0">
              <a:latin typeface="+mn-lt"/>
            </a:endParaRPr>
          </a:p>
          <a:p>
            <a:pPr marL="0" lvl="0" indent="0" algn="l" rtl="0">
              <a:spcBef>
                <a:spcPts val="0"/>
              </a:spcBef>
              <a:spcAft>
                <a:spcPts val="0"/>
              </a:spcAft>
              <a:buNone/>
            </a:pPr>
            <a:r>
              <a:rPr lang="es-ES" dirty="0"/>
              <a:t>La coordinación eficaz cumple muchas funciones en la acción humanitaria. Estas se resumen en el diagrama de la derecha. </a:t>
            </a:r>
            <a:endParaRPr b="1"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s-ES" dirty="0"/>
              <a:t>Existen diferentes estructuras de coordinación en diferentes contextos (</a:t>
            </a:r>
            <a:r>
              <a:rPr lang="es-ES" b="1" dirty="0"/>
              <a:t>refugiados</a:t>
            </a:r>
            <a:r>
              <a:rPr lang="es-ES" dirty="0"/>
              <a:t> y desplazados internos o situaciones mixtas) </a:t>
            </a:r>
          </a:p>
          <a:p>
            <a:pPr marL="228600" indent="0">
              <a:buFont typeface="Arial" panose="020B0604020202020204" pitchFamily="34" charset="0"/>
              <a:buNone/>
            </a:pPr>
            <a:r>
              <a:rPr lang="es-ES" i="1" dirty="0"/>
              <a:t>[</a:t>
            </a:r>
            <a:r>
              <a:rPr lang="es-ES" i="1" dirty="0">
                <a:sym typeface="Wingdings" panose="05000000000000000000" pitchFamily="2" charset="2"/>
              </a:rPr>
              <a:t> </a:t>
            </a:r>
            <a:r>
              <a:rPr lang="es-ES" i="1" dirty="0"/>
              <a:t>icono de desplazamiento] </a:t>
            </a:r>
          </a:p>
          <a:p>
            <a:endParaRPr lang="en-GB" dirty="0"/>
          </a:p>
          <a:p>
            <a:r>
              <a:rPr lang="es-ES" dirty="0"/>
              <a:t>La estructura de coordinación se define en base a los siguientes escenarios: </a:t>
            </a:r>
          </a:p>
          <a:p>
            <a:pPr>
              <a:buAutoNum type="arabicParenR"/>
            </a:pPr>
            <a:r>
              <a:rPr lang="es-ES" dirty="0"/>
              <a:t>Situaciones bajo el liderazgo de un Coordinador Humanitario y contextos de alerta temprana (desplazados internos [IDP]): La Protección de la Niñez y Adolescencia es coordinada por el Área de Responsabilidad de Protección de la Infancia, dentro del Clúster de Protección Global. Como agencia global líder designada para la coordinación de la protección infantil, UNICEF es responsable a nivel de país de apoyar la coordinación humanitaria existente, establecer y dotar de personal a un nuevo grupo de coordinación o trabajar con otra organización para hacerlo.</a:t>
            </a:r>
          </a:p>
          <a:p>
            <a:pPr>
              <a:buAutoNum type="arabicParenR"/>
            </a:pPr>
            <a:r>
              <a:rPr lang="es-ES" dirty="0"/>
              <a:t>Situaciones con solicitantes de asilo, refugiados, apátridas y refugiados retornados: ACNUR es responsable de ayudar a los gobiernos a buscar soluciones y brindar protección y asistencia internacional a los solicitantes de asilo y refugiados y coordinar las operaciones para refugiados, incluida la protección infantil. El </a:t>
            </a:r>
            <a:r>
              <a:rPr lang="es-ES" sz="1800" b="0" i="0" u="none" strike="noStrike" baseline="0" dirty="0">
                <a:latin typeface="HelveticaNeue-Light-Identity-H"/>
              </a:rPr>
              <a:t>ACNUR establece el Grupo de Trabajo de Protección de Refugiados y lidera junto con la entidad gubernamental anfitriona relevante, cuando sea factible. El establecimiento de un subgrupo temático sobre Protección de la niñez y adolescencia debe basarse en las necesidades de coordinación en ese </a:t>
            </a:r>
            <a:r>
              <a:rPr lang="fr-FR" sz="1800" b="0" i="0" u="none" strike="noStrike" baseline="0" dirty="0" err="1">
                <a:latin typeface="HelveticaNeue-Light-Identity-H"/>
              </a:rPr>
              <a:t>contexto</a:t>
            </a:r>
            <a:r>
              <a:rPr lang="fr-FR" sz="1800" b="0" i="0" u="none" strike="noStrike" baseline="0" dirty="0">
                <a:latin typeface="HelveticaNeue-Light-Identity-H"/>
              </a:rPr>
              <a:t> </a:t>
            </a:r>
            <a:r>
              <a:rPr lang="fr-FR" sz="1800" b="0" i="0" u="none" strike="noStrike" baseline="0" dirty="0" err="1">
                <a:latin typeface="HelveticaNeue-Light-Identity-H"/>
              </a:rPr>
              <a:t>específico</a:t>
            </a:r>
            <a:r>
              <a:rPr lang="fr-FR" sz="1800" b="0" i="0" u="none" strike="noStrike" baseline="0" dirty="0">
                <a:latin typeface="HelveticaNeue-Light-Identity-H"/>
              </a:rPr>
              <a:t>: </a:t>
            </a:r>
            <a:r>
              <a:rPr lang="es-ES" dirty="0"/>
              <a:t>varía de un subgrupo de trabajo sobre la protección de la niñez a un tema permanente en la agenda del Grupo de Trabajo de Protección de Refugiados. </a:t>
            </a:r>
          </a:p>
          <a:p>
            <a:pPr algn="l"/>
            <a:r>
              <a:rPr lang="es-ES" dirty="0"/>
              <a:t>3) Situaciones mixtas (en las que la población afectada incluye tanto a refugiados como a desplazados internos): </a:t>
            </a:r>
            <a:r>
              <a:rPr lang="es-ES" sz="1800" b="0" i="0" u="none" strike="noStrike" baseline="0" dirty="0">
                <a:latin typeface="HelveticaNeue-Light-Identity-H"/>
              </a:rPr>
              <a:t>Cuando los refugiados y los desplazados internos (</a:t>
            </a:r>
            <a:r>
              <a:rPr lang="es-ES" sz="1800" b="0" i="0" u="none" strike="noStrike" baseline="0" dirty="0" err="1">
                <a:latin typeface="HelveticaNeue-Light-Identity-H"/>
              </a:rPr>
              <a:t>IDPs</a:t>
            </a:r>
            <a:r>
              <a:rPr lang="es-ES" sz="1800" b="0" i="0" u="none" strike="noStrike" baseline="0" dirty="0">
                <a:latin typeface="HelveticaNeue-Light-Identity-H"/>
              </a:rPr>
              <a:t>, siglas en inglés) residen en el mismo territorio geográfico, el Alto Comisionado para los Refugiados y el Coordinador Humanitario deciden en conjunto si utilizan sectores o el Modelo de los Clústeres.</a:t>
            </a:r>
          </a:p>
          <a:p>
            <a:pPr algn="l"/>
            <a:r>
              <a:rPr lang="es-ES" dirty="0"/>
              <a:t>4) Respuesta humanitaria ante los brotes de enfermedades infecciosas: En una respuesta humanitaria ante un brote de enfermedades infecciosas, </a:t>
            </a:r>
            <a:r>
              <a:rPr lang="es-ES" sz="1800" b="0" i="0" u="none" strike="noStrike" baseline="0" dirty="0">
                <a:latin typeface="HelveticaNeue-Light-Identity-H"/>
              </a:rPr>
              <a:t>es posible que no se utilicen ni el modelo de los clústeres, ni el modelo de coordinación de los refugiados. Por lo tanto, quizá sea necesario </a:t>
            </a:r>
            <a:r>
              <a:rPr lang="fr-FR" sz="1800" b="0" i="0" u="none" strike="noStrike" baseline="0" dirty="0" err="1">
                <a:latin typeface="HelveticaNeue-Light-Identity-H"/>
              </a:rPr>
              <a:t>contactar</a:t>
            </a:r>
            <a:r>
              <a:rPr lang="fr-FR" sz="1800" b="0" i="0" u="none" strike="noStrike" baseline="0" dirty="0">
                <a:latin typeface="HelveticaNeue-Light-Identity-H"/>
              </a:rPr>
              <a:t> a </a:t>
            </a:r>
            <a:r>
              <a:rPr lang="fr-FR" sz="1800" b="0" i="0" u="none" strike="noStrike" baseline="0" dirty="0" err="1">
                <a:latin typeface="HelveticaNeue-Light-Identity-H"/>
              </a:rPr>
              <a:t>múltiples</a:t>
            </a:r>
            <a:r>
              <a:rPr lang="fr-FR" sz="1800" b="0" i="0" u="none" strike="noStrike" baseline="0" dirty="0">
                <a:latin typeface="HelveticaNeue-Light-Identity-H"/>
              </a:rPr>
              <a:t> </a:t>
            </a:r>
            <a:r>
              <a:rPr lang="fr-FR" sz="1800" b="0" i="0" u="none" strike="noStrike" baseline="0" dirty="0" err="1">
                <a:latin typeface="HelveticaNeue-Light-Identity-H"/>
              </a:rPr>
              <a:t>grupos</a:t>
            </a:r>
            <a:r>
              <a:rPr lang="fr-FR" sz="1800" b="0" i="0" u="none" strike="noStrike" baseline="0" dirty="0">
                <a:latin typeface="HelveticaNeue-Light-Identity-H"/>
              </a:rPr>
              <a:t> de </a:t>
            </a:r>
            <a:r>
              <a:rPr lang="fr-FR" sz="1800" b="0" i="0" u="none" strike="noStrike" baseline="0" dirty="0" err="1">
                <a:latin typeface="HelveticaNeue-Light-Identity-H"/>
              </a:rPr>
              <a:t>coordinación</a:t>
            </a:r>
            <a:r>
              <a:rPr lang="fr-FR" sz="1800" b="0" i="0" u="none" strike="noStrike" baseline="0" dirty="0">
                <a:latin typeface="HelveticaNeue-Light-Identity-H"/>
              </a:rPr>
              <a:t> o </a:t>
            </a:r>
            <a:r>
              <a:rPr lang="fr-FR" sz="1800" b="0" i="0" u="none" strike="noStrike" baseline="0" dirty="0" err="1">
                <a:latin typeface="HelveticaNeue-Light-Identity-H"/>
              </a:rPr>
              <a:t>sistemas</a:t>
            </a:r>
            <a:r>
              <a:rPr lang="fr-FR" sz="1800" b="0" i="0" u="none" strike="noStrike" baseline="0" dirty="0">
                <a:latin typeface="HelveticaNeue-Light-Identity-H"/>
              </a:rPr>
              <a:t> para </a:t>
            </a:r>
            <a:r>
              <a:rPr lang="fr-FR" sz="1800" b="0" i="0" u="none" strike="noStrike" baseline="0" dirty="0" err="1">
                <a:latin typeface="HelveticaNeue-Light-Identity-H"/>
              </a:rPr>
              <a:t>buscar</a:t>
            </a:r>
            <a:r>
              <a:rPr lang="fr-FR" sz="1800" b="0" i="0" u="none" strike="noStrike" baseline="0" dirty="0">
                <a:latin typeface="HelveticaNeue-Light-Identity-H"/>
              </a:rPr>
              <a:t> formas </a:t>
            </a:r>
            <a:r>
              <a:rPr lang="es-ES" sz="1800" b="0" i="0" u="none" strike="noStrike" baseline="0" dirty="0">
                <a:latin typeface="HelveticaNeue-Light-Identity-H"/>
              </a:rPr>
              <a:t>de incorporar las acciones de respuesta para la Protección de la niñez y </a:t>
            </a:r>
            <a:r>
              <a:rPr lang="fr-FR" sz="1800" b="0" i="0" u="none" strike="noStrike" baseline="0" dirty="0" err="1">
                <a:latin typeface="HelveticaNeue-Light-Identity-H"/>
              </a:rPr>
              <a:t>adolescencia</a:t>
            </a:r>
            <a:r>
              <a:rPr lang="fr-FR" sz="1800" b="0" i="0" u="none" strike="noStrike" baseline="0" dirty="0">
                <a:latin typeface="HelveticaNeue-Light-Identity-H"/>
              </a:rPr>
              <a:t>.</a:t>
            </a:r>
            <a:endParaRPr lang="en-GB" u="none" dirty="0"/>
          </a:p>
          <a:p>
            <a:endParaRPr lang="en-US" dirty="0">
              <a:effectLst/>
              <a:latin typeface="Arial" panose="020B0604020202020204" pitchFamily="34" charset="0"/>
            </a:endParaRPr>
          </a:p>
          <a:p>
            <a:r>
              <a:rPr lang="es-ES" dirty="0"/>
              <a:t>En todos los escenarios, es fundamental vincular y fortalecer los sistemas nacionales y los mecanismos de coordinación existentes en lugar de crear nuevos</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170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1"/>
        <p:cNvGrpSpPr/>
        <p:nvPr/>
      </p:nvGrpSpPr>
      <p:grpSpPr>
        <a:xfrm>
          <a:off x="0" y="0"/>
          <a:ext cx="0" cy="0"/>
          <a:chOff x="0" y="0"/>
          <a:chExt cx="0" cy="0"/>
        </a:xfrm>
      </p:grpSpPr>
      <p:sp>
        <p:nvSpPr>
          <p:cNvPr id="142" name="Google Shape;142;p48"/>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3" name="Google Shape;143;p48"/>
          <p:cNvGrpSpPr/>
          <p:nvPr/>
        </p:nvGrpSpPr>
        <p:grpSpPr>
          <a:xfrm>
            <a:off x="-208788" y="0"/>
            <a:ext cx="12609576" cy="2174490"/>
            <a:chOff x="0" y="5043119"/>
            <a:chExt cx="12192000" cy="1814883"/>
          </a:xfrm>
        </p:grpSpPr>
        <p:pic>
          <p:nvPicPr>
            <p:cNvPr id="144" name="Google Shape;144;p4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5" name="Google Shape;145;p48"/>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46" name="Google Shape;146;p4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7" name="Google Shape;147;p4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4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4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4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4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4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4"/>
        <p:cNvGrpSpPr/>
        <p:nvPr/>
      </p:nvGrpSpPr>
      <p:grpSpPr>
        <a:xfrm>
          <a:off x="0" y="0"/>
          <a:ext cx="0" cy="0"/>
          <a:chOff x="0" y="0"/>
          <a:chExt cx="0" cy="0"/>
        </a:xfrm>
      </p:grpSpPr>
      <p:sp>
        <p:nvSpPr>
          <p:cNvPr id="155" name="Google Shape;155;p49"/>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6" name="Google Shape;156;p49"/>
          <p:cNvGrpSpPr/>
          <p:nvPr/>
        </p:nvGrpSpPr>
        <p:grpSpPr>
          <a:xfrm>
            <a:off x="-208788" y="0"/>
            <a:ext cx="12609576" cy="2174490"/>
            <a:chOff x="0" y="5043119"/>
            <a:chExt cx="12192000" cy="1814883"/>
          </a:xfrm>
        </p:grpSpPr>
        <p:pic>
          <p:nvPicPr>
            <p:cNvPr id="157" name="Google Shape;157;p4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8" name="Google Shape;158;p49"/>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59" name="Google Shape;159;p4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0" name="Google Shape;160;p4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4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4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4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4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4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4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7"/>
        <p:cNvGrpSpPr/>
        <p:nvPr/>
      </p:nvGrpSpPr>
      <p:grpSpPr>
        <a:xfrm>
          <a:off x="0" y="0"/>
          <a:ext cx="0" cy="0"/>
          <a:chOff x="0" y="0"/>
          <a:chExt cx="0" cy="0"/>
        </a:xfrm>
      </p:grpSpPr>
      <p:sp>
        <p:nvSpPr>
          <p:cNvPr id="168" name="Google Shape;168;p50"/>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9" name="Google Shape;169;p50"/>
          <p:cNvGrpSpPr/>
          <p:nvPr/>
        </p:nvGrpSpPr>
        <p:grpSpPr>
          <a:xfrm>
            <a:off x="-208788" y="0"/>
            <a:ext cx="12609576" cy="2174490"/>
            <a:chOff x="0" y="5043119"/>
            <a:chExt cx="12192000" cy="1814883"/>
          </a:xfrm>
        </p:grpSpPr>
        <p:pic>
          <p:nvPicPr>
            <p:cNvPr id="170" name="Google Shape;170;p50"/>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1" name="Google Shape;171;p50"/>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2" name="Google Shape;172;p50"/>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3" name="Google Shape;173;p5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5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7601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8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798821" y="36512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general a la Norma 1</a:t>
            </a:r>
            <a:endParaRPr dirty="0"/>
          </a:p>
        </p:txBody>
      </p:sp>
      <p:sp>
        <p:nvSpPr>
          <p:cNvPr id="3" name="Espace réservé du contenu 2">
            <a:extLst>
              <a:ext uri="{FF2B5EF4-FFF2-40B4-BE49-F238E27FC236}">
                <a16:creationId xmlns:a16="http://schemas.microsoft.com/office/drawing/2014/main" id="{FECB170E-5E91-4829-A799-A8F8405480B9}"/>
              </a:ext>
            </a:extLst>
          </p:cNvPr>
          <p:cNvSpPr>
            <a:spLocks noGrp="1"/>
          </p:cNvSpPr>
          <p:nvPr>
            <p:ph sz="half" idx="1"/>
          </p:nvPr>
        </p:nvSpPr>
        <p:spPr>
          <a:xfrm>
            <a:off x="1472913" y="1690688"/>
            <a:ext cx="9419087" cy="4351338"/>
          </a:xfrm>
        </p:spPr>
        <p:txBody>
          <a:bodyPr>
            <a:normAutofit/>
          </a:bodyPr>
          <a:lstStyle/>
          <a:p>
            <a:pPr marL="342900" indent="-342900">
              <a:spcBef>
                <a:spcPts val="0"/>
              </a:spcBef>
              <a:buClr>
                <a:schemeClr val="accent3"/>
              </a:buClr>
            </a:pPr>
            <a:r>
              <a:rPr lang="en-US" dirty="0" err="1">
                <a:solidFill>
                  <a:schemeClr val="bg2"/>
                </a:solidFill>
                <a:latin typeface="Helvetica Neue" panose="020B0604020202020204" charset="0"/>
              </a:rPr>
              <a:t>Parte</a:t>
            </a:r>
            <a:r>
              <a:rPr lang="en-US" dirty="0">
                <a:solidFill>
                  <a:schemeClr val="bg2"/>
                </a:solidFill>
                <a:latin typeface="Helvetica Neue" panose="020B0604020202020204" charset="0"/>
              </a:rPr>
              <a:t> del </a:t>
            </a:r>
            <a:r>
              <a:rPr lang="en-US" dirty="0" err="1">
                <a:solidFill>
                  <a:schemeClr val="bg2"/>
                </a:solidFill>
                <a:latin typeface="Helvetica Neue" panose="020B0604020202020204" charset="0"/>
              </a:rPr>
              <a:t>Bloque</a:t>
            </a:r>
            <a:r>
              <a:rPr lang="en-US" dirty="0">
                <a:solidFill>
                  <a:schemeClr val="bg2"/>
                </a:solidFill>
                <a:latin typeface="Helvetica Neue" panose="020B0604020202020204" charset="0"/>
              </a:rPr>
              <a:t> 1 </a:t>
            </a:r>
            <a:r>
              <a:rPr lang="en-US" dirty="0" err="1">
                <a:solidFill>
                  <a:schemeClr val="bg2"/>
                </a:solidFill>
                <a:latin typeface="Helvetica Neue" panose="020B0604020202020204" charset="0"/>
              </a:rPr>
              <a:t>relacionado</a:t>
            </a:r>
            <a:r>
              <a:rPr lang="en-US" dirty="0">
                <a:solidFill>
                  <a:schemeClr val="bg2"/>
                </a:solidFill>
                <a:latin typeface="Helvetica Neue" panose="020B0604020202020204" charset="0"/>
              </a:rPr>
              <a:t> con </a:t>
            </a:r>
            <a:r>
              <a:rPr lang="en-US" dirty="0" err="1">
                <a:solidFill>
                  <a:schemeClr val="bg2"/>
                </a:solidFill>
                <a:latin typeface="Helvetica Neue" panose="020B0604020202020204" charset="0"/>
              </a:rPr>
              <a:t>respuesta</a:t>
            </a:r>
            <a:r>
              <a:rPr lang="en-US" dirty="0">
                <a:solidFill>
                  <a:schemeClr val="bg2"/>
                </a:solidFill>
                <a:latin typeface="Helvetica Neue" panose="020B0604020202020204" charset="0"/>
              </a:rPr>
              <a:t> de </a:t>
            </a:r>
            <a:r>
              <a:rPr lang="en-US" dirty="0" err="1">
                <a:solidFill>
                  <a:schemeClr val="bg2"/>
                </a:solidFill>
                <a:latin typeface="Helvetica Neue" panose="020B0604020202020204" charset="0"/>
              </a:rPr>
              <a:t>calidad</a:t>
            </a:r>
            <a:r>
              <a:rPr lang="en-US" dirty="0">
                <a:solidFill>
                  <a:schemeClr val="bg2"/>
                </a:solidFill>
                <a:latin typeface="Helvetica Neue" panose="020B0604020202020204" charset="0"/>
              </a:rPr>
              <a:t> </a:t>
            </a:r>
          </a:p>
          <a:p>
            <a:pPr marL="342900" indent="-342900">
              <a:spcBef>
                <a:spcPts val="0"/>
              </a:spcBef>
              <a:buClr>
                <a:schemeClr val="accent3"/>
              </a:buClr>
            </a:pPr>
            <a:r>
              <a:rPr lang="en-US" dirty="0">
                <a:solidFill>
                  <a:schemeClr val="bg2"/>
                </a:solidFill>
                <a:latin typeface="Helvetica Neue" panose="020B0604020202020204" charset="0"/>
              </a:rPr>
              <a:t>Se </a:t>
            </a:r>
            <a:r>
              <a:rPr lang="en-US" dirty="0" err="1">
                <a:solidFill>
                  <a:schemeClr val="bg2"/>
                </a:solidFill>
                <a:latin typeface="Helvetica Neue" panose="020B0604020202020204" charset="0"/>
              </a:rPr>
              <a:t>usa</a:t>
            </a:r>
            <a:r>
              <a:rPr lang="en-US" dirty="0">
                <a:solidFill>
                  <a:schemeClr val="bg2"/>
                </a:solidFill>
                <a:latin typeface="Helvetica Neue" panose="020B0604020202020204" charset="0"/>
              </a:rPr>
              <a:t> con </a:t>
            </a:r>
            <a:r>
              <a:rPr lang="en-US" dirty="0" err="1">
                <a:solidFill>
                  <a:schemeClr val="bg2"/>
                </a:solidFill>
                <a:latin typeface="Helvetica Neue" panose="020B0604020202020204" charset="0"/>
              </a:rPr>
              <a:t>Normas</a:t>
            </a:r>
            <a:r>
              <a:rPr lang="en-US" dirty="0">
                <a:solidFill>
                  <a:schemeClr val="bg2"/>
                </a:solidFill>
                <a:latin typeface="Helvetica Neue" panose="020B0604020202020204" charset="0"/>
              </a:rPr>
              <a:t> </a:t>
            </a:r>
            <a:r>
              <a:rPr lang="en-US" dirty="0"/>
              <a:t>(7–28) </a:t>
            </a:r>
            <a:r>
              <a:rPr lang="en-US" dirty="0">
                <a:solidFill>
                  <a:schemeClr val="bg2"/>
                </a:solidFill>
                <a:latin typeface="Helvetica Neue" panose="020B0604020202020204" charset="0"/>
              </a:rPr>
              <a:t>&amp; </a:t>
            </a:r>
            <a:r>
              <a:rPr lang="fr-FR" dirty="0">
                <a:solidFill>
                  <a:schemeClr val="bg2"/>
                </a:solidFill>
                <a:latin typeface="Helvetica Neue" panose="020B0604020202020204" charset="0"/>
              </a:rPr>
              <a:t>los </a:t>
            </a:r>
            <a:r>
              <a:rPr lang="fr-FR" dirty="0" err="1">
                <a:solidFill>
                  <a:schemeClr val="bg2"/>
                </a:solidFill>
                <a:latin typeface="Helvetica Neue" panose="020B0604020202020204" charset="0"/>
              </a:rPr>
              <a:t>principios</a:t>
            </a:r>
            <a:r>
              <a:rPr lang="fr-FR" dirty="0">
                <a:solidFill>
                  <a:schemeClr val="bg2"/>
                </a:solidFill>
                <a:latin typeface="Helvetica Neue" panose="020B0604020202020204" charset="0"/>
              </a:rPr>
              <a:t> </a:t>
            </a:r>
            <a:r>
              <a:rPr lang="fr-FR" i="1" dirty="0">
                <a:solidFill>
                  <a:schemeClr val="bg2"/>
                </a:solidFill>
                <a:latin typeface="Helvetica Neue" panose="020B0604020202020204" charset="0"/>
              </a:rPr>
              <a:t>NMPNA</a:t>
            </a:r>
            <a:endParaRPr lang="fr-FR" dirty="0">
              <a:solidFill>
                <a:schemeClr val="bg2"/>
              </a:solidFill>
              <a:latin typeface="Helvetica Neue" panose="020B0604020202020204" charset="0"/>
            </a:endParaRPr>
          </a:p>
          <a:p>
            <a:pPr marL="342900" indent="-342900">
              <a:spcBef>
                <a:spcPts val="0"/>
              </a:spcBef>
              <a:buClr>
                <a:schemeClr val="accent3"/>
              </a:buClr>
            </a:pPr>
            <a:endParaRPr lang="fr-FR" dirty="0">
              <a:solidFill>
                <a:schemeClr val="bg2"/>
              </a:solidFill>
            </a:endParaRPr>
          </a:p>
          <a:p>
            <a:pPr marL="342900" indent="-342900">
              <a:spcBef>
                <a:spcPts val="0"/>
              </a:spcBef>
              <a:buClr>
                <a:schemeClr val="accent3"/>
              </a:buClr>
            </a:pPr>
            <a:r>
              <a:rPr lang="fr-FR" dirty="0" err="1">
                <a:solidFill>
                  <a:schemeClr val="bg2"/>
                </a:solidFill>
              </a:rPr>
              <a:t>Compromiso</a:t>
            </a:r>
            <a:r>
              <a:rPr lang="fr-FR" dirty="0">
                <a:solidFill>
                  <a:schemeClr val="bg2"/>
                </a:solidFill>
              </a:rPr>
              <a:t> 6 de la CHS</a:t>
            </a:r>
            <a:endParaRPr lang="en-US" dirty="0">
              <a:solidFill>
                <a:schemeClr val="bg2"/>
              </a:solidFill>
            </a:endParaRPr>
          </a:p>
          <a:p>
            <a:pPr marL="342900" indent="-342900">
              <a:spcBef>
                <a:spcPts val="0"/>
              </a:spcBef>
              <a:buClr>
                <a:schemeClr val="accent3"/>
              </a:buClr>
            </a:pPr>
            <a:endParaRPr lang="en-US" dirty="0">
              <a:solidFill>
                <a:schemeClr val="bg2"/>
              </a:solidFill>
            </a:endParaRPr>
          </a:p>
          <a:p>
            <a:pPr marL="342900" indent="-342900">
              <a:spcBef>
                <a:spcPts val="0"/>
              </a:spcBef>
              <a:buClr>
                <a:schemeClr val="accent3"/>
              </a:buClr>
            </a:pPr>
            <a:endParaRPr lang="en-US" dirty="0">
              <a:solidFill>
                <a:schemeClr val="bg2"/>
              </a:solidFill>
            </a:endParaRPr>
          </a:p>
          <a:p>
            <a:pPr marL="342900" indent="-342900">
              <a:spcBef>
                <a:spcPts val="0"/>
              </a:spcBef>
              <a:buClr>
                <a:schemeClr val="accent3"/>
              </a:buClr>
            </a:pPr>
            <a:r>
              <a:rPr lang="es-ES" dirty="0">
                <a:solidFill>
                  <a:schemeClr val="bg2"/>
                </a:solidFill>
              </a:rPr>
              <a:t>Responsabilidad compartida </a:t>
            </a:r>
          </a:p>
          <a:p>
            <a:pPr marL="342900" indent="-342900">
              <a:spcBef>
                <a:spcPts val="0"/>
              </a:spcBef>
              <a:buClr>
                <a:schemeClr val="accent3"/>
              </a:buClr>
            </a:pPr>
            <a:r>
              <a:rPr lang="es-ES" dirty="0">
                <a:solidFill>
                  <a:schemeClr val="bg2"/>
                </a:solidFill>
              </a:rPr>
              <a:t>Efectividad y eficiencia de las respuestas humanitarias</a:t>
            </a:r>
          </a:p>
          <a:p>
            <a:pPr marL="342900" indent="-342900">
              <a:spcBef>
                <a:spcPts val="0"/>
              </a:spcBef>
              <a:buClr>
                <a:schemeClr val="accent3"/>
              </a:buClr>
            </a:pPr>
            <a:r>
              <a:rPr lang="es-ES" dirty="0">
                <a:solidFill>
                  <a:schemeClr val="bg2"/>
                </a:solidFill>
              </a:rPr>
              <a:t>No exponer a </a:t>
            </a:r>
            <a:r>
              <a:rPr lang="es-ES" dirty="0" err="1">
                <a:solidFill>
                  <a:schemeClr val="bg2"/>
                </a:solidFill>
              </a:rPr>
              <a:t>màs</a:t>
            </a:r>
            <a:r>
              <a:rPr lang="es-ES" dirty="0">
                <a:solidFill>
                  <a:schemeClr val="bg2"/>
                </a:solidFill>
              </a:rPr>
              <a:t> daño </a:t>
            </a:r>
            <a:endParaRPr lang="en-US" dirty="0">
              <a:solidFill>
                <a:schemeClr val="bg2"/>
              </a:solidFill>
            </a:endParaRPr>
          </a:p>
        </p:txBody>
      </p:sp>
      <p:pic>
        <p:nvPicPr>
          <p:cNvPr id="8" name="Image 7">
            <a:extLst>
              <a:ext uri="{FF2B5EF4-FFF2-40B4-BE49-F238E27FC236}">
                <a16:creationId xmlns:a16="http://schemas.microsoft.com/office/drawing/2014/main" id="{160BA124-F6CE-4B29-B994-89839B16EBF4}"/>
              </a:ext>
            </a:extLst>
          </p:cNvPr>
          <p:cNvPicPr>
            <a:picLocks noChangeAspect="1"/>
          </p:cNvPicPr>
          <p:nvPr/>
        </p:nvPicPr>
        <p:blipFill>
          <a:blip r:embed="rId3"/>
          <a:stretch>
            <a:fillRect/>
          </a:stretch>
        </p:blipFill>
        <p:spPr>
          <a:xfrm>
            <a:off x="6159761" y="3054713"/>
            <a:ext cx="729380" cy="748573"/>
          </a:xfrm>
          <a:prstGeom prst="rect">
            <a:avLst/>
          </a:prstGeom>
        </p:spPr>
      </p:pic>
      <p:sp>
        <p:nvSpPr>
          <p:cNvPr id="11" name="ZoneTexte 10">
            <a:extLst>
              <a:ext uri="{FF2B5EF4-FFF2-40B4-BE49-F238E27FC236}">
                <a16:creationId xmlns:a16="http://schemas.microsoft.com/office/drawing/2014/main" id="{B6CC2423-9312-4A58-81EF-5A7DC91FF32F}"/>
              </a:ext>
            </a:extLst>
          </p:cNvPr>
          <p:cNvSpPr txBox="1"/>
          <p:nvPr/>
        </p:nvSpPr>
        <p:spPr>
          <a:xfrm>
            <a:off x="7807137" y="5742976"/>
            <a:ext cx="3259300" cy="954107"/>
          </a:xfrm>
          <a:prstGeom prst="rect">
            <a:avLst/>
          </a:prstGeom>
          <a:noFill/>
        </p:spPr>
        <p:txBody>
          <a:bodyPr wrap="square">
            <a:spAutoFit/>
          </a:bodyPr>
          <a:lstStyle/>
          <a:p>
            <a:r>
              <a:rPr lang="es-ES" sz="2800" dirty="0">
                <a:latin typeface="Ink Free" panose="03080402000500000000" pitchFamily="66" charset="0"/>
              </a:rPr>
              <a:t>¿A quién le incumbe la coordinación? </a:t>
            </a:r>
            <a:endParaRPr lang="en-US" sz="2800" dirty="0">
              <a:latin typeface="Ink Free" panose="03080402000500000000" pitchFamily="66" charset="0"/>
            </a:endParaRPr>
          </a:p>
        </p:txBody>
      </p:sp>
      <p:grpSp>
        <p:nvGrpSpPr>
          <p:cNvPr id="20" name="Groupe 19">
            <a:extLst>
              <a:ext uri="{FF2B5EF4-FFF2-40B4-BE49-F238E27FC236}">
                <a16:creationId xmlns:a16="http://schemas.microsoft.com/office/drawing/2014/main" id="{EC31F832-2C0C-446B-8658-F3F4BC3FB9B1}"/>
              </a:ext>
            </a:extLst>
          </p:cNvPr>
          <p:cNvGrpSpPr/>
          <p:nvPr/>
        </p:nvGrpSpPr>
        <p:grpSpPr>
          <a:xfrm rot="1415781">
            <a:off x="11062009" y="5170001"/>
            <a:ext cx="979340" cy="1040548"/>
            <a:chOff x="10883591" y="5571442"/>
            <a:chExt cx="979340" cy="1040548"/>
          </a:xfrm>
        </p:grpSpPr>
        <p:pic>
          <p:nvPicPr>
            <p:cNvPr id="18" name="Image 17">
              <a:extLst>
                <a:ext uri="{FF2B5EF4-FFF2-40B4-BE49-F238E27FC236}">
                  <a16:creationId xmlns:a16="http://schemas.microsoft.com/office/drawing/2014/main" id="{E2015640-A8E5-49BE-B4E4-60C22FD5F0FD}"/>
                </a:ext>
              </a:extLst>
            </p:cNvPr>
            <p:cNvPicPr>
              <a:picLocks noChangeAspect="1"/>
            </p:cNvPicPr>
            <p:nvPr/>
          </p:nvPicPr>
          <p:blipFill>
            <a:blip r:embed="rId4"/>
            <a:stretch>
              <a:fillRect/>
            </a:stretch>
          </p:blipFill>
          <p:spPr>
            <a:xfrm>
              <a:off x="10883591" y="5571442"/>
              <a:ext cx="979340" cy="1040548"/>
            </a:xfrm>
            <a:prstGeom prst="rect">
              <a:avLst/>
            </a:prstGeom>
          </p:spPr>
        </p:pic>
        <p:pic>
          <p:nvPicPr>
            <p:cNvPr id="13" name="Graphique 12" descr="Point d’interrogation">
              <a:extLst>
                <a:ext uri="{FF2B5EF4-FFF2-40B4-BE49-F238E27FC236}">
                  <a16:creationId xmlns:a16="http://schemas.microsoft.com/office/drawing/2014/main" id="{9816AEA9-CB5D-46C9-94A4-3BB455CF2A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05748" y="5727562"/>
              <a:ext cx="735026" cy="735026"/>
            </a:xfrm>
            <a:prstGeom prst="rect">
              <a:avLst/>
            </a:prstGeom>
          </p:spPr>
        </p:pic>
      </p:grpSp>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362379" y="1516188"/>
            <a:ext cx="5181600" cy="2662868"/>
          </a:xfrm>
        </p:spPr>
        <p:txBody>
          <a:bodyPr>
            <a:normAutofit fontScale="92500" lnSpcReduction="10000"/>
          </a:bodyPr>
          <a:lstStyle/>
          <a:p>
            <a:pPr marL="50800" indent="0" algn="ctr">
              <a:buNone/>
            </a:pPr>
            <a:r>
              <a:rPr lang="en-US" dirty="0"/>
              <a:t>“</a:t>
            </a:r>
            <a:r>
              <a:rPr lang="es-ES" dirty="0"/>
              <a:t>Las autoridades, las agencias humanitarias, las organizaciones de la sociedad civil y las poblaciones afectadas coordinan acciones para proteger a todos los NNA afectados de manera oportuna y eficiente</a:t>
            </a:r>
            <a:r>
              <a:rPr lang="en-US" dirty="0"/>
              <a:t>.”</a:t>
            </a:r>
            <a:endParaRPr lang="fr-FR" dirty="0"/>
          </a:p>
        </p:txBody>
      </p:sp>
      <p:pic>
        <p:nvPicPr>
          <p:cNvPr id="3" name="Image 2">
            <a:extLst>
              <a:ext uri="{FF2B5EF4-FFF2-40B4-BE49-F238E27FC236}">
                <a16:creationId xmlns:a16="http://schemas.microsoft.com/office/drawing/2014/main" id="{B0259E7E-1D7B-4521-B910-62A640B5D7B0}"/>
              </a:ext>
            </a:extLst>
          </p:cNvPr>
          <p:cNvPicPr>
            <a:picLocks noChangeAspect="1"/>
          </p:cNvPicPr>
          <p:nvPr/>
        </p:nvPicPr>
        <p:blipFill>
          <a:blip r:embed="rId3"/>
          <a:stretch>
            <a:fillRect/>
          </a:stretch>
        </p:blipFill>
        <p:spPr>
          <a:xfrm>
            <a:off x="1900974" y="604973"/>
            <a:ext cx="2104409" cy="766860"/>
          </a:xfrm>
          <a:prstGeom prst="rect">
            <a:avLst/>
          </a:prstGeom>
        </p:spPr>
      </p:pic>
      <p:pic>
        <p:nvPicPr>
          <p:cNvPr id="5" name="Image 4">
            <a:extLst>
              <a:ext uri="{FF2B5EF4-FFF2-40B4-BE49-F238E27FC236}">
                <a16:creationId xmlns:a16="http://schemas.microsoft.com/office/drawing/2014/main" id="{E93CE2DF-477A-4219-96ED-83C310C6680E}"/>
              </a:ext>
            </a:extLst>
          </p:cNvPr>
          <p:cNvPicPr>
            <a:picLocks noChangeAspect="1"/>
          </p:cNvPicPr>
          <p:nvPr/>
        </p:nvPicPr>
        <p:blipFill>
          <a:blip r:embed="rId4"/>
          <a:stretch>
            <a:fillRect/>
          </a:stretch>
        </p:blipFill>
        <p:spPr>
          <a:xfrm>
            <a:off x="6358805" y="2366427"/>
            <a:ext cx="5470816" cy="4202677"/>
          </a:xfrm>
          <a:prstGeom prst="rect">
            <a:avLst/>
          </a:prstGeom>
        </p:spPr>
      </p:pic>
      <p:pic>
        <p:nvPicPr>
          <p:cNvPr id="10" name="Image 9">
            <a:extLst>
              <a:ext uri="{FF2B5EF4-FFF2-40B4-BE49-F238E27FC236}">
                <a16:creationId xmlns:a16="http://schemas.microsoft.com/office/drawing/2014/main" id="{B73C9B69-9FA0-4231-BAC1-4553049B01FE}"/>
              </a:ext>
            </a:extLst>
          </p:cNvPr>
          <p:cNvPicPr>
            <a:picLocks noChangeAspect="1"/>
          </p:cNvPicPr>
          <p:nvPr/>
        </p:nvPicPr>
        <p:blipFill>
          <a:blip r:embed="rId5"/>
          <a:stretch>
            <a:fillRect/>
          </a:stretch>
        </p:blipFill>
        <p:spPr>
          <a:xfrm>
            <a:off x="2547496" y="4241438"/>
            <a:ext cx="1457887" cy="20115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9C28ABAF-F769-411A-B802-4FEC07C43C19}"/>
              </a:ext>
            </a:extLst>
          </p:cNvPr>
          <p:cNvSpPr>
            <a:spLocks noGrp="1"/>
          </p:cNvSpPr>
          <p:nvPr>
            <p:ph type="title"/>
          </p:nvPr>
        </p:nvSpPr>
        <p:spPr/>
        <p:txBody>
          <a:bodyPr/>
          <a:lstStyle/>
          <a:p>
            <a:r>
              <a:rPr lang="es-419" dirty="0"/>
              <a:t>Estructuras</a:t>
            </a:r>
            <a:r>
              <a:rPr lang="fr-FR" dirty="0"/>
              <a:t> de </a:t>
            </a:r>
            <a:r>
              <a:rPr lang="fr-FR" dirty="0" err="1"/>
              <a:t>Coordinaci</a:t>
            </a:r>
            <a:r>
              <a:rPr lang="es-ES" dirty="0" err="1"/>
              <a:t>ó</a:t>
            </a:r>
            <a:r>
              <a:rPr lang="fr-FR" dirty="0"/>
              <a:t>n</a:t>
            </a:r>
          </a:p>
        </p:txBody>
      </p:sp>
      <p:pic>
        <p:nvPicPr>
          <p:cNvPr id="3" name="Image 2">
            <a:extLst>
              <a:ext uri="{FF2B5EF4-FFF2-40B4-BE49-F238E27FC236}">
                <a16:creationId xmlns:a16="http://schemas.microsoft.com/office/drawing/2014/main" id="{BB3E2732-8FEB-46E2-BD26-C9F75DC27988}"/>
              </a:ext>
            </a:extLst>
          </p:cNvPr>
          <p:cNvPicPr>
            <a:picLocks noChangeAspect="1"/>
          </p:cNvPicPr>
          <p:nvPr/>
        </p:nvPicPr>
        <p:blipFill>
          <a:blip r:embed="rId3"/>
          <a:stretch>
            <a:fillRect/>
          </a:stretch>
        </p:blipFill>
        <p:spPr>
          <a:xfrm>
            <a:off x="8336585" y="1826362"/>
            <a:ext cx="3485238" cy="2504775"/>
          </a:xfrm>
          <a:prstGeom prst="rect">
            <a:avLst/>
          </a:prstGeom>
        </p:spPr>
      </p:pic>
      <p:pic>
        <p:nvPicPr>
          <p:cNvPr id="10" name="Image 9">
            <a:extLst>
              <a:ext uri="{FF2B5EF4-FFF2-40B4-BE49-F238E27FC236}">
                <a16:creationId xmlns:a16="http://schemas.microsoft.com/office/drawing/2014/main" id="{EB3CCBE4-81DA-4743-ACF6-3690C709DD60}"/>
              </a:ext>
            </a:extLst>
          </p:cNvPr>
          <p:cNvPicPr>
            <a:picLocks noChangeAspect="1"/>
          </p:cNvPicPr>
          <p:nvPr/>
        </p:nvPicPr>
        <p:blipFill>
          <a:blip r:embed="rId4"/>
          <a:stretch>
            <a:fillRect/>
          </a:stretch>
        </p:blipFill>
        <p:spPr>
          <a:xfrm>
            <a:off x="9561836" y="4466811"/>
            <a:ext cx="1272869" cy="1292757"/>
          </a:xfrm>
          <a:prstGeom prst="rect">
            <a:avLst/>
          </a:prstGeom>
        </p:spPr>
      </p:pic>
      <p:pic>
        <p:nvPicPr>
          <p:cNvPr id="4" name="Image 3">
            <a:extLst>
              <a:ext uri="{FF2B5EF4-FFF2-40B4-BE49-F238E27FC236}">
                <a16:creationId xmlns:a16="http://schemas.microsoft.com/office/drawing/2014/main" id="{046983D8-83DF-4947-9A83-2525681A14FA}"/>
              </a:ext>
            </a:extLst>
          </p:cNvPr>
          <p:cNvPicPr>
            <a:picLocks noChangeAspect="1"/>
          </p:cNvPicPr>
          <p:nvPr/>
        </p:nvPicPr>
        <p:blipFill>
          <a:blip r:embed="rId5"/>
          <a:stretch>
            <a:fillRect/>
          </a:stretch>
        </p:blipFill>
        <p:spPr>
          <a:xfrm>
            <a:off x="237722" y="1908138"/>
            <a:ext cx="2952902" cy="2711589"/>
          </a:xfrm>
          <a:prstGeom prst="rect">
            <a:avLst/>
          </a:prstGeom>
        </p:spPr>
      </p:pic>
      <p:cxnSp>
        <p:nvCxnSpPr>
          <p:cNvPr id="26" name="Connecteur : en angle 25">
            <a:extLst>
              <a:ext uri="{FF2B5EF4-FFF2-40B4-BE49-F238E27FC236}">
                <a16:creationId xmlns:a16="http://schemas.microsoft.com/office/drawing/2014/main" id="{F6549291-72D8-481A-9062-6E9EFF2F03FA}"/>
              </a:ext>
            </a:extLst>
          </p:cNvPr>
          <p:cNvCxnSpPr>
            <a:cxnSpLocks/>
          </p:cNvCxnSpPr>
          <p:nvPr/>
        </p:nvCxnSpPr>
        <p:spPr>
          <a:xfrm rot="16200000" flipH="1">
            <a:off x="1759821" y="3987685"/>
            <a:ext cx="2477228" cy="763929"/>
          </a:xfrm>
          <a:prstGeom prst="bentConnector3">
            <a:avLst>
              <a:gd name="adj1" fmla="val 939"/>
            </a:avLst>
          </a:prstGeom>
          <a:ln>
            <a:tailEnd type="triangle"/>
          </a:ln>
        </p:spPr>
        <p:style>
          <a:lnRef idx="3">
            <a:schemeClr val="accent1"/>
          </a:lnRef>
          <a:fillRef idx="0">
            <a:schemeClr val="accent1"/>
          </a:fillRef>
          <a:effectRef idx="2">
            <a:schemeClr val="accent1"/>
          </a:effectRef>
          <a:fontRef idx="minor">
            <a:schemeClr val="tx1"/>
          </a:fontRef>
        </p:style>
      </p:cxnSp>
      <p:pic>
        <p:nvPicPr>
          <p:cNvPr id="6" name="Image 5">
            <a:extLst>
              <a:ext uri="{FF2B5EF4-FFF2-40B4-BE49-F238E27FC236}">
                <a16:creationId xmlns:a16="http://schemas.microsoft.com/office/drawing/2014/main" id="{0E748632-A8B0-4F06-AA9C-D193A567A379}"/>
              </a:ext>
            </a:extLst>
          </p:cNvPr>
          <p:cNvPicPr>
            <a:picLocks noChangeAspect="1"/>
          </p:cNvPicPr>
          <p:nvPr/>
        </p:nvPicPr>
        <p:blipFill>
          <a:blip r:embed="rId6"/>
          <a:stretch>
            <a:fillRect/>
          </a:stretch>
        </p:blipFill>
        <p:spPr>
          <a:xfrm>
            <a:off x="96832" y="5756193"/>
            <a:ext cx="4750044" cy="1022403"/>
          </a:xfrm>
          <a:prstGeom prst="rect">
            <a:avLst/>
          </a:prstGeom>
        </p:spPr>
      </p:pic>
      <p:pic>
        <p:nvPicPr>
          <p:cNvPr id="11" name="Image 10">
            <a:extLst>
              <a:ext uri="{FF2B5EF4-FFF2-40B4-BE49-F238E27FC236}">
                <a16:creationId xmlns:a16="http://schemas.microsoft.com/office/drawing/2014/main" id="{0A100CC1-3022-49A4-A54B-DD8E1BA33548}"/>
              </a:ext>
            </a:extLst>
          </p:cNvPr>
          <p:cNvPicPr>
            <a:picLocks noChangeAspect="1"/>
          </p:cNvPicPr>
          <p:nvPr/>
        </p:nvPicPr>
        <p:blipFill>
          <a:blip r:embed="rId7"/>
          <a:stretch>
            <a:fillRect/>
          </a:stretch>
        </p:blipFill>
        <p:spPr>
          <a:xfrm>
            <a:off x="3962419" y="2338689"/>
            <a:ext cx="4267161" cy="3098377"/>
          </a:xfrm>
          <a:prstGeom prst="rect">
            <a:avLst/>
          </a:prstGeom>
        </p:spPr>
      </p:pic>
    </p:spTree>
    <p:extLst>
      <p:ext uri="{BB962C8B-B14F-4D97-AF65-F5344CB8AC3E}">
        <p14:creationId xmlns:p14="http://schemas.microsoft.com/office/powerpoint/2010/main" val="67535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TotalTime>
  <Words>1094</Words>
  <Application>Microsoft Office PowerPoint</Application>
  <PresentationFormat>Grand écran</PresentationFormat>
  <Paragraphs>51</Paragraphs>
  <Slides>3</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vt:i4>
      </vt:variant>
    </vt:vector>
  </HeadingPairs>
  <TitlesOfParts>
    <vt:vector size="10" baseType="lpstr">
      <vt:lpstr>Helvetica Neue</vt:lpstr>
      <vt:lpstr>HelveticaNeue-Roman-Identity-H</vt:lpstr>
      <vt:lpstr>HelveticaNeue-Light-Identity-H</vt:lpstr>
      <vt:lpstr>Ink Free</vt:lpstr>
      <vt:lpstr>Arial</vt:lpstr>
      <vt:lpstr>Calibri</vt:lpstr>
      <vt:lpstr>Office Theme</vt:lpstr>
      <vt:lpstr>Intro general a la Norma 1</vt:lpstr>
      <vt:lpstr>Présentation PowerPoint</vt:lpstr>
      <vt:lpstr>Estructuras de Coordinación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Marion Prats</cp:lastModifiedBy>
  <cp:revision>67</cp:revision>
  <dcterms:created xsi:type="dcterms:W3CDTF">2017-12-20T18:51:03Z</dcterms:created>
  <dcterms:modified xsi:type="dcterms:W3CDTF">2021-09-27T08:22:40Z</dcterms:modified>
</cp:coreProperties>
</file>