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88" r:id="rId2"/>
    <p:sldId id="261" r:id="rId3"/>
    <p:sldId id="290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Ink Free" panose="03080402000500000000" pitchFamily="66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gNgPNG84gPBKoGaDldmcRNtozJ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Davies" initials="SD" lastIdx="12" clrIdx="0">
    <p:extLst>
      <p:ext uri="{19B8F6BF-5375-455C-9EA6-DF929625EA0E}">
        <p15:presenceInfo xmlns:p15="http://schemas.microsoft.com/office/powerpoint/2012/main" userId="f7ee976ae110c3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0"/>
    <p:restoredTop sz="54752" autoAdjust="0"/>
  </p:normalViewPr>
  <p:slideViewPr>
    <p:cSldViewPr snapToGrid="0">
      <p:cViewPr varScale="1">
        <p:scale>
          <a:sx n="37" d="100"/>
          <a:sy n="37" d="100"/>
        </p:scale>
        <p:origin x="158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816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Esta Norma es parte del tercer Bloque de Normas relacionadas con desarrollar estrategias, enfoques e intervenciones claves para prevenir y responder </a:t>
            </a:r>
            <a:r>
              <a:rPr lang="es-ES" sz="1800" b="0" i="0" u="none" strike="noStrike" baseline="0" dirty="0">
                <a:latin typeface="HelveticaNeue-Light-Identity-H"/>
              </a:rPr>
              <a:t>para la Protección de la niñez y adolescencia esbozados </a:t>
            </a:r>
            <a:r>
              <a:rPr lang="es-ES" dirty="0"/>
              <a:t>en el Pilar 2. Está estructurado en torno al modelo </a:t>
            </a:r>
            <a:r>
              <a:rPr lang="es-ES" dirty="0" err="1"/>
              <a:t>socioecológico</a:t>
            </a:r>
            <a:r>
              <a:rPr lang="es-ES" dirty="0"/>
              <a:t> y también está alineado con el paquete INSPIRE, cuando corresponde, y se basa en estrategias basadas en la evidencia para prevenir la violencia contra los NNA. De ahí el ICONO en la esquina. El paquete INSPIRE tiene un objetivo similar: estrategias basadas en evidencia para prevenir la violencia contra los NNA. Más información sobre las estrategias de INSPIRE en: http://inspire-strategies.org/ </a:t>
            </a:r>
            <a:endParaRPr lang="es-ES" sz="1200" b="0" i="0" u="none" strike="noStrike" baseline="0" dirty="0">
              <a:latin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de la Norma es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asegurar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dirty="0">
                <a:latin typeface="Arial"/>
                <a:ea typeface="Arial"/>
                <a:cs typeface="Arial"/>
                <a:sym typeface="Arial"/>
              </a:rPr>
              <a:t>que t</a:t>
            </a:r>
            <a:r>
              <a:rPr lang="es-ES" dirty="0"/>
              <a:t>odos los NNA en contacto con sistemas de justicia formales e informales sean tratados de una manera amigable, no discriminatoria y reciban servicios adaptados a sus necesidades e interés superior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Por medio del marco socio-ecológico, los actores de Protección de la niñez y adolescencia pueden colaborar con la totalidad de los agentes para (a) evaluar los modos en los que los sistemas legales y de justicia en todos los niveles proveen protección o presentan riesgos, (b) formular intervenciones que refuercen la protección y superen los riesgos, y c) hacer los esfuerzos necesarios para proteger a los NNA por medio de leyes formales y reglamentarias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 err="1">
                <a:latin typeface="Arial"/>
                <a:cs typeface="Arial"/>
                <a:sym typeface="Arial"/>
              </a:rPr>
              <a:t>Iconos</a:t>
            </a:r>
            <a:r>
              <a:rPr lang="en-US" dirty="0">
                <a:latin typeface="Arial"/>
                <a:cs typeface="Arial"/>
                <a:sym typeface="Arial"/>
              </a:rPr>
              <a:t>: </a:t>
            </a:r>
            <a:r>
              <a:rPr lang="en-GB" dirty="0"/>
              <a:t>Se Alinea con las </a:t>
            </a:r>
            <a:r>
              <a:rPr lang="en-GB" dirty="0" err="1"/>
              <a:t>Estrategias</a:t>
            </a:r>
            <a:r>
              <a:rPr lang="en-GB" dirty="0"/>
              <a:t> INSPIRE : </a:t>
            </a:r>
            <a:r>
              <a:rPr lang="es-ES" dirty="0">
                <a:effectLst/>
                <a:latin typeface="Arial" panose="020B0604020202020204" pitchFamily="34" charset="0"/>
              </a:rPr>
              <a:t>Respuesta de los servicios de atención y apoyo + Implementación y vigilancia del cumplimiento de las leyes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de debate: </a:t>
            </a:r>
            <a:r>
              <a:rPr lang="es-ES" dirty="0"/>
              <a:t>¿En qué calidad pueden los niños interactuar con los sistemas de justicia? 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algn="l"/>
            <a:r>
              <a:rPr lang="en-US" dirty="0">
                <a:latin typeface="Arial"/>
                <a:ea typeface="Arial"/>
                <a:cs typeface="Arial"/>
                <a:sym typeface="Arial"/>
              </a:rPr>
              <a:t>-&gt; </a:t>
            </a:r>
            <a:r>
              <a:rPr lang="es-ES" sz="1800" b="0" i="0" u="none" strike="noStrike" baseline="0" dirty="0">
                <a:latin typeface="HelveticaNeue-Light-Identity-H"/>
              </a:rPr>
              <a:t>Los NNA pueden interactuar con los sistemas de justicia como testigos, víctimas (sobrevivientes), acusados, posibles infractores, delincuentes condenados o una combinación de todos estos.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3823-16DC-42CD-BA98-D653306EA83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3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1" u="none" strike="noStrike" baseline="0" dirty="0"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sz="1200" b="0" i="0" u="none" strike="noStrike" baseline="0" dirty="0">
                <a:latin typeface="+mn-lt"/>
              </a:rPr>
              <a:t>La Norma 20 se lee </a:t>
            </a:r>
            <a:r>
              <a:rPr lang="es-419" sz="1200" b="0" i="0" u="none" strike="noStrike" baseline="0" noProof="0" dirty="0">
                <a:latin typeface="+mn-lt"/>
              </a:rPr>
              <a:t>exactamente</a:t>
            </a:r>
            <a:r>
              <a:rPr lang="en-US" sz="1200" b="0" i="0" u="none" strike="noStrike" baseline="0" dirty="0">
                <a:latin typeface="+mn-lt"/>
              </a:rPr>
              <a:t> as</a:t>
            </a:r>
            <a:r>
              <a:rPr lang="fr-FR" sz="1200" b="0" i="0" u="none" strike="noStrike" baseline="0" dirty="0">
                <a:latin typeface="HelveticaNeue-Light-Identity-H"/>
              </a:rPr>
              <a:t>í</a:t>
            </a:r>
            <a:r>
              <a:rPr lang="en-US" sz="1200" b="0" i="0" u="none" strike="noStrike" baseline="0" dirty="0">
                <a:latin typeface="+mn-lt"/>
              </a:rPr>
              <a:t>: </a:t>
            </a:r>
            <a:r>
              <a:rPr lang="en-US" dirty="0"/>
              <a:t>“</a:t>
            </a:r>
            <a:r>
              <a:rPr lang="es-ES" dirty="0"/>
              <a:t>Todos los niños, niñas y adolescentes en contacto con sistemas de justicia formales e informales durante una crisis humanitaria son tratados de una manera amigable para los NNA y no discriminatoria en conformidad con las normas internacionales y reciben servicios adaptados a sus necesidades e interés superior</a:t>
            </a:r>
            <a:r>
              <a:rPr lang="en-US" dirty="0"/>
              <a:t>.”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Es importante documentar desde la etapa más temprana posible en la situación de emergencia lo siguiente: (a) los patrones de infracciones contra los NNA en contacto con la ley y (b) las situaciones que llevan a los NNA a entrar en contacto con el sistema judicial. Esto brinda una base para una campaña de incidencia con base empírica con el fin de apoyar una respuesta nacional e internacional eficaz.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La incidencia debe concentrarse en (a) hacer cumplir las leyes que protegen a los NNA, (b) detener las infracciones que ocurren en el momento actual (comenzando con aquellas que tienen los efectos más graves en los NNA) y (c) evitar infracciones futuras (incluso mediante reformas legales). Debe ser respaldada por la evidencia reunida durante las actividades de control y documentación.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Fortalecimiento de capacidades en el manejo adecuado de casos de NNA (NNA vinculados anteriormente con fuerzas o grupos armados y los que fueron víctimas de explotación sexual o trata de personas); procedimientos y procesos adaptados a los NNA; </a:t>
            </a:r>
            <a:r>
              <a:rPr lang="es-ES" dirty="0"/>
              <a:t>sobre los arreglos fronterizos y de recepción (que deben ser sensibles a los NNA, respetar las normas internacionales y utilizar alternativas a la detención) ...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Crear conciencia de los mecanismos de denuncia a nivel comunitario para los NNA que son víctimas y testigos de delitos; sobre </a:t>
            </a:r>
            <a:r>
              <a:rPr lang="es-ES" dirty="0"/>
              <a:t>las normas internacionales </a:t>
            </a:r>
            <a:r>
              <a:rPr lang="es-ES" sz="1800" b="0" i="0" u="none" strike="noStrike" baseline="0" dirty="0">
                <a:latin typeface="HelveticaNeue-Light-Identity-H"/>
              </a:rPr>
              <a:t>de admisión y acogida en las fronteras y sobre las alternativas a la detención </a:t>
            </a:r>
            <a:r>
              <a:rPr lang="es-ES" dirty="0"/>
              <a:t>(incluida la detención por motivos de inmigración de todos los niños refugiados o migrantes….) </a:t>
            </a:r>
            <a:endParaRPr lang="en-US" sz="1200" b="0" i="0" u="none" strike="noStrike" baseline="0" dirty="0">
              <a:latin typeface="Calibri"/>
            </a:endParaRPr>
          </a:p>
          <a:p>
            <a:pPr marL="514350" indent="-285750" algn="l">
              <a:buFont typeface="Arial" panose="020B0604020202020204" pitchFamily="34" charset="0"/>
              <a:buChar char="•"/>
            </a:pPr>
            <a:endParaRPr lang="en-US" sz="1200" b="0" i="0" u="none" strike="noStrike" baseline="0" dirty="0">
              <a:latin typeface="Calibri"/>
            </a:endParaRP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Desde el momento en que se inicia una crisis, es importante crear o fortalecer una plataforma de coordinación para profesionales y cuidadores, (por ejemplo justicia, seguridad, medicina, social, comunidad, familia, etc.), que se base en los recursos y estructuras ya existentes.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La justicia para los NNA puede ser protectora. Puede ayudar a que se cumplan o que se establezcan los derechos de los NNA o fortalecer los instrumentos legales para hacerlo. Las medidas en este ámbito incluyen:</a:t>
            </a:r>
          </a:p>
          <a:p>
            <a:pPr marL="971550" lvl="1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Fortalecer la implementación y la conciencia de las leyes de Protección de la niñez y adolescencia vigentes;</a:t>
            </a:r>
          </a:p>
          <a:p>
            <a:pPr marL="971550" lvl="1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Facilitar la armonización y los vínculos entre los sistemas legales reglamentarios y las leyes nacionales e internacionales; y</a:t>
            </a:r>
          </a:p>
          <a:p>
            <a:pPr marL="971550" lvl="1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Promover o apoyar el desarrollo de nuevas leyes que criminalicen el abuso, la negligencia, la explotación y la violencia ejercida contra los NNA.</a:t>
            </a:r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Desafortunadamente, este contacto puede llevar a riesgos de protección adicionales causados por quienes participan en la justicia formal e informal. Los actores humanitarios pueden ayudar a mitigar esos riesgos y apoyar a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los NNA para que puedan ejercer sus derechos cuando interactúen con los sistemas de justicia. Las estrategias para superar los riesgos que pueden presentar los sistemas de justicia formal e informal incluyen:</a:t>
            </a:r>
          </a:p>
          <a:p>
            <a:pPr marL="5143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La capacitación de los proveedores de servicios sobre los derechos y el interés superior de los NNA en contacto con la ley;</a:t>
            </a:r>
          </a:p>
          <a:p>
            <a:pPr marL="5143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La capacitación de los agentes de justicia con respecto a los modos adecuados de comunicarse con los NNA según su edad y desarrollo;</a:t>
            </a:r>
          </a:p>
          <a:p>
            <a:pPr marL="5143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Apoyar los enfoques sobre justicia juvenil que permitan que los NNA sean responsables ante la sociedad sin que sean formalmente procesados como criminales;</a:t>
            </a:r>
          </a:p>
          <a:p>
            <a:pPr marL="5143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Trabajar con los estados para crear alternativas prácticas que terminen con la detención migratoria de todos los NNA que son refugiados o inmigrantes;</a:t>
            </a:r>
          </a:p>
          <a:p>
            <a:pPr marL="5143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Solo detener a los NNA como medida de último recurso y por el período más breve posible en instalaciones separados por edad y género; y</a:t>
            </a:r>
          </a:p>
          <a:p>
            <a:pPr marL="5143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Comunicarse claramente con los NNA según su edad y desarrollo en todas las etapas de su proceso judicial.</a:t>
            </a:r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8" name="Google Shape;138;p47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39" name="Google Shape;139;p47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47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1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1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83" name="Google Shape;183;p51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1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5" name="Google Shape;185;p51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51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51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1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1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1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52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53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4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4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4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54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4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4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5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5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55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5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5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ext and objec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C1817-8768-224F-8644-3FA98EBE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6678" cy="1325563"/>
          </a:xfrm>
        </p:spPr>
        <p:txBody>
          <a:bodyPr/>
          <a:lstStyle>
            <a:lvl1pPr>
              <a:defRPr b="1">
                <a:solidFill>
                  <a:srgbClr val="415E7C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A9515-CE38-764D-BCD1-20159F72F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81C407-C2B0-C347-A7E6-ACD734067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C072D38-9579-5A4C-A57B-450D7661F854}"/>
              </a:ext>
            </a:extLst>
          </p:cNvPr>
          <p:cNvGrpSpPr/>
          <p:nvPr userDrawn="1"/>
        </p:nvGrpSpPr>
        <p:grpSpPr>
          <a:xfrm rot="15886334">
            <a:off x="10623557" y="78627"/>
            <a:ext cx="1765287" cy="1591083"/>
            <a:chOff x="65562" y="75628"/>
            <a:chExt cx="1385843" cy="1249083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D808D56D-1008-B946-A43F-118C91E8BB1A}"/>
                </a:ext>
              </a:extLst>
            </p:cNvPr>
            <p:cNvSpPr/>
            <p:nvPr/>
          </p:nvSpPr>
          <p:spPr>
            <a:xfrm>
              <a:off x="214786" y="235907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99" y="0"/>
                  </a:moveTo>
                  <a:lnTo>
                    <a:pt x="280041" y="3562"/>
                  </a:lnTo>
                  <a:lnTo>
                    <a:pt x="233694" y="13912"/>
                  </a:lnTo>
                  <a:lnTo>
                    <a:pt x="190069" y="30540"/>
                  </a:lnTo>
                  <a:lnTo>
                    <a:pt x="149672" y="52938"/>
                  </a:lnTo>
                  <a:lnTo>
                    <a:pt x="113013" y="80599"/>
                  </a:lnTo>
                  <a:lnTo>
                    <a:pt x="80599" y="113013"/>
                  </a:lnTo>
                  <a:lnTo>
                    <a:pt x="52938" y="149672"/>
                  </a:lnTo>
                  <a:lnTo>
                    <a:pt x="30540" y="190069"/>
                  </a:lnTo>
                  <a:lnTo>
                    <a:pt x="13912" y="233694"/>
                  </a:lnTo>
                  <a:lnTo>
                    <a:pt x="3562" y="280041"/>
                  </a:lnTo>
                  <a:lnTo>
                    <a:pt x="0" y="328599"/>
                  </a:lnTo>
                  <a:lnTo>
                    <a:pt x="3562" y="377158"/>
                  </a:lnTo>
                  <a:lnTo>
                    <a:pt x="13912" y="423504"/>
                  </a:lnTo>
                  <a:lnTo>
                    <a:pt x="30540" y="467130"/>
                  </a:lnTo>
                  <a:lnTo>
                    <a:pt x="52938" y="507526"/>
                  </a:lnTo>
                  <a:lnTo>
                    <a:pt x="80599" y="544186"/>
                  </a:lnTo>
                  <a:lnTo>
                    <a:pt x="113013" y="576600"/>
                  </a:lnTo>
                  <a:lnTo>
                    <a:pt x="149672" y="604260"/>
                  </a:lnTo>
                  <a:lnTo>
                    <a:pt x="190069" y="626659"/>
                  </a:lnTo>
                  <a:lnTo>
                    <a:pt x="233694" y="643287"/>
                  </a:lnTo>
                  <a:lnTo>
                    <a:pt x="280041" y="653636"/>
                  </a:lnTo>
                  <a:lnTo>
                    <a:pt x="328599" y="657199"/>
                  </a:lnTo>
                  <a:lnTo>
                    <a:pt x="377158" y="653636"/>
                  </a:lnTo>
                  <a:lnTo>
                    <a:pt x="423504" y="643287"/>
                  </a:lnTo>
                  <a:lnTo>
                    <a:pt x="467130" y="626659"/>
                  </a:lnTo>
                  <a:lnTo>
                    <a:pt x="507526" y="604260"/>
                  </a:lnTo>
                  <a:lnTo>
                    <a:pt x="544186" y="576600"/>
                  </a:lnTo>
                  <a:lnTo>
                    <a:pt x="576600" y="544186"/>
                  </a:lnTo>
                  <a:lnTo>
                    <a:pt x="604260" y="507526"/>
                  </a:lnTo>
                  <a:lnTo>
                    <a:pt x="626659" y="467130"/>
                  </a:lnTo>
                  <a:lnTo>
                    <a:pt x="643287" y="423504"/>
                  </a:lnTo>
                  <a:lnTo>
                    <a:pt x="653636" y="377158"/>
                  </a:lnTo>
                  <a:lnTo>
                    <a:pt x="657199" y="328599"/>
                  </a:lnTo>
                  <a:lnTo>
                    <a:pt x="653636" y="280041"/>
                  </a:lnTo>
                  <a:lnTo>
                    <a:pt x="643287" y="233694"/>
                  </a:lnTo>
                  <a:lnTo>
                    <a:pt x="626659" y="190069"/>
                  </a:lnTo>
                  <a:lnTo>
                    <a:pt x="604260" y="149672"/>
                  </a:lnTo>
                  <a:lnTo>
                    <a:pt x="576600" y="113013"/>
                  </a:lnTo>
                  <a:lnTo>
                    <a:pt x="544186" y="80599"/>
                  </a:lnTo>
                  <a:lnTo>
                    <a:pt x="507526" y="52938"/>
                  </a:lnTo>
                  <a:lnTo>
                    <a:pt x="467130" y="30540"/>
                  </a:lnTo>
                  <a:lnTo>
                    <a:pt x="423504" y="13912"/>
                  </a:lnTo>
                  <a:lnTo>
                    <a:pt x="377158" y="3562"/>
                  </a:lnTo>
                  <a:lnTo>
                    <a:pt x="328599" y="0"/>
                  </a:lnTo>
                  <a:close/>
                </a:path>
              </a:pathLst>
            </a:custGeom>
            <a:solidFill>
              <a:srgbClr val="AD8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D5425948-7062-0C44-B6EC-32638FC216F6}"/>
                </a:ext>
              </a:extLst>
            </p:cNvPr>
            <p:cNvSpPr/>
            <p:nvPr/>
          </p:nvSpPr>
          <p:spPr>
            <a:xfrm>
              <a:off x="922324" y="191725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30">
                  <a:moveTo>
                    <a:pt x="189124" y="0"/>
                  </a:moveTo>
                  <a:lnTo>
                    <a:pt x="144620" y="989"/>
                  </a:lnTo>
                  <a:lnTo>
                    <a:pt x="100467" y="14069"/>
                  </a:lnTo>
                  <a:lnTo>
                    <a:pt x="61334" y="38340"/>
                  </a:lnTo>
                  <a:lnTo>
                    <a:pt x="30995" y="70913"/>
                  </a:lnTo>
                  <a:lnTo>
                    <a:pt x="10276" y="109627"/>
                  </a:lnTo>
                  <a:lnTo>
                    <a:pt x="0" y="152317"/>
                  </a:lnTo>
                  <a:lnTo>
                    <a:pt x="989" y="196822"/>
                  </a:lnTo>
                  <a:lnTo>
                    <a:pt x="14069" y="240980"/>
                  </a:lnTo>
                  <a:lnTo>
                    <a:pt x="38340" y="280113"/>
                  </a:lnTo>
                  <a:lnTo>
                    <a:pt x="70913" y="310451"/>
                  </a:lnTo>
                  <a:lnTo>
                    <a:pt x="109625" y="331170"/>
                  </a:lnTo>
                  <a:lnTo>
                    <a:pt x="152313" y="341447"/>
                  </a:lnTo>
                  <a:lnTo>
                    <a:pt x="196815" y="340457"/>
                  </a:lnTo>
                  <a:lnTo>
                    <a:pt x="240967" y="327378"/>
                  </a:lnTo>
                  <a:lnTo>
                    <a:pt x="280106" y="303107"/>
                  </a:lnTo>
                  <a:lnTo>
                    <a:pt x="310447" y="270533"/>
                  </a:lnTo>
                  <a:lnTo>
                    <a:pt x="331169" y="231820"/>
                  </a:lnTo>
                  <a:lnTo>
                    <a:pt x="341447" y="189129"/>
                  </a:lnTo>
                  <a:lnTo>
                    <a:pt x="340457" y="144624"/>
                  </a:lnTo>
                  <a:lnTo>
                    <a:pt x="327378" y="100467"/>
                  </a:lnTo>
                  <a:lnTo>
                    <a:pt x="303106" y="61334"/>
                  </a:lnTo>
                  <a:lnTo>
                    <a:pt x="270530" y="30995"/>
                  </a:lnTo>
                  <a:lnTo>
                    <a:pt x="231815" y="10276"/>
                  </a:lnTo>
                  <a:lnTo>
                    <a:pt x="189124" y="0"/>
                  </a:lnTo>
                  <a:close/>
                </a:path>
              </a:pathLst>
            </a:custGeom>
            <a:solidFill>
              <a:srgbClr val="416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9312FB03-F1D3-0E4C-91F6-7A226F2CE8F7}"/>
                </a:ext>
              </a:extLst>
            </p:cNvPr>
            <p:cNvSpPr/>
            <p:nvPr/>
          </p:nvSpPr>
          <p:spPr>
            <a:xfrm>
              <a:off x="835455" y="708761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911" y="0"/>
                  </a:moveTo>
                  <a:lnTo>
                    <a:pt x="262411" y="3338"/>
                  </a:lnTo>
                  <a:lnTo>
                    <a:pt x="218983" y="13036"/>
                  </a:lnTo>
                  <a:lnTo>
                    <a:pt x="178104" y="28618"/>
                  </a:lnTo>
                  <a:lnTo>
                    <a:pt x="140251" y="49606"/>
                  </a:lnTo>
                  <a:lnTo>
                    <a:pt x="105899" y="75526"/>
                  </a:lnTo>
                  <a:lnTo>
                    <a:pt x="75526" y="105899"/>
                  </a:lnTo>
                  <a:lnTo>
                    <a:pt x="49606" y="140251"/>
                  </a:lnTo>
                  <a:lnTo>
                    <a:pt x="28618" y="178104"/>
                  </a:lnTo>
                  <a:lnTo>
                    <a:pt x="13036" y="218983"/>
                  </a:lnTo>
                  <a:lnTo>
                    <a:pt x="3338" y="262411"/>
                  </a:lnTo>
                  <a:lnTo>
                    <a:pt x="0" y="307911"/>
                  </a:lnTo>
                  <a:lnTo>
                    <a:pt x="3338" y="353411"/>
                  </a:lnTo>
                  <a:lnTo>
                    <a:pt x="13036" y="396839"/>
                  </a:lnTo>
                  <a:lnTo>
                    <a:pt x="28618" y="437718"/>
                  </a:lnTo>
                  <a:lnTo>
                    <a:pt x="49606" y="475571"/>
                  </a:lnTo>
                  <a:lnTo>
                    <a:pt x="75526" y="509923"/>
                  </a:lnTo>
                  <a:lnTo>
                    <a:pt x="105899" y="540296"/>
                  </a:lnTo>
                  <a:lnTo>
                    <a:pt x="140251" y="566216"/>
                  </a:lnTo>
                  <a:lnTo>
                    <a:pt x="178104" y="587204"/>
                  </a:lnTo>
                  <a:lnTo>
                    <a:pt x="218983" y="602786"/>
                  </a:lnTo>
                  <a:lnTo>
                    <a:pt x="262411" y="612484"/>
                  </a:lnTo>
                  <a:lnTo>
                    <a:pt x="307911" y="615823"/>
                  </a:lnTo>
                  <a:lnTo>
                    <a:pt x="353415" y="612484"/>
                  </a:lnTo>
                  <a:lnTo>
                    <a:pt x="396845" y="602786"/>
                  </a:lnTo>
                  <a:lnTo>
                    <a:pt x="437726" y="587204"/>
                  </a:lnTo>
                  <a:lnTo>
                    <a:pt x="475581" y="566216"/>
                  </a:lnTo>
                  <a:lnTo>
                    <a:pt x="509933" y="540296"/>
                  </a:lnTo>
                  <a:lnTo>
                    <a:pt x="540308" y="509923"/>
                  </a:lnTo>
                  <a:lnTo>
                    <a:pt x="566228" y="475571"/>
                  </a:lnTo>
                  <a:lnTo>
                    <a:pt x="587217" y="437718"/>
                  </a:lnTo>
                  <a:lnTo>
                    <a:pt x="602798" y="396839"/>
                  </a:lnTo>
                  <a:lnTo>
                    <a:pt x="612497" y="353411"/>
                  </a:lnTo>
                  <a:lnTo>
                    <a:pt x="615835" y="307911"/>
                  </a:lnTo>
                  <a:lnTo>
                    <a:pt x="612497" y="262411"/>
                  </a:lnTo>
                  <a:lnTo>
                    <a:pt x="602798" y="218983"/>
                  </a:lnTo>
                  <a:lnTo>
                    <a:pt x="587217" y="178104"/>
                  </a:lnTo>
                  <a:lnTo>
                    <a:pt x="566228" y="140251"/>
                  </a:lnTo>
                  <a:lnTo>
                    <a:pt x="540308" y="105899"/>
                  </a:lnTo>
                  <a:lnTo>
                    <a:pt x="509933" y="75526"/>
                  </a:lnTo>
                  <a:lnTo>
                    <a:pt x="475581" y="49606"/>
                  </a:lnTo>
                  <a:lnTo>
                    <a:pt x="437726" y="28618"/>
                  </a:lnTo>
                  <a:lnTo>
                    <a:pt x="396845" y="13036"/>
                  </a:lnTo>
                  <a:lnTo>
                    <a:pt x="353415" y="3338"/>
                  </a:lnTo>
                  <a:lnTo>
                    <a:pt x="307911" y="0"/>
                  </a:lnTo>
                  <a:close/>
                </a:path>
              </a:pathLst>
            </a:custGeom>
            <a:solidFill>
              <a:srgbClr val="0C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C34033A5-55BC-2749-8CAD-16F414EED7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62" y="688900"/>
              <a:ext cx="152260" cy="152260"/>
            </a:xfrm>
            <a:prstGeom prst="rect">
              <a:avLst/>
            </a:prstGeom>
          </p:spPr>
        </p:pic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AD3A3A48-F955-674E-8FA8-7832B3239025}"/>
                </a:ext>
              </a:extLst>
            </p:cNvPr>
            <p:cNvSpPr/>
            <p:nvPr/>
          </p:nvSpPr>
          <p:spPr>
            <a:xfrm>
              <a:off x="416514" y="1005155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80">
                  <a:moveTo>
                    <a:pt x="160608" y="0"/>
                  </a:moveTo>
                  <a:lnTo>
                    <a:pt x="114746" y="3361"/>
                  </a:lnTo>
                  <a:lnTo>
                    <a:pt x="72467" y="20311"/>
                  </a:lnTo>
                  <a:lnTo>
                    <a:pt x="36987" y="49562"/>
                  </a:lnTo>
                  <a:lnTo>
                    <a:pt x="11522" y="89824"/>
                  </a:lnTo>
                  <a:lnTo>
                    <a:pt x="0" y="136046"/>
                  </a:lnTo>
                  <a:lnTo>
                    <a:pt x="3357" y="181905"/>
                  </a:lnTo>
                  <a:lnTo>
                    <a:pt x="20305" y="224184"/>
                  </a:lnTo>
                  <a:lnTo>
                    <a:pt x="49555" y="259667"/>
                  </a:lnTo>
                  <a:lnTo>
                    <a:pt x="89818" y="285138"/>
                  </a:lnTo>
                  <a:lnTo>
                    <a:pt x="136041" y="296655"/>
                  </a:lnTo>
                  <a:lnTo>
                    <a:pt x="181903" y="293293"/>
                  </a:lnTo>
                  <a:lnTo>
                    <a:pt x="224185" y="276343"/>
                  </a:lnTo>
                  <a:lnTo>
                    <a:pt x="259672" y="247092"/>
                  </a:lnTo>
                  <a:lnTo>
                    <a:pt x="285144" y="206830"/>
                  </a:lnTo>
                  <a:lnTo>
                    <a:pt x="296655" y="160607"/>
                  </a:lnTo>
                  <a:lnTo>
                    <a:pt x="293290" y="114746"/>
                  </a:lnTo>
                  <a:lnTo>
                    <a:pt x="276340" y="72465"/>
                  </a:lnTo>
                  <a:lnTo>
                    <a:pt x="247092" y="36982"/>
                  </a:lnTo>
                  <a:lnTo>
                    <a:pt x="206836" y="11516"/>
                  </a:lnTo>
                  <a:lnTo>
                    <a:pt x="160608" y="0"/>
                  </a:lnTo>
                  <a:close/>
                </a:path>
              </a:pathLst>
            </a:custGeom>
            <a:solidFill>
              <a:srgbClr val="8A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FF48C7D1-9188-0644-8425-AD28288D2A8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51" y="75628"/>
              <a:ext cx="238142" cy="238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1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5" name="Google Shape;105;p42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42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4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4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4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4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4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3" name="Google Shape;123;p4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4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5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46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29" name="Google Shape;129;p46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6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4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2;p14">
            <a:extLst>
              <a:ext uri="{FF2B5EF4-FFF2-40B4-BE49-F238E27FC236}">
                <a16:creationId xmlns:a16="http://schemas.microsoft.com/office/drawing/2014/main" id="{E4B394E5-E1AA-47AF-BA71-7404C28FC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dirty="0"/>
              <a:t>Intro general a la Norma 20</a:t>
            </a:r>
            <a:endParaRPr dirty="0"/>
          </a:p>
        </p:txBody>
      </p:sp>
      <p:sp>
        <p:nvSpPr>
          <p:cNvPr id="5" name="Google Shape;322;p14">
            <a:extLst>
              <a:ext uri="{FF2B5EF4-FFF2-40B4-BE49-F238E27FC236}">
                <a16:creationId xmlns:a16="http://schemas.microsoft.com/office/drawing/2014/main" id="{D073A093-C3E6-4712-853E-610EE9C9B612}"/>
              </a:ext>
            </a:extLst>
          </p:cNvPr>
          <p:cNvSpPr txBox="1">
            <a:spLocks/>
          </p:cNvSpPr>
          <p:nvPr/>
        </p:nvSpPr>
        <p:spPr>
          <a:xfrm>
            <a:off x="901945" y="1544107"/>
            <a:ext cx="1038810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dirty="0"/>
              <a:t>Estrategias, enfoques e intervenciones claves</a:t>
            </a:r>
          </a:p>
          <a:p>
            <a:r>
              <a:rPr lang="es-ES" dirty="0"/>
              <a:t>Prevención y respuesta a los riesgos de protección infantil</a:t>
            </a:r>
          </a:p>
          <a:p>
            <a:endParaRPr lang="en-US" dirty="0"/>
          </a:p>
          <a:p>
            <a:pPr marL="228600" lvl="0" indent="-228600">
              <a:buClr>
                <a:schemeClr val="accent5"/>
              </a:buClr>
              <a:buSzPct val="100000"/>
            </a:pPr>
            <a:r>
              <a:rPr lang="es-ES" dirty="0"/>
              <a:t>Contacto con sistemas de justicia formales e informales con servicios amigables, no discriminatorios y a medida </a:t>
            </a:r>
          </a:p>
          <a:p>
            <a:pPr marL="228600" lvl="0" indent="-228600">
              <a:buClr>
                <a:schemeClr val="accent5"/>
              </a:buClr>
              <a:buSzPct val="100000"/>
            </a:pPr>
            <a:r>
              <a:rPr lang="es-ES" dirty="0">
                <a:latin typeface="HelveticaNeue-Light-Identity-H"/>
              </a:rPr>
              <a:t>Evaluar sistemas legales y de justicia </a:t>
            </a:r>
          </a:p>
          <a:p>
            <a:pPr marL="685800" lvl="1" indent="-228600">
              <a:buClr>
                <a:schemeClr val="accent5"/>
              </a:buClr>
              <a:buSzPct val="100000"/>
            </a:pPr>
            <a:r>
              <a:rPr lang="es-ES" dirty="0">
                <a:latin typeface="HelveticaNeue-Light-Identity-H"/>
              </a:rPr>
              <a:t>Reforzar la protección y superar los riesgos </a:t>
            </a:r>
          </a:p>
          <a:p>
            <a:pPr marL="685800" lvl="1" indent="-228600">
              <a:buClr>
                <a:schemeClr val="accent5"/>
              </a:buClr>
              <a:buSzPct val="100000"/>
            </a:pPr>
            <a:r>
              <a:rPr lang="es-ES" dirty="0">
                <a:latin typeface="HelveticaNeue-Light-Identity-H"/>
              </a:rPr>
              <a:t>Proteger</a:t>
            </a:r>
            <a:r>
              <a:rPr lang="en-US" dirty="0"/>
              <a:t> </a:t>
            </a:r>
            <a:r>
              <a:rPr lang="es-ES" dirty="0">
                <a:latin typeface="HelveticaNeue-Light-Identity-H"/>
              </a:rPr>
              <a:t>por medio de leyes formales y reglamentarias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  <a:p>
            <a:pPr marL="50800" indent="0">
              <a:buNone/>
            </a:pPr>
            <a:endParaRPr lang="en-US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4189278-D0D2-4A88-89C6-04D9645D40E1}"/>
              </a:ext>
            </a:extLst>
          </p:cNvPr>
          <p:cNvGrpSpPr/>
          <p:nvPr/>
        </p:nvGrpSpPr>
        <p:grpSpPr>
          <a:xfrm rot="1415781">
            <a:off x="11045341" y="5664942"/>
            <a:ext cx="979340" cy="1040548"/>
            <a:chOff x="10883591" y="5571442"/>
            <a:chExt cx="979340" cy="1040548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AB87E249-0055-4B0D-BB29-E5CB34028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3591" y="5571442"/>
              <a:ext cx="979340" cy="1040548"/>
            </a:xfrm>
            <a:prstGeom prst="rect">
              <a:avLst/>
            </a:prstGeom>
          </p:spPr>
        </p:pic>
        <p:pic>
          <p:nvPicPr>
            <p:cNvPr id="23" name="Graphique 22" descr="Point d’interrogation">
              <a:extLst>
                <a:ext uri="{FF2B5EF4-FFF2-40B4-BE49-F238E27FC236}">
                  <a16:creationId xmlns:a16="http://schemas.microsoft.com/office/drawing/2014/main" id="{500606E1-CDFB-4070-BB0B-725928566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05748" y="5727562"/>
              <a:ext cx="735026" cy="735026"/>
            </a:xfrm>
            <a:prstGeom prst="rect">
              <a:avLst/>
            </a:prstGeom>
          </p:spPr>
        </p:pic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CDB64372-ED64-46B0-9D62-A296C613C491}"/>
              </a:ext>
            </a:extLst>
          </p:cNvPr>
          <p:cNvSpPr txBox="1"/>
          <p:nvPr/>
        </p:nvSpPr>
        <p:spPr>
          <a:xfrm>
            <a:off x="6641464" y="5580862"/>
            <a:ext cx="4322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 dirty="0">
                <a:latin typeface="Ink Free" panose="03080402000500000000" pitchFamily="66" charset="0"/>
              </a:rPr>
              <a:t>¿En qué calidad pueden los niños interactuar con los sistemas de justicia</a:t>
            </a:r>
            <a:r>
              <a:rPr lang="en-US" sz="2400" dirty="0">
                <a:latin typeface="Ink Free" panose="03080402000500000000" pitchFamily="66" charset="0"/>
              </a:rPr>
              <a:t>?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4149B6C-35B7-4D88-902B-5346BA2D9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1347" y="5883558"/>
            <a:ext cx="932531" cy="8730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36A0A3C-6172-40E5-BDAF-26F405449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9532" y="5798893"/>
            <a:ext cx="1044279" cy="99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A6AC4B5-7717-4E03-9444-B72C4FEF7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390" y="1248695"/>
            <a:ext cx="6076521" cy="3381667"/>
          </a:xfrm>
        </p:spPr>
        <p:txBody>
          <a:bodyPr>
            <a:normAutofit fontScale="92500" lnSpcReduction="10000"/>
          </a:bodyPr>
          <a:lstStyle/>
          <a:p>
            <a:pPr marL="50800" indent="0" algn="ctr">
              <a:buNone/>
            </a:pPr>
            <a:r>
              <a:rPr lang="en-US" sz="2400" dirty="0">
                <a:solidFill>
                  <a:schemeClr val="bg2"/>
                </a:solidFill>
              </a:rPr>
              <a:t>“</a:t>
            </a:r>
            <a:r>
              <a:rPr lang="es-ES" dirty="0"/>
              <a:t>Todos los niños, niñas y adolescentes en contacto con sistemas de justicia formales e informales durante una crisis humanitaria son tratados de una manera amigable para los NNA y no discriminatoria en conformidad con las normas internacionales y reciben servicios adaptados a sus necesidades e interés superior</a:t>
            </a:r>
            <a:r>
              <a:rPr lang="en-US" sz="2400" dirty="0"/>
              <a:t>.”</a:t>
            </a:r>
            <a:endParaRPr lang="fr-FR" sz="2400" dirty="0">
              <a:solidFill>
                <a:schemeClr val="bg2"/>
              </a:solidFill>
            </a:endParaRPr>
          </a:p>
        </p:txBody>
      </p:sp>
      <p:pic>
        <p:nvPicPr>
          <p:cNvPr id="20" name="Google Shape;262;p5" descr="Screen Shot 2019-10-07 at 9.06.56 PM.png">
            <a:extLst>
              <a:ext uri="{FF2B5EF4-FFF2-40B4-BE49-F238E27FC236}">
                <a16:creationId xmlns:a16="http://schemas.microsoft.com/office/drawing/2014/main" id="{DBA10840-C039-4152-B6CF-7040050BF9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1919" y="4630362"/>
            <a:ext cx="1498650" cy="17480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B26FEA30-FD37-4055-ADFD-96A8F4192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4010" y="2824951"/>
            <a:ext cx="5181600" cy="3144807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/>
              <a:t>Actividades</a:t>
            </a:r>
            <a:r>
              <a:rPr lang="fr-FR" dirty="0"/>
              <a:t> de </a:t>
            </a:r>
            <a:r>
              <a:rPr lang="fr-FR" dirty="0" err="1"/>
              <a:t>seguimiento</a:t>
            </a:r>
            <a:r>
              <a:rPr lang="fr-FR" dirty="0"/>
              <a:t> y </a:t>
            </a:r>
            <a:r>
              <a:rPr lang="fr-FR" dirty="0" err="1"/>
              <a:t>documentacion</a:t>
            </a:r>
            <a:endParaRPr lang="fr-FR" dirty="0"/>
          </a:p>
          <a:p>
            <a:r>
              <a:rPr lang="en-US" dirty="0" err="1"/>
              <a:t>Incidencia</a:t>
            </a:r>
            <a:endParaRPr lang="en-US" dirty="0"/>
          </a:p>
          <a:p>
            <a:r>
              <a:rPr lang="es-ES" dirty="0">
                <a:latin typeface="HelveticaNeue-Light-Identity-H"/>
              </a:rPr>
              <a:t>Fortalecimiento de capacidades </a:t>
            </a:r>
          </a:p>
          <a:p>
            <a:r>
              <a:rPr lang="es-ES" dirty="0">
                <a:latin typeface="HelveticaNeue-Light-Identity-H"/>
              </a:rPr>
              <a:t>Actividades de concienciación</a:t>
            </a:r>
          </a:p>
          <a:p>
            <a:r>
              <a:rPr lang="es-ES" dirty="0">
                <a:latin typeface="HelveticaNeue-Light-Identity-H"/>
              </a:rPr>
              <a:t>Coordinación</a:t>
            </a:r>
            <a:endParaRPr lang="en-GB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E4E24C0-35FF-4B77-ABE6-3131F78C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52" y="1248695"/>
            <a:ext cx="4632158" cy="1325563"/>
          </a:xfrm>
        </p:spPr>
        <p:txBody>
          <a:bodyPr>
            <a:normAutofit/>
          </a:bodyPr>
          <a:lstStyle/>
          <a:p>
            <a:r>
              <a:rPr lang="en-US" sz="3200" dirty="0" err="1"/>
              <a:t>Acciones</a:t>
            </a:r>
            <a:endParaRPr lang="fr-FR" sz="3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BF27DA8-0707-488B-8E67-29B3150AA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777" y="479547"/>
            <a:ext cx="1802792" cy="582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1" grpId="0" uiExpand="1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99508B-D73D-4661-B084-4282EBAB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265"/>
            <a:ext cx="4632158" cy="1325563"/>
          </a:xfrm>
        </p:spPr>
        <p:txBody>
          <a:bodyPr>
            <a:normAutofit/>
          </a:bodyPr>
          <a:lstStyle/>
          <a:p>
            <a:r>
              <a:rPr lang="es-ES" sz="2400" dirty="0"/>
              <a:t>Estrategias para hacer cumplir o establecer los derechos de los NNA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E5580A-E6F4-4F02-ABFD-A97EE0FF5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3828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es-ES" dirty="0"/>
              <a:t>Implementar leyes de PNA</a:t>
            </a:r>
          </a:p>
          <a:p>
            <a:r>
              <a:rPr lang="es-ES" dirty="0"/>
              <a:t>Criminalizar el abuso, la negligencia, la explotación y la violencia</a:t>
            </a:r>
          </a:p>
          <a:p>
            <a:r>
              <a:rPr lang="es-ES" dirty="0"/>
              <a:t>Alinear los sistemas legales reglamentarios y las leyes nacionales e internacionales</a:t>
            </a:r>
            <a:endParaRPr lang="en-US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3C17DE-C448-4C5E-B0A3-542F6F952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58765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es-ES" dirty="0"/>
              <a:t>Capacitación derechos y el interés superior </a:t>
            </a:r>
          </a:p>
          <a:p>
            <a:r>
              <a:rPr lang="es-ES" dirty="0"/>
              <a:t>Capacitación </a:t>
            </a:r>
            <a:r>
              <a:rPr lang="en-US" dirty="0" err="1"/>
              <a:t>communicacion</a:t>
            </a:r>
            <a:r>
              <a:rPr lang="en-US" dirty="0"/>
              <a:t> </a:t>
            </a:r>
            <a:r>
              <a:rPr lang="en-US" dirty="0" err="1"/>
              <a:t>apropriada</a:t>
            </a:r>
            <a:r>
              <a:rPr lang="en-US" dirty="0"/>
              <a:t> </a:t>
            </a:r>
            <a:r>
              <a:rPr lang="es-ES" dirty="0"/>
              <a:t>edad y desarrollo</a:t>
            </a:r>
            <a:r>
              <a:rPr lang="en-US" dirty="0"/>
              <a:t> </a:t>
            </a:r>
          </a:p>
          <a:p>
            <a:r>
              <a:rPr lang="es-ES" dirty="0"/>
              <a:t>Enfoques sobre justicia juvenil </a:t>
            </a:r>
          </a:p>
          <a:p>
            <a:r>
              <a:rPr lang="es-ES" dirty="0"/>
              <a:t>Detención como ultimo recurso &amp; alternativas a la detención </a:t>
            </a:r>
          </a:p>
          <a:p>
            <a:r>
              <a:rPr lang="es-ES" dirty="0"/>
              <a:t>Mejoras a las instalaciones 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C67C653-4619-4EC8-8636-0E35CA3EF0DA}"/>
              </a:ext>
            </a:extLst>
          </p:cNvPr>
          <p:cNvSpPr txBox="1">
            <a:spLocks/>
          </p:cNvSpPr>
          <p:nvPr/>
        </p:nvSpPr>
        <p:spPr>
          <a:xfrm>
            <a:off x="6096000" y="933202"/>
            <a:ext cx="46321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rgbClr val="415E7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/>
              <a:t>Estrategias para superar los riesgos en los sistemas de justicia formales e informales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57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1224</Words>
  <Application>Microsoft Office PowerPoint</Application>
  <PresentationFormat>Grand écran</PresentationFormat>
  <Paragraphs>61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Wingdings</vt:lpstr>
      <vt:lpstr>Helvetica Neue</vt:lpstr>
      <vt:lpstr>Ink Free</vt:lpstr>
      <vt:lpstr>Arial</vt:lpstr>
      <vt:lpstr>Calibri</vt:lpstr>
      <vt:lpstr>HelveticaNeue-Light-Identity-H</vt:lpstr>
      <vt:lpstr>Office Theme</vt:lpstr>
      <vt:lpstr>Intro general a la Norma 20</vt:lpstr>
      <vt:lpstr>Acciones</vt:lpstr>
      <vt:lpstr>Estrategias para hacer cumplir o establecer los derechos de los NNA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Colleen Fitzgerald</dc:creator>
  <cp:lastModifiedBy>Marion Prats</cp:lastModifiedBy>
  <cp:revision>176</cp:revision>
  <dcterms:created xsi:type="dcterms:W3CDTF">2017-12-20T18:51:03Z</dcterms:created>
  <dcterms:modified xsi:type="dcterms:W3CDTF">2021-09-25T08:55:52Z</dcterms:modified>
</cp:coreProperties>
</file>