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88" r:id="rId2"/>
    <p:sldId id="261" r:id="rId3"/>
    <p:sldId id="290" r:id="rId4"/>
    <p:sldId id="291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Helvetica Neue" panose="020B0604020202020204" charset="0"/>
      <p:regular r:id="rId11"/>
      <p:bold r:id="rId12"/>
      <p:italic r:id="rId13"/>
      <p:boldItalic r:id="rId14"/>
    </p:embeddedFont>
    <p:embeddedFont>
      <p:font typeface="Ink Free" panose="03080402000500000000" pitchFamily="66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gNgPNG84gPBKoGaDldmcRNtozJ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na Davies" initials="SD" lastIdx="12" clrIdx="0">
    <p:extLst>
      <p:ext uri="{19B8F6BF-5375-455C-9EA6-DF929625EA0E}">
        <p15:presenceInfo xmlns:p15="http://schemas.microsoft.com/office/powerpoint/2012/main" userId="f7ee976ae110c3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0"/>
    <p:restoredTop sz="56091" autoAdjust="0"/>
  </p:normalViewPr>
  <p:slideViewPr>
    <p:cSldViewPr snapToGrid="0">
      <p:cViewPr varScale="1">
        <p:scale>
          <a:sx n="37" d="100"/>
          <a:sy n="37" d="100"/>
        </p:scale>
        <p:origin x="1588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1704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Esta Norma forma parte del cuarto pilar de normas relacionadas con el trabajo en diferentes sectores.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Los riesgos </a:t>
            </a:r>
            <a:r>
              <a:rPr lang="es-ES" sz="1200" b="0" i="0" u="none" strike="noStrike" baseline="0" dirty="0">
                <a:latin typeface="HelveticaNeue-Light-Identity-H"/>
              </a:rPr>
              <a:t>en la Protección de la niñez y adolescencia </a:t>
            </a:r>
            <a:r>
              <a:rPr lang="es-ES" dirty="0"/>
              <a:t>están estrechamente relacionados con el trabajo de otros sectores porque los NNA tienen necesidades que </a:t>
            </a:r>
            <a:r>
              <a:rPr lang="es-ES" sz="1200" b="0" i="0" u="none" strike="noStrike" baseline="0" dirty="0">
                <a:latin typeface="HelveticaNeue-Light-Identity-H"/>
              </a:rPr>
              <a:t>atañen</a:t>
            </a:r>
            <a:r>
              <a:rPr lang="es-ES" dirty="0"/>
              <a:t> en todos los sectores. </a:t>
            </a:r>
            <a:r>
              <a:rPr lang="es-ES" sz="1200" b="0" i="0" u="none" strike="noStrike" baseline="0" dirty="0">
                <a:latin typeface="HelveticaNeue-Light-Identity-H"/>
              </a:rPr>
              <a:t>Los enfoques multisectoriales reflejan la interconexión de las necesidades de los NNA y enfatizan la responsabilidad colectiva de todos los actores humanitarios para proteger a los NNA y a sus familias</a:t>
            </a:r>
            <a:r>
              <a:rPr lang="es-ES" dirty="0"/>
              <a:t>. </a:t>
            </a:r>
            <a:r>
              <a:rPr lang="es-ES" sz="1200" b="0" i="0" u="none" strike="noStrike" baseline="0" dirty="0">
                <a:latin typeface="HelveticaNeue-Light-Identity-H"/>
              </a:rPr>
              <a:t>La programación multisectorial que, intencionadamente, incluya y aborde las consideraciones para la Protección de la niñez y adolescencia, tales como los riesgos específicos en NNA, las vulnerabilidades, las etapas de desarrollo, etc., contribuye a generar un impacto de calidad mayor.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Esta norma describe cómo los agentes encargados de la educación y la Protección de la niñez y adolescencia pueden trabajar juntos de manera más sistemática, basándose en la complementariedad, para apoyar el bienestar de los NNA. Para obtener orientación educativa en profundidad, consulte las </a:t>
            </a:r>
            <a:r>
              <a:rPr lang="es-ES" sz="1800" b="0" i="1" u="none" strike="noStrike" baseline="0" dirty="0">
                <a:solidFill>
                  <a:srgbClr val="333333"/>
                </a:solidFill>
                <a:latin typeface="HelveticaNeue-LightItalic-Identity-H"/>
              </a:rPr>
              <a:t>Normativas Mínimas de INEE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 y </a:t>
            </a:r>
            <a:r>
              <a:rPr lang="es-ES" dirty="0"/>
              <a:t>el conjunto de herramientas de la INEE y la Alianza para la colaboración PNA-</a:t>
            </a:r>
            <a:r>
              <a:rPr lang="es-ES" dirty="0" err="1"/>
              <a:t>EiE</a:t>
            </a:r>
            <a:r>
              <a:rPr lang="es-ES" dirty="0"/>
              <a:t>. </a:t>
            </a:r>
            <a:endParaRPr lang="en-US" sz="1200" i="0" u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s-ES" sz="1800" b="0" i="0" u="none" strike="noStrike" baseline="0" dirty="0">
                <a:latin typeface="HelveticaNeue-Light-Identity-H"/>
              </a:rPr>
              <a:t>Tanto los responsables de la educación como los de la Protección de la niñez y adolescencia se encargan de los NNA dentro y/o fuera de la educación/escuelas formales/instituciones informales, por lo que la mayoría de las actividades se llevan a cabo de manera conjunta, </a:t>
            </a:r>
            <a:r>
              <a:rPr lang="es-ES" dirty="0"/>
              <a:t>y cada sector tendrá ventajas para llegar a ciertos grupos de niños (en la escuela, fuera de la escuela, por ejemplo) y capacidades técnicas para llevar a cabo ciertas actividades. Los enfoques apropiados (como los enfoques participativos, inclusivos, de disciplina positiva y sensibles al género) deben alinearse con los estándares mínimos de protección infantil y educación y adaptarse en el país.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s-ES" sz="2800" dirty="0"/>
              <a:t>Los centros de aprendizaje deben tener como objetivo cumplir los "criterios de seguridad", que tienen que </a:t>
            </a:r>
            <a:r>
              <a:rPr lang="es-ES" sz="1800" b="0" i="0" u="none" strike="noStrike" baseline="0" dirty="0">
                <a:solidFill>
                  <a:srgbClr val="FFFFFF"/>
                </a:solidFill>
                <a:latin typeface="HelveticaNeue-Roman-Identity-H"/>
              </a:rPr>
              <a:t>determinarse en el país y puede incluir: infraestructura segura y protegida, ubicación libre de municiones explosivas, instalaciones apropiadas, espacio suficiente, accesibilidad (tanto dentro como fuera del centro de aprendizaje) y entornos inclusivos (en términos de ubicación, género, idioma, raza, religión y entorno de aprendizaje).</a:t>
            </a:r>
            <a:endParaRPr lang="es-E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s-ES" sz="1800" b="0" i="0" u="none" strike="noStrike" baseline="0" dirty="0">
                <a:latin typeface="HelveticaNeue-Light-Identity-H"/>
              </a:rPr>
              <a:t>Todas las acciones clave de esta norma se aplican a los responsables de ambos sectores. Esto significa que la estructura de esta norma es diferente de las demás en la sección de normas integradas del </a:t>
            </a:r>
            <a:r>
              <a:rPr lang="es-ES" sz="1800" b="0" i="1" u="none" strike="noStrike" baseline="0" dirty="0">
                <a:latin typeface="HelveticaNeue-LightItalic-Identity-H"/>
              </a:rPr>
              <a:t>NMPNA</a:t>
            </a:r>
            <a:r>
              <a:rPr lang="es-ES" sz="1800" b="0" i="0" u="none" strike="noStrike" baseline="0" dirty="0">
                <a:latin typeface="HelveticaNeue-Light-Identity-H"/>
              </a:rPr>
              <a:t>.</a:t>
            </a:r>
            <a:endParaRPr lang="en-US" i="0" u="non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baseline="0" dirty="0" err="1"/>
              <a:t>Iconos</a:t>
            </a:r>
            <a:r>
              <a:rPr lang="en-US" baseline="0" dirty="0"/>
              <a:t>: </a:t>
            </a:r>
            <a:r>
              <a:rPr lang="es-ES" dirty="0"/>
              <a:t>existen numerosos vínculos entre la Educación y la Prevención / Salvaguardia / Adolescencia / Refugiados y los contextos de Brotes de Enfermedades Infecciosas. Por ejemplo, </a:t>
            </a:r>
            <a:r>
              <a:rPr lang="es-ES" sz="1800" dirty="0"/>
              <a:t>al desarrollar </a:t>
            </a:r>
            <a:r>
              <a:rPr lang="es-ES" sz="1800" b="0" i="0" u="none" strike="noStrike" baseline="0" dirty="0">
                <a:latin typeface="HelveticaNeue-Light-Identity-H"/>
              </a:rPr>
              <a:t>planes de estudios para la capacitación de docentes, pueden apoyar la creación de entornos de aprendizaje más protectores mediante la inclusión en la capacitación de los temas de p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rimeros auxilios psicológicos; aprendizaje social y emocional (SEL, en inglés); enfoques que tengan en cuenta las cuestiones relacionadas con el género y la discapacidad; disciplina positiva; métodos participativos; y principios y preocupaciones de la Protección de la niñez y adolescencia </a:t>
            </a:r>
            <a:r>
              <a:rPr lang="es-ES" dirty="0"/>
              <a:t>(</a:t>
            </a:r>
            <a:r>
              <a:rPr lang="es-ES" b="1" dirty="0"/>
              <a:t>prevención</a:t>
            </a:r>
            <a:r>
              <a:rPr lang="es-ES" dirty="0"/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err="1"/>
              <a:t>Pueden</a:t>
            </a:r>
            <a:r>
              <a:rPr lang="en-US" baseline="0" dirty="0"/>
              <a:t> </a:t>
            </a:r>
            <a:r>
              <a:rPr lang="en-US" baseline="0" dirty="0" err="1"/>
              <a:t>salvaguardar</a:t>
            </a:r>
            <a:r>
              <a:rPr lang="en-US" baseline="0" dirty="0"/>
              <a:t> los derechos de los NNA al </a:t>
            </a:r>
            <a:r>
              <a:rPr lang="es-ES" sz="1800" b="0" i="0" u="none" strike="noStrike" baseline="0" dirty="0">
                <a:latin typeface="HelveticaNeue-Light-Identity-H"/>
              </a:rPr>
              <a:t>prohibir el castigo corporal físico y otras formas degradantes de castigo (</a:t>
            </a:r>
            <a:r>
              <a:rPr lang="es-ES" b="1" dirty="0"/>
              <a:t>Salvaguardia</a:t>
            </a:r>
            <a:r>
              <a:rPr lang="es-ES" dirty="0"/>
              <a:t>)</a:t>
            </a:r>
            <a:r>
              <a:rPr lang="en-US" sz="1200" b="0" i="0" u="none" strike="noStrike" baseline="0" dirty="0">
                <a:latin typeface="Calibri"/>
              </a:rPr>
              <a:t>. </a:t>
            </a:r>
            <a:r>
              <a:rPr lang="es-ES" sz="1800" b="0" i="0" u="none" strike="noStrike" baseline="0" dirty="0">
                <a:latin typeface="HelveticaNeue-Light-Identity-H"/>
              </a:rPr>
              <a:t>Se pueden planificar intervenciones conjuntas para NNA con edades comprendidas entre 0–5 años y proporcionar opciones educativas formales y no formales apropiadas para los adolescentes </a:t>
            </a:r>
            <a:r>
              <a:rPr lang="fr-FR" dirty="0">
                <a:solidFill>
                  <a:schemeClr val="bg2"/>
                </a:solidFill>
              </a:rPr>
              <a:t>(</a:t>
            </a:r>
            <a:r>
              <a:rPr lang="en-US" b="1" dirty="0" err="1">
                <a:solidFill>
                  <a:schemeClr val="bg2"/>
                </a:solidFill>
              </a:rPr>
              <a:t>Adolescencia</a:t>
            </a:r>
            <a:r>
              <a:rPr lang="en-US" b="1" dirty="0">
                <a:solidFill>
                  <a:schemeClr val="bg2"/>
                </a:solidFill>
              </a:rPr>
              <a:t> &amp; Primera </a:t>
            </a:r>
            <a:r>
              <a:rPr lang="en-US" b="1" dirty="0" err="1">
                <a:solidFill>
                  <a:schemeClr val="bg2"/>
                </a:solidFill>
              </a:rPr>
              <a:t>Infancia</a:t>
            </a:r>
            <a:r>
              <a:rPr lang="en-US" b="1" dirty="0">
                <a:solidFill>
                  <a:schemeClr val="bg2"/>
                </a:solidFill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Es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abogar por el acceso a oportunidades educativas para </a:t>
            </a:r>
            <a:r>
              <a:rPr lang="es-ES" sz="1800" b="0" i="1" u="none" strike="noStrike" baseline="0" dirty="0">
                <a:solidFill>
                  <a:srgbClr val="333333"/>
                </a:solidFill>
                <a:latin typeface="HelveticaNeue-LightItalic-Identity-H"/>
              </a:rPr>
              <a:t>todos los NNA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, incluido </a:t>
            </a:r>
            <a:r>
              <a:rPr lang="es-ES" sz="1800" b="0" i="1" u="none" strike="noStrike" baseline="0" dirty="0">
                <a:solidFill>
                  <a:srgbClr val="333333"/>
                </a:solidFill>
                <a:latin typeface="HelveticaNeue-LightItalic-Identity-H"/>
              </a:rPr>
              <a:t>las niñas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, los NNA con </a:t>
            </a:r>
            <a:r>
              <a:rPr lang="es-ES" sz="1800" b="0" i="1" u="none" strike="noStrike" baseline="0" dirty="0">
                <a:solidFill>
                  <a:srgbClr val="333333"/>
                </a:solidFill>
                <a:latin typeface="HelveticaNeue-LightItalic-Identity-H"/>
              </a:rPr>
              <a:t>discapacidades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y los NNA refugiados o apátridas 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n-US" b="1" dirty="0" err="1">
                <a:solidFill>
                  <a:schemeClr val="bg2"/>
                </a:solidFill>
              </a:rPr>
              <a:t>contextos</a:t>
            </a:r>
            <a:r>
              <a:rPr lang="en-US" b="1" dirty="0">
                <a:solidFill>
                  <a:schemeClr val="bg2"/>
                </a:solidFill>
              </a:rPr>
              <a:t> de </a:t>
            </a:r>
            <a:r>
              <a:rPr lang="en-US" b="1" dirty="0" err="1">
                <a:solidFill>
                  <a:schemeClr val="bg2"/>
                </a:solidFill>
              </a:rPr>
              <a:t>refugiados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bg2"/>
                </a:solidFill>
              </a:rPr>
              <a:t>El </a:t>
            </a:r>
            <a:r>
              <a:rPr lang="en-US" dirty="0" err="1">
                <a:solidFill>
                  <a:schemeClr val="bg2"/>
                </a:solidFill>
              </a:rPr>
              <a:t>rol</a:t>
            </a:r>
            <a:r>
              <a:rPr lang="en-US" dirty="0">
                <a:solidFill>
                  <a:schemeClr val="bg2"/>
                </a:solidFill>
              </a:rPr>
              <a:t> de la </a:t>
            </a:r>
            <a:r>
              <a:rPr lang="en-US" dirty="0" err="1">
                <a:solidFill>
                  <a:schemeClr val="bg2"/>
                </a:solidFill>
              </a:rPr>
              <a:t>escuela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s-ES" sz="1800" b="0" i="0" u="none" strike="noStrike" baseline="0" dirty="0">
                <a:solidFill>
                  <a:schemeClr val="bg2"/>
                </a:solidFill>
                <a:latin typeface="HelveticaNeue-Light-Identity-H"/>
              </a:rPr>
              <a:t>l</a:t>
            </a:r>
            <a:r>
              <a:rPr lang="es-ES" sz="1800" b="0" i="0" u="none" strike="noStrike" baseline="0" dirty="0">
                <a:latin typeface="HelveticaNeue-Light-Identity-H"/>
              </a:rPr>
              <a:t>a prevención de la propagación de enfermedades infecciosas es también muy importante en </a:t>
            </a:r>
            <a:r>
              <a:rPr lang="es-ES" sz="1800" b="1" i="0" u="none" strike="noStrike" baseline="0" dirty="0">
                <a:latin typeface="HelveticaNeue-Light-Identity-H"/>
              </a:rPr>
              <a:t>contextos de brotes de enfermedades infecciosas.</a:t>
            </a:r>
            <a:r>
              <a:rPr lang="es-ES" sz="1800" b="0" i="0" u="none" strike="noStrike" baseline="0" dirty="0">
                <a:latin typeface="HelveticaNeue-Light-Identity-H"/>
              </a:rPr>
              <a:t> </a:t>
            </a:r>
            <a:endParaRPr lang="en-US" dirty="0">
              <a:solidFill>
                <a:schemeClr val="bg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de debate: </a:t>
            </a:r>
            <a:r>
              <a:rPr lang="es-ES" dirty="0"/>
              <a:t>¿Cuál podría ser el impacto negativo de la falta de acceso a la educación?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es-ES" i="1" dirty="0"/>
              <a:t>Discuta ejemplos locales de impactos negativos y luego complete las respuestas.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latin typeface="Arial"/>
                <a:cs typeface="Arial"/>
                <a:sym typeface="Arial"/>
              </a:rPr>
              <a:t>-&gt; </a:t>
            </a:r>
            <a:r>
              <a:rPr lang="es-ES" sz="1800" b="0" i="0" u="none" strike="noStrike" baseline="0" dirty="0">
                <a:latin typeface="HelveticaNeue-Light-Identity-H"/>
              </a:rPr>
              <a:t>La falta de acceso a la educación tiene impactos negativos directos en el bienestar y el desarrollo de los NNA. Los NNA que no asisten a la escuela pueden enfrentarse a mayores riesgos de Protección de la niñez y adolescencia. Los problemas de Protección de la niñez y adolescencia pueden provocar que los NNA no tengan acceso a la educación o disminuir sus resultados educativos.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endParaRPr lang="en-US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3823-16DC-42CD-BA98-D653306EA83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632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b="0" i="1" u="none" strike="noStrike" baseline="0" dirty="0"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US" sz="1200" b="0" i="0" u="none" strike="noStrike" baseline="0" dirty="0">
                <a:latin typeface="+mn-lt"/>
              </a:rPr>
              <a:t>La Norma 23 se lee </a:t>
            </a:r>
            <a:r>
              <a:rPr lang="es-419" sz="1200" b="0" i="0" u="none" strike="noStrike" baseline="0" noProof="0" dirty="0">
                <a:latin typeface="+mn-lt"/>
              </a:rPr>
              <a:t>exactamente</a:t>
            </a:r>
            <a:r>
              <a:rPr lang="en-US" sz="1200" b="0" i="0" u="none" strike="noStrike" baseline="0" dirty="0">
                <a:latin typeface="+mn-lt"/>
              </a:rPr>
              <a:t> as</a:t>
            </a:r>
            <a:r>
              <a:rPr lang="fr-FR" sz="1200" b="0" i="0" u="none" strike="noStrike" baseline="0" dirty="0">
                <a:latin typeface="HelveticaNeue-Light-Identity-H"/>
              </a:rPr>
              <a:t>í</a:t>
            </a:r>
            <a:r>
              <a:rPr lang="en-US" sz="1200" b="0" i="0" u="none" strike="noStrike" baseline="0" dirty="0">
                <a:latin typeface="+mn-lt"/>
              </a:rPr>
              <a:t>: </a:t>
            </a:r>
            <a:r>
              <a:rPr lang="en-US" dirty="0"/>
              <a:t>“</a:t>
            </a:r>
            <a:r>
              <a:rPr lang="es-ES" dirty="0"/>
              <a:t>Todos los niños y niñas tienen acceso a una educación de calidad que sea protectora e inclusiva y que promueva la dignidad y la participación en todas las actividades esenciales</a:t>
            </a:r>
            <a:r>
              <a:rPr lang="en-US" dirty="0"/>
              <a:t>.” </a:t>
            </a:r>
            <a:endParaRPr lang="en-US" sz="1200" b="0" i="0" u="none" strike="noStrike" baseline="0" dirty="0">
              <a:solidFill>
                <a:schemeClr val="dk1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US" sz="1200" b="0" i="0" u="none" strike="noStrike" baseline="0" dirty="0">
              <a:solidFill>
                <a:schemeClr val="dk1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La colaboración reforzada entre los agentes de la educación y la Protección de la niñez y adolescencia puede lograr lo siguiente: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Aumentar la resiliencia de los NNA;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Apoyar el desarrollo psicosocial, cognitivo y físico;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Mitigar los riesgos de protección;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Apoyar las relaciones positivas entre iguales y la cohesión social; 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Promover habilidades esenciales para la vida que apoyen las capacidades y la confianza de los NNA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dirty="0"/>
              <a:t>Ayudar a identificar y remitir a la escuela a los NNA que no asisten a la escuela y que puedan recibir los apoyos educativos que necesitan. 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dirty="0"/>
              <a:t>Ayudar a identificar y remitir a los NNA en la escuela que necesiten servicios de protección especializados. Se deben d</a:t>
            </a:r>
            <a:r>
              <a:rPr lang="es-ES" sz="1800" b="0" i="0" u="none" strike="noStrike" baseline="0" dirty="0">
                <a:latin typeface="HelveticaNeue-Light-Identity-H"/>
              </a:rPr>
              <a:t>esarrollar mecanismos de referencia multisectoriales y capacitar a los trabajadores de la educación para que puedan referir de forma segura a los NNA que necesiten protección</a:t>
            </a:r>
          </a:p>
          <a:p>
            <a:pPr marL="228600" indent="0">
              <a:buFont typeface="Arial" panose="020B0604020202020204" pitchFamily="34" charset="0"/>
              <a:buNone/>
            </a:pPr>
            <a:endParaRPr lang="en-US" dirty="0"/>
          </a:p>
          <a:p>
            <a:pPr marL="228600" indent="0">
              <a:buFont typeface="Arial" panose="020B0604020202020204" pitchFamily="34" charset="0"/>
              <a:buNone/>
            </a:pPr>
            <a:r>
              <a:rPr lang="en-US" dirty="0"/>
              <a:t>Educators must be trained on child-</a:t>
            </a:r>
            <a:r>
              <a:rPr lang="en-US" dirty="0" err="1"/>
              <a:t>centred</a:t>
            </a:r>
            <a:r>
              <a:rPr lang="en-US" dirty="0"/>
              <a:t>, participatory teaching methods, managing gender- and disability-sensitive classrooms and positive discipline.</a:t>
            </a:r>
          </a:p>
          <a:p>
            <a:pPr marL="228600" indent="0">
              <a:buFont typeface="Arial" panose="020B0604020202020204" pitchFamily="34" charset="0"/>
              <a:buNone/>
            </a:pPr>
            <a:r>
              <a:rPr lang="es-ES" dirty="0"/>
              <a:t>Idealmente, la escuela debería ser un entorno de aprendizaje inclusivo y protector que promueva la seguridad, la participación y el respeto de todos los NNA. Los educadores deben estar capacitados en métodos de enseñanza participativos centrados en el niño/a, en la gestión de aulas sensibles al género y la discapacidad y en una disciplina positiva.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</a:pPr>
            <a:r>
              <a:rPr lang="es-ES" dirty="0"/>
              <a:t>-&gt; En términos de implementación, la colaboración puede mejorar la efectividad, coherencia y eficiencia de la prestación de programas, al reducir la duplicación, maximizar la eficiencia mediante el uso de espacios conjuntos, recursos humanos, etc. y los NNA reciben servicios integrales y de mayor calidad.</a:t>
            </a:r>
            <a:endParaRPr lang="en-US" dirty="0"/>
          </a:p>
        </p:txBody>
      </p:sp>
      <p:sp>
        <p:nvSpPr>
          <p:cNvPr id="267" name="Google Shape;26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El apoyo y la garantía del bienestar de los docentes y del personal educativo y administrativo son importantes para promover entornos de aprendizaje protectores. Entre las actividades se pueden incluir proporcionar a los maestros el apoyo de sus compañeros y un desarrollo profesional continuo; proporcionar servicios de salud mental y apoyo psicosocial a los maestros que han sufrido situaciones traumáticas; limitar el tamaño de las clases; y prevenir las expectativas poco realistas de los profesores.</a:t>
            </a:r>
          </a:p>
          <a:p>
            <a:pPr marL="4000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s-ES" sz="1800" b="0" i="0" u="none" strike="noStrike" baseline="0" dirty="0">
                <a:latin typeface="HelveticaNeue-Light-Identity-H"/>
              </a:rPr>
              <a:t>La flexibilidad en la forma en que se administran las escuelas puede aumentar las matrículas y la permanencia en las escuelas. Es posible modificar los horarios de clase, los horarios anuales y el diseño de las instalaciones. Las decisiones sobre la ubicación, los costes y las instalaciones educativas temporales o permanentes deben tomarse en colaboración con los NNA, las familias, las comunidades y las autoridades competentes. Si no es seguro que los NNA se desplacen hasta la escuela o vayan en grupos, se podría usar alternativas flexibles como clases ambulantes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fr-FR" b="1" dirty="0" err="1"/>
              <a:t>Acciones</a:t>
            </a:r>
            <a:r>
              <a:rPr lang="fr-FR" b="1" dirty="0"/>
              <a:t> de </a:t>
            </a:r>
            <a:r>
              <a:rPr lang="fr-FR" b="1" dirty="0" err="1"/>
              <a:t>respuesta</a:t>
            </a:r>
            <a:r>
              <a:rPr lang="fr-FR" dirty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D</a:t>
            </a:r>
            <a:r>
              <a:rPr lang="es-ES" sz="1800" b="0" i="0" u="none" strike="noStrike" baseline="0" dirty="0" err="1">
                <a:solidFill>
                  <a:srgbClr val="000000"/>
                </a:solidFill>
                <a:latin typeface="HelveticaNeue-Light-Identity-H"/>
              </a:rPr>
              <a:t>ebemos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 aplicar medidas para prevenir y responder a cualquier forma de maltrato, explotación o acoso, incluido el abuso en línea (mecanismos de referencia e informes seguros y fáciles de usar; Capacitación de la comunidad sobre dónde y cómo informar o prevenir sobre incidentes; Respuestas seguras, oportunas y éticas a las denuncias de malos tratos cometidos por trabajadores de la educación, estudiantes u otros; y</a:t>
            </a:r>
            <a:r>
              <a:rPr lang="es-ES" sz="1800" b="0" i="1" u="none" strike="noStrike" baseline="0" dirty="0">
                <a:solidFill>
                  <a:srgbClr val="3D5F97"/>
                </a:solidFill>
                <a:latin typeface="CMSY9"/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Concienciación de la comunidad sobre los códigos de conducta pertinentes)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D</a:t>
            </a:r>
            <a:r>
              <a:rPr lang="es-ES" sz="1800" b="0" i="0" u="none" strike="noStrike" baseline="0" dirty="0">
                <a:latin typeface="HelveticaNeue-Light-Identity-H"/>
              </a:rPr>
              <a:t>esarrollar, supervisar y evaluar los mecanismos de retroalimentación y presentación de informes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El personal de </a:t>
            </a:r>
            <a:r>
              <a:rPr lang="en-US" dirty="0" err="1"/>
              <a:t>Educacion</a:t>
            </a:r>
            <a:r>
              <a:rPr lang="en-US" dirty="0"/>
              <a:t> y PNA </a:t>
            </a:r>
            <a:r>
              <a:rPr lang="en-US" dirty="0" err="1"/>
              <a:t>deben</a:t>
            </a:r>
            <a:r>
              <a:rPr lang="en-US" dirty="0"/>
              <a:t> </a:t>
            </a:r>
            <a:r>
              <a:rPr lang="en-US" dirty="0" err="1"/>
              <a:t>tener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objetivo</a:t>
            </a:r>
            <a:r>
              <a:rPr lang="en-US" dirty="0"/>
              <a:t> </a:t>
            </a:r>
            <a:r>
              <a:rPr lang="es-ES" dirty="0"/>
              <a:t>la eliminación de barreras </a:t>
            </a:r>
            <a:r>
              <a:rPr lang="es-ES" sz="1800" b="0" i="0" u="none" strike="noStrike" baseline="0" dirty="0">
                <a:latin typeface="HelveticaNeue-Light-Identity-H"/>
              </a:rPr>
              <a:t>al acceso, incluidos los problemas de Protección dentro y fuera de las instalaciones educativas.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Los cuidadores primarios, a las asociaciones de padres y maestros y a otros grupos pueden verse apoyados para que aprendan sobre el cuidado positivo del NNA; las intervenciones contra el acoso y la discriminación; y otros temas relacionados con la Protección de la niñez y adolescencia</a:t>
            </a:r>
            <a:endParaRPr lang="es-ES" sz="1800" b="0" i="0" u="none" strike="noStrike" baseline="0" dirty="0">
              <a:latin typeface="HelveticaNeue-Light-Identity-H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 err="1"/>
              <a:t>Imagen</a:t>
            </a:r>
            <a:r>
              <a:rPr lang="fr-FR" dirty="0"/>
              <a:t>: </a:t>
            </a:r>
            <a:r>
              <a:rPr lang="es-ES" i="1" dirty="0"/>
              <a:t>la Alianza y la INEE tienen un proyecto conjunto sobre la colaboración entre PNA-</a:t>
            </a:r>
            <a:r>
              <a:rPr lang="es-ES" i="1" dirty="0" err="1"/>
              <a:t>EiE</a:t>
            </a:r>
            <a:r>
              <a:rPr lang="es-ES" i="1" dirty="0"/>
              <a:t>. Se encuentra disponible un borrador de kit de herramientas. Esta herramienta va más allá en la priorización de acciones / áreas de respuesta, así como profundiza los marcos de fortalecimiento de capacidades. No dude en consultarlo para obtener más información sobre </a:t>
            </a:r>
            <a:r>
              <a:rPr lang="es-ES" i="1" dirty="0" err="1"/>
              <a:t>EiE</a:t>
            </a:r>
            <a:r>
              <a:rPr lang="es-ES" i="1" dirty="0"/>
              <a:t> / PNA 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315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Las acciones conjuntas también pueden incluir: </a:t>
            </a:r>
          </a:p>
          <a:p>
            <a:endParaRPr lang="es-ES" dirty="0"/>
          </a:p>
          <a:p>
            <a:pPr>
              <a:buFontTx/>
              <a:buChar char="-"/>
            </a:pPr>
            <a:r>
              <a:rPr lang="es-ES" dirty="0"/>
              <a:t>Mejorar el acceso seguro y digno de los NNA a las instalaciones educativas (como las instalaciones sanitarias adecuadas) también reduce el riesgo de deserción escolar. </a:t>
            </a:r>
          </a:p>
          <a:p>
            <a:pPr>
              <a:buFontTx/>
              <a:buChar char="-"/>
            </a:pPr>
            <a:r>
              <a:rPr lang="es-ES" dirty="0"/>
              <a:t>Capacitaciones de maestros sobre temas de PNA y disciplina positiva </a:t>
            </a:r>
          </a:p>
          <a:p>
            <a:pPr>
              <a:buFontTx/>
              <a:buChar char="-"/>
            </a:pPr>
            <a:r>
              <a:rPr lang="es-ES" dirty="0"/>
              <a:t>Trabajo conjunto en Salud Mental y Apoyo Psicosocial: determinar quién hace qué sobre los servicios de SMAPS en la escuela y después de la escuela, y garantizar la cobertura en cada nivel de la pirámide de SMAPS (y remisiones entre capas) </a:t>
            </a:r>
          </a:p>
          <a:p>
            <a:pPr>
              <a:buFontTx/>
              <a:buChar char="-"/>
            </a:pPr>
            <a:r>
              <a:rPr lang="es-ES" dirty="0"/>
              <a:t>Trabajo conjunto para hacer de las escuelas un entorno seguro, incluso en materia de disciplina positiva y códigos de conducta (internos a través de la formación de profesores) y a salvo de factores externos, incluidos los ataques a la educación y la preparación para desastres naturales / incidentes de seguridad. </a:t>
            </a:r>
          </a:p>
          <a:p>
            <a:pPr>
              <a:buFontTx/>
              <a:buChar char="-"/>
            </a:pPr>
            <a:r>
              <a:rPr lang="es-ES" dirty="0"/>
              <a:t>La equidad en la educación requiere ajustes para los NNA con diferentes recursos personales, económicos o sociales que influyen en su acceso a la educación y su capacidad de aprendizaje. </a:t>
            </a:r>
          </a:p>
          <a:p>
            <a:endParaRPr lang="fr-FR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de debate: </a:t>
            </a:r>
            <a:r>
              <a:rPr lang="es-ES" dirty="0"/>
              <a:t>¿</a:t>
            </a:r>
            <a:r>
              <a:rPr lang="en-US" b="1" dirty="0">
                <a:effectLst/>
                <a:latin typeface="Arial" panose="020B0604020202020204" pitchFamily="34" charset="0"/>
              </a:rPr>
              <a:t> </a:t>
            </a:r>
            <a:r>
              <a:rPr lang="es-ES" dirty="0"/>
              <a:t>De qué formas se puede ajustar la educación para promover la equidad? </a:t>
            </a:r>
          </a:p>
          <a:p>
            <a:pPr algn="l"/>
            <a:r>
              <a:rPr lang="en-US" dirty="0"/>
              <a:t>-&gt; 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Los ajustes que promueven la equidad incluyen los siguientes: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Revisar los planes de estudios para detectar discriminación y/o contenidos nocivos;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Proporcionar materiales de aprendizaje gratuitos a los NNA;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Proporcionar productos de higiene menstrual y sensibilización;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Apoyar a los profesores para que enseñen eficazmente a los NNA que necesitan asistencia adicional; por ejemplo, con ayudantes de profesores  o trabajadores de apoyo familiar en las escuelas; y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Colaborar con especialistas en Protección de la niñez y adolescencia y en violencia de género para fomentar un cambio social positivo, especialmente relacionado con la igualdad y el acceso seguro a la educación para Niñas; NNA de diversas orientaciones sexuales, identidad y expresión de género y características sexuales; NNA en conflicto con la ley; NNA acusados de brujería; NNA con discapacidad; NNA refugiados, desplazados o emigrantes; y Cualquier otro NNA que pueda ser estigmatizado en su comunidad.</a:t>
            </a:r>
            <a:endParaRPr lang="en-US" dirty="0"/>
          </a:p>
          <a:p>
            <a:endParaRPr lang="es-ES" dirty="0"/>
          </a:p>
          <a:p>
            <a:r>
              <a:rPr lang="es-ES" u="sng" dirty="0"/>
              <a:t>Recordatorio</a:t>
            </a:r>
            <a:r>
              <a:rPr lang="es-ES" dirty="0"/>
              <a:t>: La programación conjunta y las respuestas integradas deben involucrar la COLABORACIÓN Y PLANIFICACIÓN INTERSECTORIAL A NIVEL DE CLÚSTER / SECTOR para una mayor coordinación y sistematización de las respuestas conjuntas. </a:t>
            </a:r>
            <a:endParaRPr lang="en-US" dirty="0"/>
          </a:p>
          <a:p>
            <a:r>
              <a:rPr lang="en-US" dirty="0"/>
              <a:t> </a:t>
            </a:r>
            <a:endParaRPr lang="es-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41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Teal">
  <p:cSld name="Split - Teal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2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32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Teal">
  <p:cSld name="Title &amp; Text with Dots - Teal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7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7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47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8" name="Google Shape;138;p47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39" name="Google Shape;139;p47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47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Green">
  <p:cSld name="Title &amp; Two Column - Green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1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51"/>
          <p:cNvGrpSpPr/>
          <p:nvPr/>
        </p:nvGrpSpPr>
        <p:grpSpPr>
          <a:xfrm>
            <a:off x="-208788" y="0"/>
            <a:ext cx="12609576" cy="2174490"/>
            <a:chOff x="0" y="5043119"/>
            <a:chExt cx="12192000" cy="1814883"/>
          </a:xfrm>
        </p:grpSpPr>
        <p:pic>
          <p:nvPicPr>
            <p:cNvPr id="183" name="Google Shape;183;p51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51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5" name="Google Shape;185;p51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6" name="Google Shape;186;p51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1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51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51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51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51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51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Blue">
  <p:cSld name="Title on Colored Background - Blue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2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2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2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52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52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2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Purple">
  <p:cSld name="Title on Colored Background - Purpl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3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3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3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53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53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3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Teal">
  <p:cSld name="Title on Colored Background - Teal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4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54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4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54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54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4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Green">
  <p:cSld name="Title on Colored Background - Green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55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5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55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55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5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ext and objec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C1817-8768-224F-8644-3FA98EBE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6678" cy="1325563"/>
          </a:xfrm>
        </p:spPr>
        <p:txBody>
          <a:bodyPr/>
          <a:lstStyle>
            <a:lvl1pPr>
              <a:defRPr b="1">
                <a:solidFill>
                  <a:srgbClr val="415E7C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6A9515-CE38-764D-BCD1-20159F72F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81C407-C2B0-C347-A7E6-ACD734067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GB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CC072D38-9579-5A4C-A57B-450D7661F854}"/>
              </a:ext>
            </a:extLst>
          </p:cNvPr>
          <p:cNvGrpSpPr/>
          <p:nvPr userDrawn="1"/>
        </p:nvGrpSpPr>
        <p:grpSpPr>
          <a:xfrm rot="15886334">
            <a:off x="10623557" y="78627"/>
            <a:ext cx="1765287" cy="1591083"/>
            <a:chOff x="65562" y="75628"/>
            <a:chExt cx="1385843" cy="1249083"/>
          </a:xfrm>
        </p:grpSpPr>
        <p:sp>
          <p:nvSpPr>
            <p:cNvPr id="9" name="object 2">
              <a:extLst>
                <a:ext uri="{FF2B5EF4-FFF2-40B4-BE49-F238E27FC236}">
                  <a16:creationId xmlns:a16="http://schemas.microsoft.com/office/drawing/2014/main" id="{D808D56D-1008-B946-A43F-118C91E8BB1A}"/>
                </a:ext>
              </a:extLst>
            </p:cNvPr>
            <p:cNvSpPr/>
            <p:nvPr/>
          </p:nvSpPr>
          <p:spPr>
            <a:xfrm>
              <a:off x="214786" y="235907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99" y="0"/>
                  </a:moveTo>
                  <a:lnTo>
                    <a:pt x="280041" y="3562"/>
                  </a:lnTo>
                  <a:lnTo>
                    <a:pt x="233694" y="13912"/>
                  </a:lnTo>
                  <a:lnTo>
                    <a:pt x="190069" y="30540"/>
                  </a:lnTo>
                  <a:lnTo>
                    <a:pt x="149672" y="52938"/>
                  </a:lnTo>
                  <a:lnTo>
                    <a:pt x="113013" y="80599"/>
                  </a:lnTo>
                  <a:lnTo>
                    <a:pt x="80599" y="113013"/>
                  </a:lnTo>
                  <a:lnTo>
                    <a:pt x="52938" y="149672"/>
                  </a:lnTo>
                  <a:lnTo>
                    <a:pt x="30540" y="190069"/>
                  </a:lnTo>
                  <a:lnTo>
                    <a:pt x="13912" y="233694"/>
                  </a:lnTo>
                  <a:lnTo>
                    <a:pt x="3562" y="280041"/>
                  </a:lnTo>
                  <a:lnTo>
                    <a:pt x="0" y="328599"/>
                  </a:lnTo>
                  <a:lnTo>
                    <a:pt x="3562" y="377158"/>
                  </a:lnTo>
                  <a:lnTo>
                    <a:pt x="13912" y="423504"/>
                  </a:lnTo>
                  <a:lnTo>
                    <a:pt x="30540" y="467130"/>
                  </a:lnTo>
                  <a:lnTo>
                    <a:pt x="52938" y="507526"/>
                  </a:lnTo>
                  <a:lnTo>
                    <a:pt x="80599" y="544186"/>
                  </a:lnTo>
                  <a:lnTo>
                    <a:pt x="113013" y="576600"/>
                  </a:lnTo>
                  <a:lnTo>
                    <a:pt x="149672" y="604260"/>
                  </a:lnTo>
                  <a:lnTo>
                    <a:pt x="190069" y="626659"/>
                  </a:lnTo>
                  <a:lnTo>
                    <a:pt x="233694" y="643287"/>
                  </a:lnTo>
                  <a:lnTo>
                    <a:pt x="280041" y="653636"/>
                  </a:lnTo>
                  <a:lnTo>
                    <a:pt x="328599" y="657199"/>
                  </a:lnTo>
                  <a:lnTo>
                    <a:pt x="377158" y="653636"/>
                  </a:lnTo>
                  <a:lnTo>
                    <a:pt x="423504" y="643287"/>
                  </a:lnTo>
                  <a:lnTo>
                    <a:pt x="467130" y="626659"/>
                  </a:lnTo>
                  <a:lnTo>
                    <a:pt x="507526" y="604260"/>
                  </a:lnTo>
                  <a:lnTo>
                    <a:pt x="544186" y="576600"/>
                  </a:lnTo>
                  <a:lnTo>
                    <a:pt x="576600" y="544186"/>
                  </a:lnTo>
                  <a:lnTo>
                    <a:pt x="604260" y="507526"/>
                  </a:lnTo>
                  <a:lnTo>
                    <a:pt x="626659" y="467130"/>
                  </a:lnTo>
                  <a:lnTo>
                    <a:pt x="643287" y="423504"/>
                  </a:lnTo>
                  <a:lnTo>
                    <a:pt x="653636" y="377158"/>
                  </a:lnTo>
                  <a:lnTo>
                    <a:pt x="657199" y="328599"/>
                  </a:lnTo>
                  <a:lnTo>
                    <a:pt x="653636" y="280041"/>
                  </a:lnTo>
                  <a:lnTo>
                    <a:pt x="643287" y="233694"/>
                  </a:lnTo>
                  <a:lnTo>
                    <a:pt x="626659" y="190069"/>
                  </a:lnTo>
                  <a:lnTo>
                    <a:pt x="604260" y="149672"/>
                  </a:lnTo>
                  <a:lnTo>
                    <a:pt x="576600" y="113013"/>
                  </a:lnTo>
                  <a:lnTo>
                    <a:pt x="544186" y="80599"/>
                  </a:lnTo>
                  <a:lnTo>
                    <a:pt x="507526" y="52938"/>
                  </a:lnTo>
                  <a:lnTo>
                    <a:pt x="467130" y="30540"/>
                  </a:lnTo>
                  <a:lnTo>
                    <a:pt x="423504" y="13912"/>
                  </a:lnTo>
                  <a:lnTo>
                    <a:pt x="377158" y="3562"/>
                  </a:lnTo>
                  <a:lnTo>
                    <a:pt x="328599" y="0"/>
                  </a:lnTo>
                  <a:close/>
                </a:path>
              </a:pathLst>
            </a:custGeom>
            <a:solidFill>
              <a:srgbClr val="AD88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D5425948-7062-0C44-B6EC-32638FC216F6}"/>
                </a:ext>
              </a:extLst>
            </p:cNvPr>
            <p:cNvSpPr/>
            <p:nvPr/>
          </p:nvSpPr>
          <p:spPr>
            <a:xfrm>
              <a:off x="922324" y="191725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30" h="341630">
                  <a:moveTo>
                    <a:pt x="189124" y="0"/>
                  </a:moveTo>
                  <a:lnTo>
                    <a:pt x="144620" y="989"/>
                  </a:lnTo>
                  <a:lnTo>
                    <a:pt x="100467" y="14069"/>
                  </a:lnTo>
                  <a:lnTo>
                    <a:pt x="61334" y="38340"/>
                  </a:lnTo>
                  <a:lnTo>
                    <a:pt x="30995" y="70913"/>
                  </a:lnTo>
                  <a:lnTo>
                    <a:pt x="10276" y="109627"/>
                  </a:lnTo>
                  <a:lnTo>
                    <a:pt x="0" y="152317"/>
                  </a:lnTo>
                  <a:lnTo>
                    <a:pt x="989" y="196822"/>
                  </a:lnTo>
                  <a:lnTo>
                    <a:pt x="14069" y="240980"/>
                  </a:lnTo>
                  <a:lnTo>
                    <a:pt x="38340" y="280113"/>
                  </a:lnTo>
                  <a:lnTo>
                    <a:pt x="70913" y="310451"/>
                  </a:lnTo>
                  <a:lnTo>
                    <a:pt x="109625" y="331170"/>
                  </a:lnTo>
                  <a:lnTo>
                    <a:pt x="152313" y="341447"/>
                  </a:lnTo>
                  <a:lnTo>
                    <a:pt x="196815" y="340457"/>
                  </a:lnTo>
                  <a:lnTo>
                    <a:pt x="240967" y="327378"/>
                  </a:lnTo>
                  <a:lnTo>
                    <a:pt x="280106" y="303107"/>
                  </a:lnTo>
                  <a:lnTo>
                    <a:pt x="310447" y="270533"/>
                  </a:lnTo>
                  <a:lnTo>
                    <a:pt x="331169" y="231820"/>
                  </a:lnTo>
                  <a:lnTo>
                    <a:pt x="341447" y="189129"/>
                  </a:lnTo>
                  <a:lnTo>
                    <a:pt x="340457" y="144624"/>
                  </a:lnTo>
                  <a:lnTo>
                    <a:pt x="327378" y="100467"/>
                  </a:lnTo>
                  <a:lnTo>
                    <a:pt x="303106" y="61334"/>
                  </a:lnTo>
                  <a:lnTo>
                    <a:pt x="270530" y="30995"/>
                  </a:lnTo>
                  <a:lnTo>
                    <a:pt x="231815" y="10276"/>
                  </a:lnTo>
                  <a:lnTo>
                    <a:pt x="189124" y="0"/>
                  </a:lnTo>
                  <a:close/>
                </a:path>
              </a:pathLst>
            </a:custGeom>
            <a:solidFill>
              <a:srgbClr val="416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9312FB03-F1D3-0E4C-91F6-7A226F2CE8F7}"/>
                </a:ext>
              </a:extLst>
            </p:cNvPr>
            <p:cNvSpPr/>
            <p:nvPr/>
          </p:nvSpPr>
          <p:spPr>
            <a:xfrm>
              <a:off x="835455" y="708761"/>
              <a:ext cx="615950" cy="615950"/>
            </a:xfrm>
            <a:custGeom>
              <a:avLst/>
              <a:gdLst/>
              <a:ahLst/>
              <a:cxnLst/>
              <a:rect l="l" t="t" r="r" b="b"/>
              <a:pathLst>
                <a:path w="615950" h="615950">
                  <a:moveTo>
                    <a:pt x="307911" y="0"/>
                  </a:moveTo>
                  <a:lnTo>
                    <a:pt x="262411" y="3338"/>
                  </a:lnTo>
                  <a:lnTo>
                    <a:pt x="218983" y="13036"/>
                  </a:lnTo>
                  <a:lnTo>
                    <a:pt x="178104" y="28618"/>
                  </a:lnTo>
                  <a:lnTo>
                    <a:pt x="140251" y="49606"/>
                  </a:lnTo>
                  <a:lnTo>
                    <a:pt x="105899" y="75526"/>
                  </a:lnTo>
                  <a:lnTo>
                    <a:pt x="75526" y="105899"/>
                  </a:lnTo>
                  <a:lnTo>
                    <a:pt x="49606" y="140251"/>
                  </a:lnTo>
                  <a:lnTo>
                    <a:pt x="28618" y="178104"/>
                  </a:lnTo>
                  <a:lnTo>
                    <a:pt x="13036" y="218983"/>
                  </a:lnTo>
                  <a:lnTo>
                    <a:pt x="3338" y="262411"/>
                  </a:lnTo>
                  <a:lnTo>
                    <a:pt x="0" y="307911"/>
                  </a:lnTo>
                  <a:lnTo>
                    <a:pt x="3338" y="353411"/>
                  </a:lnTo>
                  <a:lnTo>
                    <a:pt x="13036" y="396839"/>
                  </a:lnTo>
                  <a:lnTo>
                    <a:pt x="28618" y="437718"/>
                  </a:lnTo>
                  <a:lnTo>
                    <a:pt x="49606" y="475571"/>
                  </a:lnTo>
                  <a:lnTo>
                    <a:pt x="75526" y="509923"/>
                  </a:lnTo>
                  <a:lnTo>
                    <a:pt x="105899" y="540296"/>
                  </a:lnTo>
                  <a:lnTo>
                    <a:pt x="140251" y="566216"/>
                  </a:lnTo>
                  <a:lnTo>
                    <a:pt x="178104" y="587204"/>
                  </a:lnTo>
                  <a:lnTo>
                    <a:pt x="218983" y="602786"/>
                  </a:lnTo>
                  <a:lnTo>
                    <a:pt x="262411" y="612484"/>
                  </a:lnTo>
                  <a:lnTo>
                    <a:pt x="307911" y="615823"/>
                  </a:lnTo>
                  <a:lnTo>
                    <a:pt x="353415" y="612484"/>
                  </a:lnTo>
                  <a:lnTo>
                    <a:pt x="396845" y="602786"/>
                  </a:lnTo>
                  <a:lnTo>
                    <a:pt x="437726" y="587204"/>
                  </a:lnTo>
                  <a:lnTo>
                    <a:pt x="475581" y="566216"/>
                  </a:lnTo>
                  <a:lnTo>
                    <a:pt x="509933" y="540296"/>
                  </a:lnTo>
                  <a:lnTo>
                    <a:pt x="540308" y="509923"/>
                  </a:lnTo>
                  <a:lnTo>
                    <a:pt x="566228" y="475571"/>
                  </a:lnTo>
                  <a:lnTo>
                    <a:pt x="587217" y="437718"/>
                  </a:lnTo>
                  <a:lnTo>
                    <a:pt x="602798" y="396839"/>
                  </a:lnTo>
                  <a:lnTo>
                    <a:pt x="612497" y="353411"/>
                  </a:lnTo>
                  <a:lnTo>
                    <a:pt x="615835" y="307911"/>
                  </a:lnTo>
                  <a:lnTo>
                    <a:pt x="612497" y="262411"/>
                  </a:lnTo>
                  <a:lnTo>
                    <a:pt x="602798" y="218983"/>
                  </a:lnTo>
                  <a:lnTo>
                    <a:pt x="587217" y="178104"/>
                  </a:lnTo>
                  <a:lnTo>
                    <a:pt x="566228" y="140251"/>
                  </a:lnTo>
                  <a:lnTo>
                    <a:pt x="540308" y="105899"/>
                  </a:lnTo>
                  <a:lnTo>
                    <a:pt x="509933" y="75526"/>
                  </a:lnTo>
                  <a:lnTo>
                    <a:pt x="475581" y="49606"/>
                  </a:lnTo>
                  <a:lnTo>
                    <a:pt x="437726" y="28618"/>
                  </a:lnTo>
                  <a:lnTo>
                    <a:pt x="396845" y="13036"/>
                  </a:lnTo>
                  <a:lnTo>
                    <a:pt x="353415" y="3338"/>
                  </a:lnTo>
                  <a:lnTo>
                    <a:pt x="307911" y="0"/>
                  </a:lnTo>
                  <a:close/>
                </a:path>
              </a:pathLst>
            </a:custGeom>
            <a:solidFill>
              <a:srgbClr val="0C8A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C34033A5-55BC-2749-8CAD-16F414EED76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62" y="688900"/>
              <a:ext cx="152260" cy="152260"/>
            </a:xfrm>
            <a:prstGeom prst="rect">
              <a:avLst/>
            </a:prstGeom>
          </p:spPr>
        </p:pic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AD3A3A48-F955-674E-8FA8-7832B3239025}"/>
                </a:ext>
              </a:extLst>
            </p:cNvPr>
            <p:cNvSpPr/>
            <p:nvPr/>
          </p:nvSpPr>
          <p:spPr>
            <a:xfrm>
              <a:off x="416514" y="1005155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80">
                  <a:moveTo>
                    <a:pt x="160608" y="0"/>
                  </a:moveTo>
                  <a:lnTo>
                    <a:pt x="114746" y="3361"/>
                  </a:lnTo>
                  <a:lnTo>
                    <a:pt x="72467" y="20311"/>
                  </a:lnTo>
                  <a:lnTo>
                    <a:pt x="36987" y="49562"/>
                  </a:lnTo>
                  <a:lnTo>
                    <a:pt x="11522" y="89824"/>
                  </a:lnTo>
                  <a:lnTo>
                    <a:pt x="0" y="136046"/>
                  </a:lnTo>
                  <a:lnTo>
                    <a:pt x="3357" y="181905"/>
                  </a:lnTo>
                  <a:lnTo>
                    <a:pt x="20305" y="224184"/>
                  </a:lnTo>
                  <a:lnTo>
                    <a:pt x="49555" y="259667"/>
                  </a:lnTo>
                  <a:lnTo>
                    <a:pt x="89818" y="285138"/>
                  </a:lnTo>
                  <a:lnTo>
                    <a:pt x="136041" y="296655"/>
                  </a:lnTo>
                  <a:lnTo>
                    <a:pt x="181903" y="293293"/>
                  </a:lnTo>
                  <a:lnTo>
                    <a:pt x="224185" y="276343"/>
                  </a:lnTo>
                  <a:lnTo>
                    <a:pt x="259672" y="247092"/>
                  </a:lnTo>
                  <a:lnTo>
                    <a:pt x="285144" y="206830"/>
                  </a:lnTo>
                  <a:lnTo>
                    <a:pt x="296655" y="160607"/>
                  </a:lnTo>
                  <a:lnTo>
                    <a:pt x="293290" y="114746"/>
                  </a:lnTo>
                  <a:lnTo>
                    <a:pt x="276340" y="72465"/>
                  </a:lnTo>
                  <a:lnTo>
                    <a:pt x="247092" y="36982"/>
                  </a:lnTo>
                  <a:lnTo>
                    <a:pt x="206836" y="11516"/>
                  </a:lnTo>
                  <a:lnTo>
                    <a:pt x="160608" y="0"/>
                  </a:lnTo>
                  <a:close/>
                </a:path>
              </a:pathLst>
            </a:custGeom>
            <a:solidFill>
              <a:srgbClr val="8AC9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FF48C7D1-9188-0644-8425-AD28288D2A8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451" y="75628"/>
              <a:ext cx="238142" cy="238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15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urple Background">
  <p:cSld name="Cover - Purpl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9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9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9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 Background">
  <p:cSld name="Cover - Teal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0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0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0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Green Background">
  <p:cSld name="Cover - Green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1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41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Blue">
  <p:cSld name="Title &amp; Text - Blu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5" name="Google Shape;105;p42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rgbClr val="0367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6" name="Google Shape;106;p42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2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2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Purple">
  <p:cSld name="Title &amp; Text - Purp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1" name="Google Shape;111;p43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" name="Google Shape;112;p43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3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3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Teal">
  <p:cSld name="Title &amp; Text - Teal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7" name="Google Shape;117;p44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" name="Google Shape;118;p44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4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44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Green">
  <p:cSld name="Title &amp; Text - Gree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3" name="Google Shape;123;p45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45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5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5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Purple">
  <p:cSld name="Title &amp; Text with Dots - Purpl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46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29" name="Google Shape;129;p46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46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4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6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46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8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22;p14">
            <a:extLst>
              <a:ext uri="{FF2B5EF4-FFF2-40B4-BE49-F238E27FC236}">
                <a16:creationId xmlns:a16="http://schemas.microsoft.com/office/drawing/2014/main" id="{E4B394E5-E1AA-47AF-BA71-7404C28FC0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</a:pPr>
            <a:r>
              <a:rPr lang="en-US" dirty="0"/>
              <a:t>Intro general a la Norma 23</a:t>
            </a:r>
            <a:endParaRPr dirty="0"/>
          </a:p>
        </p:txBody>
      </p:sp>
      <p:sp>
        <p:nvSpPr>
          <p:cNvPr id="5" name="Google Shape;322;p14">
            <a:extLst>
              <a:ext uri="{FF2B5EF4-FFF2-40B4-BE49-F238E27FC236}">
                <a16:creationId xmlns:a16="http://schemas.microsoft.com/office/drawing/2014/main" id="{D073A093-C3E6-4712-853E-610EE9C9B612}"/>
              </a:ext>
            </a:extLst>
          </p:cNvPr>
          <p:cNvSpPr txBox="1">
            <a:spLocks/>
          </p:cNvSpPr>
          <p:nvPr/>
        </p:nvSpPr>
        <p:spPr>
          <a:xfrm>
            <a:off x="901945" y="1544107"/>
            <a:ext cx="1038810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dirty="0">
                <a:solidFill>
                  <a:schemeClr val="bg2"/>
                </a:solidFill>
              </a:rPr>
              <a:t>Interconexión de las necesidades de los NNA </a:t>
            </a:r>
          </a:p>
          <a:p>
            <a:r>
              <a:rPr lang="es-ES" dirty="0">
                <a:solidFill>
                  <a:schemeClr val="bg2"/>
                </a:solidFill>
              </a:rPr>
              <a:t>Responsabilidad colectiva </a:t>
            </a:r>
            <a:r>
              <a:rPr lang="en-US" dirty="0">
                <a:solidFill>
                  <a:schemeClr val="bg2"/>
                </a:solidFill>
              </a:rPr>
              <a:t>= </a:t>
            </a:r>
            <a:r>
              <a:rPr lang="en-US" dirty="0" err="1">
                <a:solidFill>
                  <a:schemeClr val="bg2"/>
                </a:solidFill>
              </a:rPr>
              <a:t>Centralidad</a:t>
            </a:r>
            <a:r>
              <a:rPr lang="en-US" dirty="0">
                <a:solidFill>
                  <a:schemeClr val="bg2"/>
                </a:solidFill>
              </a:rPr>
              <a:t> de la </a:t>
            </a:r>
            <a:r>
              <a:rPr lang="en-US" dirty="0" err="1">
                <a:solidFill>
                  <a:schemeClr val="bg2"/>
                </a:solidFill>
              </a:rPr>
              <a:t>Protecci</a:t>
            </a:r>
            <a:r>
              <a:rPr lang="es-ES" dirty="0" err="1">
                <a:solidFill>
                  <a:schemeClr val="bg2"/>
                </a:solidFill>
              </a:rPr>
              <a:t>ó</a:t>
            </a:r>
            <a:r>
              <a:rPr lang="en-US" dirty="0">
                <a:solidFill>
                  <a:schemeClr val="bg2"/>
                </a:solidFill>
              </a:rPr>
              <a:t>n</a:t>
            </a:r>
          </a:p>
          <a:p>
            <a:r>
              <a:rPr lang="es-ES" dirty="0">
                <a:solidFill>
                  <a:schemeClr val="bg2"/>
                </a:solidFill>
              </a:rPr>
              <a:t>Impacto de calidad mayor</a:t>
            </a:r>
          </a:p>
          <a:p>
            <a:endParaRPr lang="en-US" dirty="0"/>
          </a:p>
          <a:p>
            <a:pPr marL="228600" indent="-241934">
              <a:buClr>
                <a:schemeClr val="accent3"/>
              </a:buClr>
            </a:pPr>
            <a:r>
              <a:rPr lang="es-ES" dirty="0">
                <a:solidFill>
                  <a:schemeClr val="bg2"/>
                </a:solidFill>
              </a:rPr>
              <a:t>Muchos vínculos y objetivos naturales (resiliencia, desarrollo, cohesión, habilidades para la vida, capacidades ...) </a:t>
            </a:r>
          </a:p>
          <a:p>
            <a:pPr marL="228600" indent="-241934">
              <a:buClr>
                <a:schemeClr val="accent3"/>
              </a:buClr>
            </a:pPr>
            <a:r>
              <a:rPr lang="es-ES" dirty="0">
                <a:solidFill>
                  <a:schemeClr val="bg2"/>
                </a:solidFill>
              </a:rPr>
              <a:t>Enfoques participativos, inclusivos, de disciplina positiva y sensibles al género</a:t>
            </a:r>
          </a:p>
          <a:p>
            <a:pPr marL="228600" indent="-241934">
              <a:buClr>
                <a:schemeClr val="accent3"/>
              </a:buClr>
            </a:pPr>
            <a:r>
              <a:rPr lang="es-ES" dirty="0">
                <a:solidFill>
                  <a:schemeClr val="bg2"/>
                </a:solidFill>
              </a:rPr>
              <a:t>Entornos seguros &amp; inclusivos</a:t>
            </a:r>
          </a:p>
          <a:p>
            <a:pPr marL="50800" indent="0">
              <a:buNone/>
            </a:pPr>
            <a:endParaRPr lang="en-GB" dirty="0"/>
          </a:p>
          <a:p>
            <a:endParaRPr lang="en-US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14189278-D0D2-4A88-89C6-04D9645D40E1}"/>
              </a:ext>
            </a:extLst>
          </p:cNvPr>
          <p:cNvGrpSpPr/>
          <p:nvPr/>
        </p:nvGrpSpPr>
        <p:grpSpPr>
          <a:xfrm rot="1415781">
            <a:off x="11045341" y="5540250"/>
            <a:ext cx="979340" cy="1040548"/>
            <a:chOff x="10883591" y="5571442"/>
            <a:chExt cx="979340" cy="1040548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AB87E249-0055-4B0D-BB29-E5CB34028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3591" y="5571442"/>
              <a:ext cx="979340" cy="1040548"/>
            </a:xfrm>
            <a:prstGeom prst="rect">
              <a:avLst/>
            </a:prstGeom>
          </p:spPr>
        </p:pic>
        <p:pic>
          <p:nvPicPr>
            <p:cNvPr id="23" name="Graphique 22" descr="Point d’interrogation">
              <a:extLst>
                <a:ext uri="{FF2B5EF4-FFF2-40B4-BE49-F238E27FC236}">
                  <a16:creationId xmlns:a16="http://schemas.microsoft.com/office/drawing/2014/main" id="{500606E1-CDFB-4070-BB0B-725928566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05748" y="5727562"/>
              <a:ext cx="735026" cy="735026"/>
            </a:xfrm>
            <a:prstGeom prst="rect">
              <a:avLst/>
            </a:prstGeom>
          </p:spPr>
        </p:pic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CDB64372-ED64-46B0-9D62-A296C613C491}"/>
              </a:ext>
            </a:extLst>
          </p:cNvPr>
          <p:cNvSpPr txBox="1"/>
          <p:nvPr/>
        </p:nvSpPr>
        <p:spPr>
          <a:xfrm>
            <a:off x="5517397" y="5706060"/>
            <a:ext cx="54069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400" dirty="0">
                <a:latin typeface="Ink Free" panose="03080402000500000000" pitchFamily="66" charset="0"/>
              </a:rPr>
              <a:t>¿Cuál podría ser el impacto negativo de la falta de acceso a la educación? </a:t>
            </a:r>
            <a:endParaRPr lang="en-US" sz="2400" dirty="0">
              <a:latin typeface="Ink Free" panose="03080402000500000000" pitchFamily="66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A9A3DCF-8B7D-4C24-A6BC-A2429079CD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3159" y="1226543"/>
            <a:ext cx="1563802" cy="92829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E9C1EBA-D8F9-4800-8450-6605F2D798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2902" y="4772080"/>
            <a:ext cx="606099" cy="69393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ED0A2F2-CD96-4137-BF47-B45BD51FB7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6369" y="4730109"/>
            <a:ext cx="761653" cy="72103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B3E9F18-0893-47B6-BEFA-1BA38E61C2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9573" y="4772080"/>
            <a:ext cx="655857" cy="59437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06F1402-EF56-40CB-A00F-D239A704B8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52044" y="4200872"/>
            <a:ext cx="533957" cy="51645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33D3D21-E7FB-426B-AFCE-C935DCF18C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47355" y="4780874"/>
            <a:ext cx="533956" cy="5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7A6AC4B5-7717-4E03-9444-B72C4FEF7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0391" y="1374336"/>
            <a:ext cx="5214910" cy="3381667"/>
          </a:xfrm>
        </p:spPr>
        <p:txBody>
          <a:bodyPr>
            <a:normAutofit fontScale="92500"/>
          </a:bodyPr>
          <a:lstStyle/>
          <a:p>
            <a:pPr marL="50800" indent="0" algn="ctr">
              <a:buNone/>
            </a:pPr>
            <a:r>
              <a:rPr lang="en-US" sz="2400" dirty="0">
                <a:solidFill>
                  <a:schemeClr val="bg2"/>
                </a:solidFill>
              </a:rPr>
              <a:t>“</a:t>
            </a:r>
            <a:r>
              <a:rPr lang="es-ES" dirty="0"/>
              <a:t>Todos los niños y niñas tienen acceso a una educación de calidad que sea protectora e inclusiva y que promueva la dignidad y la participación en todas las actividades esenciales</a:t>
            </a:r>
            <a:r>
              <a:rPr lang="en-US" sz="2400" dirty="0"/>
              <a:t>.”</a:t>
            </a:r>
            <a:endParaRPr lang="fr-FR" sz="2400" dirty="0">
              <a:solidFill>
                <a:schemeClr val="bg2"/>
              </a:solidFill>
            </a:endParaRPr>
          </a:p>
        </p:txBody>
      </p:sp>
      <p:pic>
        <p:nvPicPr>
          <p:cNvPr id="20" name="Google Shape;262;p5" descr="Screen Shot 2019-10-07 at 9.06.56 PM.png">
            <a:extLst>
              <a:ext uri="{FF2B5EF4-FFF2-40B4-BE49-F238E27FC236}">
                <a16:creationId xmlns:a16="http://schemas.microsoft.com/office/drawing/2014/main" id="{DBA10840-C039-4152-B6CF-7040050BF9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1713" y="4252009"/>
            <a:ext cx="1498650" cy="17480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B26FEA30-FD37-4055-ADFD-96A8F4192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1685" y="2111027"/>
            <a:ext cx="5679610" cy="4330656"/>
          </a:xfrm>
        </p:spPr>
        <p:txBody>
          <a:bodyPr>
            <a:normAutofit fontScale="92500"/>
          </a:bodyPr>
          <a:lstStyle/>
          <a:p>
            <a:r>
              <a:rPr lang="fr-FR" dirty="0" err="1"/>
              <a:t>Resiliencia</a:t>
            </a:r>
            <a:endParaRPr lang="fr-FR" dirty="0"/>
          </a:p>
          <a:p>
            <a:r>
              <a:rPr lang="es-ES" dirty="0"/>
              <a:t>Desarrollo</a:t>
            </a:r>
            <a:endParaRPr lang="en-US" dirty="0"/>
          </a:p>
          <a:p>
            <a:r>
              <a:rPr lang="es-ES" dirty="0" err="1"/>
              <a:t>Mitigacion</a:t>
            </a:r>
            <a:r>
              <a:rPr lang="es-ES" dirty="0"/>
              <a:t> de riesgos</a:t>
            </a:r>
          </a:p>
          <a:p>
            <a:r>
              <a:rPr lang="es-ES" dirty="0"/>
              <a:t>relaciones y cohesión </a:t>
            </a:r>
          </a:p>
          <a:p>
            <a:r>
              <a:rPr lang="es-ES" dirty="0"/>
              <a:t>Habilidades esenciales para la vida </a:t>
            </a:r>
            <a:endParaRPr lang="en-US" dirty="0"/>
          </a:p>
          <a:p>
            <a:r>
              <a:rPr lang="en-US" dirty="0" err="1"/>
              <a:t>Identificaci</a:t>
            </a:r>
            <a:r>
              <a:rPr lang="es-ES" dirty="0" err="1"/>
              <a:t>ó</a:t>
            </a:r>
            <a:r>
              <a:rPr lang="en-US" dirty="0"/>
              <a:t>n de NNA </a:t>
            </a:r>
            <a:r>
              <a:rPr lang="en-US" dirty="0" err="1"/>
              <a:t>fuera</a:t>
            </a:r>
            <a:r>
              <a:rPr lang="en-US" dirty="0"/>
              <a:t> de la </a:t>
            </a:r>
            <a:r>
              <a:rPr lang="en-US" dirty="0" err="1"/>
              <a:t>escuela</a:t>
            </a:r>
            <a:r>
              <a:rPr lang="en-US" dirty="0"/>
              <a:t> </a:t>
            </a:r>
          </a:p>
          <a:p>
            <a:r>
              <a:rPr lang="en-US" dirty="0" err="1"/>
              <a:t>Identificaci</a:t>
            </a:r>
            <a:r>
              <a:rPr lang="es-ES" dirty="0" err="1"/>
              <a:t>ó</a:t>
            </a:r>
            <a:r>
              <a:rPr lang="en-US" dirty="0"/>
              <a:t>n &amp; remission </a:t>
            </a:r>
            <a:r>
              <a:rPr lang="en-US" dirty="0" err="1"/>
              <a:t>segura</a:t>
            </a:r>
            <a:endParaRPr lang="en-US" dirty="0"/>
          </a:p>
          <a:p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1499D1-072D-452F-96A0-0572E2D915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54255" y="416317"/>
            <a:ext cx="1641946" cy="101031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F2F79AA-5A77-4C66-B091-F6A7A0C4D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713" y="562137"/>
            <a:ext cx="1844759" cy="591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BEC2D3-F1E7-4A22-BB06-451626223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264" y="1954096"/>
            <a:ext cx="5803264" cy="4351338"/>
          </a:xfrm>
        </p:spPr>
        <p:txBody>
          <a:bodyPr>
            <a:noAutofit/>
          </a:bodyPr>
          <a:lstStyle/>
          <a:p>
            <a:r>
              <a:rPr lang="es-ES" dirty="0">
                <a:latin typeface="HelveticaNeue-Light-Identity-H"/>
              </a:rPr>
              <a:t>Medidas amigables para los NNA</a:t>
            </a:r>
          </a:p>
          <a:p>
            <a:r>
              <a:rPr lang="es-ES" dirty="0">
                <a:latin typeface="HelveticaNeue-Light-Identity-H"/>
              </a:rPr>
              <a:t>Mecanismos de retroalimentación y presentación de informes</a:t>
            </a:r>
          </a:p>
          <a:p>
            <a:r>
              <a:rPr lang="es-ES" dirty="0">
                <a:latin typeface="HelveticaNeue-Light-Identity-H"/>
              </a:rPr>
              <a:t>Eliminación de barreras al acceso</a:t>
            </a:r>
          </a:p>
          <a:p>
            <a:r>
              <a:rPr lang="es-ES" dirty="0">
                <a:latin typeface="HelveticaNeue-Light-Identity-H"/>
              </a:rPr>
              <a:t>Cuidadores primarios, a las asociaciones de padres y maestros y a otros grupos </a:t>
            </a:r>
            <a:endParaRPr lang="en-US" dirty="0">
              <a:latin typeface="HelveticaNeue-Light-Identity-H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29498CB-C595-4B84-8721-23C1E1014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6725" cy="1325563"/>
          </a:xfrm>
        </p:spPr>
        <p:txBody>
          <a:bodyPr>
            <a:normAutofit/>
          </a:bodyPr>
          <a:lstStyle/>
          <a:p>
            <a:r>
              <a:rPr lang="en-US" sz="3200" dirty="0" err="1"/>
              <a:t>Acciones</a:t>
            </a:r>
            <a:r>
              <a:rPr lang="en-US" sz="3200" dirty="0"/>
              <a:t> </a:t>
            </a:r>
            <a:r>
              <a:rPr lang="en-US" sz="3200" dirty="0" err="1"/>
              <a:t>Conjuntas</a:t>
            </a:r>
            <a:endParaRPr lang="fr-FR" sz="3200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400633B-481F-4A4F-8BF1-151B483CB122}"/>
              </a:ext>
            </a:extLst>
          </p:cNvPr>
          <p:cNvSpPr txBox="1">
            <a:spLocks/>
          </p:cNvSpPr>
          <p:nvPr/>
        </p:nvSpPr>
        <p:spPr>
          <a:xfrm>
            <a:off x="6693222" y="2141537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dirty="0"/>
              <a:t>Bienestar y formación de los docentes </a:t>
            </a:r>
            <a:endParaRPr lang="fr-FR" dirty="0"/>
          </a:p>
          <a:p>
            <a:r>
              <a:rPr lang="fr-FR" dirty="0" err="1"/>
              <a:t>Flexibilidad</a:t>
            </a:r>
            <a:r>
              <a:rPr lang="fr-FR" dirty="0"/>
              <a:t> &amp; </a:t>
            </a:r>
            <a:r>
              <a:rPr lang="fr-FR" dirty="0" err="1"/>
              <a:t>adaptacion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C58B721-0236-4615-89AF-12F448FB0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986" y="4019142"/>
            <a:ext cx="2064939" cy="247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6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3B9CD1-D75D-4391-8D9D-16496C76D0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Mejora de las instalaciones educativas</a:t>
            </a:r>
          </a:p>
          <a:p>
            <a:r>
              <a:rPr lang="es-ES" dirty="0"/>
              <a:t>Temas de PNA y disciplina positiva </a:t>
            </a:r>
          </a:p>
          <a:p>
            <a:r>
              <a:rPr lang="es-ES" dirty="0"/>
              <a:t>Salud Mental y Apoyo Psicosocial</a:t>
            </a:r>
          </a:p>
          <a:p>
            <a:r>
              <a:rPr lang="es-ES" dirty="0"/>
              <a:t>hacer de las escuelas un entorno seguro</a:t>
            </a:r>
          </a:p>
          <a:p>
            <a:r>
              <a:rPr lang="es-ES" dirty="0"/>
              <a:t>Equidad en la educación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D6B492-DB3F-4F2F-8160-6787B89A5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0690" y="1520626"/>
            <a:ext cx="5181600" cy="4351338"/>
          </a:xfrm>
        </p:spPr>
        <p:txBody>
          <a:bodyPr>
            <a:normAutofit/>
          </a:bodyPr>
          <a:lstStyle/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r>
              <a:rPr lang="es-ES" dirty="0"/>
              <a:t>Coordinar A NIVEL DE CLÚSTER / SECTOR para determinar como trabajar juntos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ED64386-1501-4135-925C-42C800B5C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6725" cy="1325563"/>
          </a:xfrm>
        </p:spPr>
        <p:txBody>
          <a:bodyPr>
            <a:normAutofit/>
          </a:bodyPr>
          <a:lstStyle/>
          <a:p>
            <a:r>
              <a:rPr lang="en-US" sz="3200" dirty="0" err="1"/>
              <a:t>Acciones</a:t>
            </a:r>
            <a:r>
              <a:rPr lang="en-US" sz="3200" dirty="0"/>
              <a:t> </a:t>
            </a:r>
            <a:r>
              <a:rPr lang="en-US" sz="3200" dirty="0" err="1"/>
              <a:t>Conjuntas</a:t>
            </a:r>
            <a:r>
              <a:rPr lang="en-US" sz="3200" dirty="0"/>
              <a:t> /2</a:t>
            </a:r>
            <a:endParaRPr lang="fr-FR" sz="3200" dirty="0"/>
          </a:p>
        </p:txBody>
      </p:sp>
      <p:sp>
        <p:nvSpPr>
          <p:cNvPr id="8" name="Phylactère : pensées 7">
            <a:extLst>
              <a:ext uri="{FF2B5EF4-FFF2-40B4-BE49-F238E27FC236}">
                <a16:creationId xmlns:a16="http://schemas.microsoft.com/office/drawing/2014/main" id="{0AAF7971-54D2-4398-8CA1-06DDB593153D}"/>
              </a:ext>
            </a:extLst>
          </p:cNvPr>
          <p:cNvSpPr/>
          <p:nvPr/>
        </p:nvSpPr>
        <p:spPr>
          <a:xfrm>
            <a:off x="7646935" y="1027906"/>
            <a:ext cx="2225616" cy="1325563"/>
          </a:xfrm>
          <a:prstGeom prst="cloudCallout">
            <a:avLst>
              <a:gd name="adj1" fmla="val 32932"/>
              <a:gd name="adj2" fmla="val 100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/>
              <a:t>Recuerde</a:t>
            </a:r>
            <a:r>
              <a:rPr lang="en-US" sz="1800" b="1" dirty="0"/>
              <a:t> !</a:t>
            </a:r>
            <a:endParaRPr lang="es-ES" sz="1800" b="1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BE12A5DC-1BC2-41B0-A761-F956F890A936}"/>
              </a:ext>
            </a:extLst>
          </p:cNvPr>
          <p:cNvGrpSpPr/>
          <p:nvPr/>
        </p:nvGrpSpPr>
        <p:grpSpPr>
          <a:xfrm rot="1415781">
            <a:off x="11045341" y="5540250"/>
            <a:ext cx="979340" cy="1040548"/>
            <a:chOff x="10883591" y="5571442"/>
            <a:chExt cx="979340" cy="1040548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8C7F60DB-277B-4ECF-A9A6-964D24E98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3591" y="5571442"/>
              <a:ext cx="979340" cy="1040548"/>
            </a:xfrm>
            <a:prstGeom prst="rect">
              <a:avLst/>
            </a:prstGeom>
          </p:spPr>
        </p:pic>
        <p:pic>
          <p:nvPicPr>
            <p:cNvPr id="11" name="Graphique 10" descr="Point d’interrogation">
              <a:extLst>
                <a:ext uri="{FF2B5EF4-FFF2-40B4-BE49-F238E27FC236}">
                  <a16:creationId xmlns:a16="http://schemas.microsoft.com/office/drawing/2014/main" id="{8D81F539-E215-4131-B413-8479A6B52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05748" y="5727562"/>
              <a:ext cx="735026" cy="735026"/>
            </a:xfrm>
            <a:prstGeom prst="rect">
              <a:avLst/>
            </a:prstGeom>
          </p:spPr>
        </p:pic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519A0629-D932-4020-83E5-EAF4C3974C50}"/>
              </a:ext>
            </a:extLst>
          </p:cNvPr>
          <p:cNvSpPr txBox="1"/>
          <p:nvPr/>
        </p:nvSpPr>
        <p:spPr>
          <a:xfrm>
            <a:off x="6191547" y="5701901"/>
            <a:ext cx="47723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400" dirty="0">
                <a:latin typeface="Ink Free" panose="03080402000500000000" pitchFamily="66" charset="0"/>
              </a:rPr>
              <a:t>¿</a:t>
            </a:r>
            <a:r>
              <a:rPr lang="en-US" sz="2400" b="1" dirty="0">
                <a:latin typeface="Ink Free" panose="03080402000500000000" pitchFamily="66" charset="0"/>
              </a:rPr>
              <a:t> </a:t>
            </a:r>
            <a:r>
              <a:rPr lang="es-ES" sz="2400" dirty="0">
                <a:latin typeface="Ink Free" panose="03080402000500000000" pitchFamily="66" charset="0"/>
              </a:rPr>
              <a:t>De qué formas se puede ajustar la educación para promover la equidad</a:t>
            </a:r>
            <a:r>
              <a:rPr lang="en-US" sz="2400" dirty="0">
                <a:latin typeface="Ink Free" panose="03080402000500000000" pitchFamily="66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55018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5" grpId="0"/>
      <p:bldP spid="8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2131</Words>
  <Application>Microsoft Office PowerPoint</Application>
  <PresentationFormat>Grand écran</PresentationFormat>
  <Paragraphs>101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3" baseType="lpstr">
      <vt:lpstr>HelveticaNeue-LightItalic-Identity-H</vt:lpstr>
      <vt:lpstr>CMSY9</vt:lpstr>
      <vt:lpstr>Arial</vt:lpstr>
      <vt:lpstr>Calibri</vt:lpstr>
      <vt:lpstr>HelveticaNeue-Light-Identity-H</vt:lpstr>
      <vt:lpstr>HelveticaNeue-Roman-Identity-H</vt:lpstr>
      <vt:lpstr>Helvetica Neue</vt:lpstr>
      <vt:lpstr>Ink Free</vt:lpstr>
      <vt:lpstr>Office Theme</vt:lpstr>
      <vt:lpstr>Intro general a la Norma 23</vt:lpstr>
      <vt:lpstr>Présentation PowerPoint</vt:lpstr>
      <vt:lpstr>Acciones Conjuntas</vt:lpstr>
      <vt:lpstr>Acciones Conjuntas /2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Colleen Fitzgerald</dc:creator>
  <cp:lastModifiedBy>Marion Prats</cp:lastModifiedBy>
  <cp:revision>213</cp:revision>
  <dcterms:created xsi:type="dcterms:W3CDTF">2017-12-20T18:51:03Z</dcterms:created>
  <dcterms:modified xsi:type="dcterms:W3CDTF">2021-09-25T16:55:02Z</dcterms:modified>
</cp:coreProperties>
</file>