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1673" autoAdjust="0"/>
  </p:normalViewPr>
  <p:slideViewPr>
    <p:cSldViewPr snapToGrid="0">
      <p:cViewPr varScale="1">
        <p:scale>
          <a:sx n="34" d="100"/>
          <a:sy n="34" d="100"/>
        </p:scale>
        <p:origin x="1720" y="5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forma parte del cuarto pilar de normas relacionadas con el trabajo en diferentes sectores.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riesgos </a:t>
            </a:r>
            <a:r>
              <a:rPr lang="es-ES" sz="1800" b="0" i="0" u="none" strike="noStrike" baseline="0" dirty="0">
                <a:latin typeface="HelveticaNeue-Light-Identity-H"/>
              </a:rPr>
              <a:t>en la Protección de la niñez y adolescencia </a:t>
            </a:r>
            <a:r>
              <a:rPr lang="es-ES" dirty="0"/>
              <a:t>están estrechamente relacionados con el trabajo de otros sectores porque los NNA tienen necesidades que </a:t>
            </a:r>
            <a:r>
              <a:rPr lang="es-ES" sz="1800" b="0" i="0" u="none" strike="noStrike" baseline="0" dirty="0">
                <a:latin typeface="HelveticaNeue-Light-Identity-H"/>
              </a:rPr>
              <a:t>atañen</a:t>
            </a:r>
            <a:r>
              <a:rPr lang="es-ES" dirty="0"/>
              <a:t> en todos los sectores. </a:t>
            </a:r>
            <a:r>
              <a:rPr lang="es-ES" sz="1800" b="0" i="0" u="none" strike="noStrike" baseline="0" dirty="0">
                <a:latin typeface="HelveticaNeue-Light-Identity-H"/>
              </a:rPr>
              <a:t>Los enfoques multisectoriales reflejan la interconexión de las necesidades de los NNA y enfatizan la responsabilidad colectiva de todos los actores humanitarios para proteger a los NNA y a sus familias</a:t>
            </a:r>
            <a:r>
              <a:rPr lang="es-ES" dirty="0"/>
              <a:t>. </a:t>
            </a:r>
            <a:r>
              <a:rPr lang="es-ES" sz="1800" b="0" i="0" u="none" strike="noStrike" baseline="0" dirty="0">
                <a:latin typeface="HelveticaNeue-Light-Identity-H"/>
              </a:rPr>
              <a:t>La programación multisectorial que, intencionadamente, incluya y aborde las consideraciones para la Protección de la niñez y adolescencia, tales como los riesgos específicos en NNA, las vulnerabilidades, las etapas de desarrollo, etc., contribuye a generar un impacto de calidad mayor.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El personal de Protección de la niñez y adolescencia debe guiar y asesorar a los equipos de agua, sanidad e higiene (WASH) de forma que estos puedan proporcionar prácticas de WASH seguras y apropiadas, adaptadas a las necesidades de los NNA. Por ejemplo: </a:t>
            </a:r>
            <a:r>
              <a:rPr lang="es-ES" sz="1200" b="0" i="0" u="none" strike="noStrike" baseline="0" dirty="0">
                <a:latin typeface="HelveticaNeue-Light-Identity-H"/>
              </a:rPr>
              <a:t>instalaciones WASH que sean accesibles y adaptadas a los NNA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El involucrar a NNA y cuidadores en actividades creativas (como teatro, juegos y entretenimientos), puede ser una manera eficaz de lograr un cambio de hábitos.</a:t>
            </a:r>
            <a:endParaRPr lang="en-US" dirty="0"/>
          </a:p>
          <a:p>
            <a:pPr marL="171450" lvl="0" indent="-171450" algn="l" rtl="0">
              <a:spcBef>
                <a:spcPts val="0"/>
              </a:spcBef>
              <a:spcAft>
                <a:spcPts val="0"/>
              </a:spcAft>
              <a:buFont typeface="Arial" panose="020B0604020202020204" pitchFamily="34" charset="0"/>
              <a:buChar char="•"/>
            </a:pPr>
            <a:endParaRPr lang="en-US" b="0" dirty="0"/>
          </a:p>
          <a:p>
            <a:pPr marL="171450" lvl="0" indent="-171450" algn="l" rtl="0">
              <a:spcBef>
                <a:spcPts val="0"/>
              </a:spcBef>
              <a:spcAft>
                <a:spcPts val="0"/>
              </a:spcAft>
              <a:buFont typeface="Arial" panose="020B0604020202020204" pitchFamily="34" charset="0"/>
              <a:buChar char="•"/>
            </a:pPr>
            <a:r>
              <a:rPr lang="en-US" b="1" dirty="0" err="1"/>
              <a:t>Iconos</a:t>
            </a:r>
            <a:r>
              <a:rPr lang="en-US" b="0" dirty="0"/>
              <a:t>: </a:t>
            </a:r>
            <a:r>
              <a:rPr lang="es-ES" sz="1800" b="0" i="0" u="none" strike="noStrike" baseline="0" dirty="0">
                <a:latin typeface="HelveticaNeue-Light-Identity-H"/>
              </a:rPr>
              <a:t>Todos los trabajadores en el sector del agua, saneamiento e higiene, incluso el personal subcontratado, y el personal de Protección de la niñez y adolescencia deben haber recibido capacitación y firmado políticas y procedimientos de </a:t>
            </a:r>
            <a:r>
              <a:rPr lang="es-ES" sz="1800" b="1" i="0" u="none" strike="noStrike" baseline="0" dirty="0">
                <a:latin typeface="HelveticaNeue-Light-Identity-H"/>
              </a:rPr>
              <a:t>salvaguardia. </a:t>
            </a:r>
            <a:r>
              <a:rPr lang="es-ES" dirty="0"/>
              <a:t>Asimismo, la forma en que se diseñan, planifican e implementan los programas WASH tienen un gran potencial de </a:t>
            </a:r>
            <a:r>
              <a:rPr lang="es-ES" b="1" dirty="0"/>
              <a:t>prevención</a:t>
            </a:r>
            <a:r>
              <a:rPr lang="es-ES" dirty="0"/>
              <a:t>, es decir: criterios de priorización, apoyo a hogares en riesgo, instalaciones seguras, accesibles, inclusivas…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a:t>
            </a:r>
            <a:r>
              <a:rPr lang="en-US" b="1" dirty="0">
                <a:effectLst/>
                <a:latin typeface="Arial" panose="020B0604020202020204" pitchFamily="34" charset="0"/>
              </a:rPr>
              <a:t> </a:t>
            </a:r>
            <a:r>
              <a:rPr lang="es-ES" dirty="0"/>
              <a:t>Está bien recoger agua y limpiar letrinas para una niño/a? </a:t>
            </a:r>
          </a:p>
          <a:p>
            <a:pPr algn="l"/>
            <a:r>
              <a:rPr lang="en-US" b="1" dirty="0">
                <a:latin typeface="Arial"/>
                <a:cs typeface="Arial"/>
                <a:sym typeface="Arial"/>
              </a:rPr>
              <a:t>-&gt; </a:t>
            </a:r>
            <a:r>
              <a:rPr lang="es-ES" sz="1800" b="0" i="0" u="none" strike="noStrike" baseline="0" dirty="0">
                <a:solidFill>
                  <a:srgbClr val="000000"/>
                </a:solidFill>
                <a:latin typeface="HelveticaNeue-Light-Identity-H"/>
              </a:rPr>
              <a:t>En muchos países, los NNA son responsables de recoger agua y limpiar las letrinas. Esta tarea debería cumplir con lo siguiente:</a:t>
            </a:r>
          </a:p>
          <a:p>
            <a:pPr algn="l"/>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NO ser asignada a un solo grupo social específico de NNA basado en prácticas discriminatorias;</a:t>
            </a:r>
          </a:p>
          <a:p>
            <a:pPr marL="514350" indent="-285750" algn="l">
              <a:buFontTx/>
              <a:buChar char="-"/>
            </a:pPr>
            <a:r>
              <a:rPr lang="es-ES" sz="1800" b="0" i="0" u="none" strike="noStrike" baseline="0" dirty="0">
                <a:solidFill>
                  <a:srgbClr val="000000"/>
                </a:solidFill>
                <a:latin typeface="HelveticaNeue-Light-Identity-H"/>
              </a:rPr>
              <a:t>NO interferir con la educación de los NNA; y</a:t>
            </a:r>
          </a:p>
          <a:p>
            <a:pPr marL="514350" indent="-285750" algn="l">
              <a:buFontTx/>
              <a:buChar char="-"/>
            </a:pPr>
            <a:r>
              <a:rPr lang="es-ES" sz="1800" b="0" i="0" u="none" strike="noStrike" baseline="0" dirty="0">
                <a:solidFill>
                  <a:srgbClr val="000000"/>
                </a:solidFill>
                <a:latin typeface="HelveticaNeue-Light-Identity-H"/>
              </a:rPr>
              <a:t>NO ser utilizada para castigar el escaso aprendizaje o el mal comportamiento.</a:t>
            </a:r>
          </a:p>
          <a:p>
            <a:pPr marL="228600" indent="0" algn="l">
              <a:buFontTx/>
              <a:buNone/>
            </a:pPr>
            <a:endParaRPr lang="es-ES" sz="1800" b="0" i="0" u="none" strike="noStrike" baseline="0" dirty="0">
              <a:solidFill>
                <a:srgbClr val="000000"/>
              </a:solidFill>
              <a:latin typeface="HelveticaNeue-Light-Identity-H"/>
            </a:endParaRPr>
          </a:p>
          <a:p>
            <a:pPr algn="l"/>
            <a:r>
              <a:rPr lang="es-ES" sz="1800" b="0" i="0" u="none" strike="noStrike" baseline="0" dirty="0">
                <a:latin typeface="HelveticaNeue-Light-Identity-H"/>
              </a:rPr>
              <a:t>Para reducir el riesgo de trabajo infantil, involucrar a los NNA en la toma de decisiones sobre qué actividades realizar y cómo. Verificar que solo los NNA por encima de la edad mínima para trabajar participen en trabajos relacionados con WASH (incluso los programas de trabajo por dinero en efectivo).</a:t>
            </a:r>
          </a:p>
          <a:p>
            <a:pPr algn="l"/>
            <a:r>
              <a:rPr lang="es-ES" sz="1800" b="0" i="0" u="none" strike="noStrike" baseline="0" dirty="0">
                <a:latin typeface="HelveticaNeue-Light-Identity-H"/>
              </a:rPr>
              <a:t>En contextos en los que los NNA deben recoger agua, asegurarse de que los recipientes sean apropiados para cada edad y tamaño. Ser prudente a la hora de fomentar la expectativa de que los NNA transporten agua. No etiquetar los recipientes que digan: ”para niños, niñas y adolescentes”.</a:t>
            </a: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La Norma 26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dirty="0"/>
              <a:t>Que todos los NNA tengan acceso a servicios de agua, sanidad e higiene apropiados que apoyen su dignidad y minimicen los riesgos de violencia física y sexual y explotación</a:t>
            </a:r>
            <a:r>
              <a:rPr lang="en-US" dirty="0"/>
              <a:t>.” </a:t>
            </a:r>
          </a:p>
          <a:p>
            <a:pPr marL="228600" indent="0">
              <a:buFont typeface="Arial" panose="020B0604020202020204" pitchFamily="34" charset="0"/>
              <a:buNone/>
            </a:pPr>
            <a:endParaRPr lang="en-US" dirty="0">
              <a:solidFill>
                <a:srgbClr val="5F7085"/>
              </a:solidFill>
              <a:effectLst/>
            </a:endParaRPr>
          </a:p>
          <a:p>
            <a:pPr algn="l"/>
            <a:r>
              <a:rPr lang="es-ES" sz="1800" b="0" i="0" u="none" strike="noStrike" baseline="0" dirty="0">
                <a:solidFill>
                  <a:srgbClr val="000000"/>
                </a:solidFill>
                <a:latin typeface="HelveticaNeue-Light-Identity-H"/>
              </a:rPr>
              <a:t>Existen numerosas áreas de colaboración, entre las que se encuentran las siguientes:</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Proporcionar servicios WASH en las intervenciones de Protección de la niñez y adolescencia (escuelas y espacios de aprendizaje y actividades grupales);</a:t>
            </a:r>
          </a:p>
          <a:p>
            <a:pPr marL="514350" indent="-285750" algn="l">
              <a:buFont typeface="Arial" panose="020B0604020202020204" pitchFamily="34" charset="0"/>
              <a:buChar char="•"/>
            </a:pPr>
            <a:r>
              <a:rPr lang="es-ES" sz="2800" dirty="0"/>
              <a:t>Prevenir las amenazas a los NNA relacionadas con las actividades de WASH (por ejemplo, caer en fosas, fosas sépticas, pozos, ser atropellados por camiones cisterna, heridos por maquinaria de construcción de alta resistencia en sitios desprotegidos, etc.) </a:t>
            </a:r>
            <a:r>
              <a:rPr lang="es-ES" sz="1800" b="0" i="0" u="none" strike="noStrike" baseline="0" dirty="0">
                <a:solidFill>
                  <a:srgbClr val="000000"/>
                </a:solidFill>
                <a:latin typeface="HelveticaNeue-Light-Identity-H"/>
              </a:rPr>
              <a:t>+ Adaptar las instalaciones WASH de forma que (a) sean accesibles y adaptadas a los NNA (b) minimicen los riesgos potenciales para NNA. L</a:t>
            </a:r>
            <a:r>
              <a:rPr lang="es-ES" sz="1800" b="0" i="0" u="none" strike="noStrike" baseline="0" dirty="0">
                <a:latin typeface="HelveticaNeue-Light-Identity-H"/>
              </a:rPr>
              <a:t>as capacidades físicas, la protección y los problemas de seguridad de los NNA se deben de considerar al diseñar, construir y controlar las instalaciones de WASH (</a:t>
            </a:r>
            <a:r>
              <a:rPr lang="es-ES" sz="2800" dirty="0"/>
              <a:t>distancia mínima para caminar, contenedores apropiados para la edad y el tamaño, evitar las cabañas oscuras y los agujeros grandes para las letrinas de pozo, no agua abierta, proporcionar luces, linternas y / o antorchas adecuadas que funcionen con energía solar o eléctrica, baños e instalaciones para bañarse separados, cerraduras,…) </a:t>
            </a:r>
            <a:endParaRPr lang="es-ES"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Implementar intervenciones adecuadas y seguras sobre la gestión de la higiene menstrual (MHM, siglas en inglés) para las niñas.</a:t>
            </a:r>
          </a:p>
          <a:p>
            <a:pPr marL="514350" indent="-285750" algn="l">
              <a:buFont typeface="Arial" panose="020B0604020202020204" pitchFamily="34" charset="0"/>
              <a:buChar char="•"/>
            </a:pPr>
            <a:r>
              <a:rPr lang="es-ES" sz="1800" b="0" i="0" u="none" strike="noStrike" baseline="0" dirty="0">
                <a:solidFill>
                  <a:srgbClr val="000000"/>
                </a:solidFill>
                <a:effectLst/>
                <a:latin typeface="HelveticaNeue-Light-Identity-H"/>
              </a:rPr>
              <a:t>Practicas de higiene relacionadas con </a:t>
            </a:r>
            <a:r>
              <a:rPr lang="es-ES" sz="1800" b="0" i="0" u="none" strike="noStrike" baseline="0" dirty="0">
                <a:solidFill>
                  <a:srgbClr val="3D5F97"/>
                </a:solidFill>
                <a:effectLst/>
                <a:latin typeface="HelveticaNeue-BoldCond-Identity-H"/>
              </a:rPr>
              <a:t>b</a:t>
            </a:r>
            <a:r>
              <a:rPr lang="es-ES" sz="1800" b="0" i="0" u="none" strike="noStrike" baseline="0" dirty="0">
                <a:solidFill>
                  <a:srgbClr val="3D5F97"/>
                </a:solidFill>
                <a:latin typeface="HelveticaNeue-BoldCond-Identity-H"/>
              </a:rPr>
              <a:t>ebés y niños o niñas pequeños de hasta 4 años: </a:t>
            </a:r>
            <a:r>
              <a:rPr lang="es-ES" sz="1800" b="0" i="0" u="none" strike="noStrike" baseline="0" dirty="0">
                <a:latin typeface="HelveticaNeue-Light-Identity-H"/>
              </a:rPr>
              <a:t>desechar las heces de los bebés, pañales desechables o reutilizables orinales u otros medios para tratar las deposiciones, contacto directo con animales y ganado, o tierra contaminada o excrementos de animales….</a:t>
            </a:r>
          </a:p>
          <a:p>
            <a:pPr marL="514350" indent="-285750" algn="l">
              <a:buFont typeface="Arial" panose="020B0604020202020204" pitchFamily="34" charset="0"/>
              <a:buChar char="•"/>
            </a:pPr>
            <a:r>
              <a:rPr lang="en-US" sz="1800" dirty="0" err="1"/>
              <a:t>Prevenci</a:t>
            </a:r>
            <a:r>
              <a:rPr lang="es-ES" sz="1800" b="0" i="0" u="none" strike="noStrike" baseline="0" dirty="0" err="1">
                <a:solidFill>
                  <a:srgbClr val="000000"/>
                </a:solidFill>
                <a:latin typeface="HelveticaNeue-Light-Identity-H"/>
              </a:rPr>
              <a:t>ó</a:t>
            </a:r>
            <a:r>
              <a:rPr lang="en-US" sz="1800" dirty="0"/>
              <a:t>n d</a:t>
            </a:r>
            <a:r>
              <a:rPr lang="es-ES" sz="1800" b="0" i="0" u="none" strike="noStrike" baseline="0" dirty="0">
                <a:latin typeface="HelveticaNeue-Light-Identity-H"/>
              </a:rPr>
              <a:t>el riesgo de trabajo infantil en las actividades de WASH </a:t>
            </a:r>
            <a:r>
              <a:rPr lang="es-ES" sz="2800" dirty="0"/>
              <a:t>(recolección de agua, campañas de limpieza de residuos sólidos, limpieza de letrinas, limpieza de desagües / canales, conductores de camiones de agua menores de edad, etc.) </a:t>
            </a:r>
            <a:endParaRPr lang="es-ES" sz="1800" b="0" i="0" u="none" strike="noStrike" baseline="0" dirty="0">
              <a:latin typeface="HelveticaNeue-Light-Identity-H"/>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¿Sobre qué temas se debe capacitar al personal de CP y WASH? </a:t>
            </a:r>
          </a:p>
          <a:p>
            <a:pPr algn="l"/>
            <a:r>
              <a:rPr lang="es-ES" dirty="0"/>
              <a:t>-&gt; </a:t>
            </a:r>
            <a:r>
              <a:rPr lang="es-ES" sz="1800" b="0" i="0" u="none" strike="noStrike" baseline="0" dirty="0">
                <a:solidFill>
                  <a:srgbClr val="000000"/>
                </a:solidFill>
                <a:latin typeface="HelveticaNeue-Light-Identity-H"/>
              </a:rPr>
              <a:t>Los trabajadores del sector de Protección de la niñez y adolescencia deben recibir capacitación sobre las prácticas básicas de WASH, que incluyan lo siguiente:</a:t>
            </a:r>
          </a:p>
          <a:p>
            <a:pPr marL="514350" indent="-285750" algn="l">
              <a:buFont typeface="Arial" panose="020B0604020202020204" pitchFamily="34" charset="0"/>
              <a:buChar char="•"/>
            </a:pPr>
            <a:r>
              <a:rPr lang="es-ES" sz="1800" dirty="0"/>
              <a:t>Identificación y remisión de hogares en riesgo de enfermedades o infecciones relacionadas con WASH;</a:t>
            </a:r>
            <a:r>
              <a:rPr lang="es-ES" sz="1800" b="0" i="1" u="none" strike="noStrike" baseline="0" dirty="0">
                <a:solidFill>
                  <a:srgbClr val="3D5F97"/>
                </a:solidFill>
                <a:latin typeface="CMSY9"/>
              </a:rPr>
              <a:t>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dirty="0"/>
              <a:t>Mensajes WASH específicos para el género, la discapacidad y que salvan vidas; </a:t>
            </a:r>
            <a:endParaRPr lang="es-ES" sz="1800" b="0" i="1" u="none" strike="noStrike" baseline="0" dirty="0">
              <a:solidFill>
                <a:srgbClr val="3D5F97"/>
              </a:solidFill>
              <a:latin typeface="CMSY9"/>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Lavado de manos, cara y cuerpo;</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Manipulación segura del agua y de los alimentos;</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Tratamiento de la higiene menstrual;</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Eliminación adecuada de heces y toallas sanitarias; y</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Drenaje y tratamiento de residuos.</a:t>
            </a:r>
          </a:p>
          <a:p>
            <a:pPr algn="l"/>
            <a:endParaRPr lang="es-ES" sz="1800" b="0" i="0" u="none" strike="noStrike" baseline="0" dirty="0">
              <a:solidFill>
                <a:srgbClr val="000000"/>
              </a:solidFill>
              <a:latin typeface="HelveticaNeue-Light-Identity-H"/>
            </a:endParaRPr>
          </a:p>
          <a:p>
            <a:pPr algn="l"/>
            <a:r>
              <a:rPr lang="es-ES" sz="1800" b="0" i="0" u="none" strike="noStrike" baseline="0" dirty="0">
                <a:solidFill>
                  <a:srgbClr val="000000"/>
                </a:solidFill>
                <a:latin typeface="HelveticaNeue-Light-Identity-H"/>
              </a:rPr>
              <a:t>Los trabajadores en el sector de WASH deben recibir capacitación sobre información básica de la Protección de la niñez y adolescencia, por ejemplo:</a:t>
            </a:r>
          </a:p>
          <a:p>
            <a:pPr marL="514350" indent="-285750" algn="l">
              <a:buFont typeface="Arial" panose="020B0604020202020204" pitchFamily="34" charset="0"/>
              <a:buChar char="•"/>
            </a:pPr>
            <a:r>
              <a:rPr lang="es-ES" sz="1800" b="0" i="0" u="none" strike="noStrike" baseline="0" dirty="0">
                <a:latin typeface="HelveticaNeue-Light-Identity-H"/>
              </a:rPr>
              <a:t>identificación y remisión de NNA y hogares en riesgo</a:t>
            </a:r>
            <a:r>
              <a:rPr lang="es-ES" sz="1800" b="0" i="1" u="none" strike="noStrike" baseline="0" dirty="0">
                <a:solidFill>
                  <a:srgbClr val="3D5F97"/>
                </a:solidFill>
                <a:latin typeface="CMSY9"/>
              </a:rPr>
              <a:t> </a:t>
            </a:r>
            <a:r>
              <a:rPr lang="es-ES" sz="1800" b="0" i="0" u="none" strike="noStrike" baseline="0" dirty="0">
                <a:latin typeface="HelveticaNeue-Light-Identity-H"/>
              </a:rPr>
              <a:t>con la Protección de la niñez y adolescencia</a:t>
            </a:r>
          </a:p>
          <a:p>
            <a:pPr marL="514350" indent="-285750" algn="l">
              <a:buFont typeface="Arial" panose="020B0604020202020204" pitchFamily="34" charset="0"/>
              <a:buChar char="•"/>
            </a:pPr>
            <a:r>
              <a:rPr lang="es-ES" sz="1800" b="0" i="0" u="none" strike="noStrike" baseline="0" dirty="0">
                <a:latin typeface="HelveticaNeue-Light-Identity-H"/>
              </a:rPr>
              <a:t>Participación adecuada de los NNA en los procesos de toma de decisiones y estructuras de participación comunitarias relacionadas con WASH</a:t>
            </a:r>
          </a:p>
          <a:p>
            <a:pPr marL="514350" indent="-285750" algn="l">
              <a:buFont typeface="Arial" panose="020B0604020202020204" pitchFamily="34" charset="0"/>
              <a:buChar char="•"/>
            </a:pPr>
            <a:r>
              <a:rPr lang="es-ES" sz="1800" b="0" i="0" u="none" strike="noStrike" baseline="0" dirty="0">
                <a:latin typeface="HelveticaNeue-Light-Identity-H"/>
              </a:rPr>
              <a:t>Principios, estrategias y cuestiones relativas a la Protección de la niñez y adolescencia, incluyendo una comunicación adaptada para relacionarse con los NNA.</a:t>
            </a:r>
          </a:p>
          <a:p>
            <a:pPr marL="514350" indent="-285750" algn="l">
              <a:buFont typeface="Arial" panose="020B0604020202020204" pitchFamily="34" charset="0"/>
              <a:buChar char="•"/>
            </a:pPr>
            <a:r>
              <a:rPr lang="es-ES" sz="1800" b="0" i="0" u="none" strike="noStrike" baseline="0" dirty="0">
                <a:latin typeface="HelveticaNeue-Light-Identity-H"/>
              </a:rPr>
              <a:t>Mecanismos de referencia de Protección de la niñez y adolescencia multisectoriales y adaptados a los NNA</a:t>
            </a:r>
          </a:p>
          <a:p>
            <a:pPr marL="514350" indent="-285750" algn="l">
              <a:buFont typeface="Arial" panose="020B0604020202020204" pitchFamily="34" charset="0"/>
              <a:buChar char="•"/>
            </a:pPr>
            <a:r>
              <a:rPr lang="es-ES" sz="1800" b="0" i="0" u="none" strike="noStrike" baseline="0" dirty="0">
                <a:latin typeface="HelveticaNeue-Light-Identity-H"/>
              </a:rPr>
              <a:t>Políticas y procedimientos de salvaguardia</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Riesgos que corren los NNA en las instalaciones de agua, saneamiento e higiene;</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Primeros auxilios psicológicos;</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Habilidades comunicativas para relacionarse con los NNA; y</a:t>
            </a:r>
          </a:p>
          <a:p>
            <a:pPr marL="514350" indent="-285750" algn="l">
              <a:buFont typeface="Arial" panose="020B0604020202020204" pitchFamily="34" charset="0"/>
              <a:buChar char="•"/>
            </a:pPr>
            <a:r>
              <a:rPr lang="es-ES" sz="1800" b="0" i="1" u="none" strike="noStrike" baseline="0" dirty="0">
                <a:solidFill>
                  <a:srgbClr val="3D5F97"/>
                </a:solidFill>
                <a:latin typeface="CMSY9"/>
              </a:rPr>
              <a:t> </a:t>
            </a:r>
            <a:r>
              <a:rPr lang="es-ES" sz="1800" b="0" i="0" u="none" strike="noStrike" baseline="0" dirty="0">
                <a:solidFill>
                  <a:srgbClr val="000000"/>
                </a:solidFill>
                <a:latin typeface="HelveticaNeue-Light-Identity-H"/>
              </a:rPr>
              <a:t>Mecanismos de remisión de Protección de la niñez y adolescencia</a:t>
            </a:r>
            <a:endParaRPr lang="es-E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i="1" dirty="0"/>
              <a:t>Este es el resumen del Tema de debate, si los participantes quieren tomar nota y / o necesitan verlo. </a:t>
            </a:r>
          </a:p>
          <a:p>
            <a:r>
              <a:rPr lang="es-ES" i="1" dirty="0"/>
              <a:t>Puede omitir esta diapositiva si no es necesario. </a:t>
            </a:r>
          </a:p>
          <a:p>
            <a:endParaRPr lang="fr-FR" i="1" dirty="0"/>
          </a:p>
          <a:p>
            <a:r>
              <a:rPr lang="es-ES" dirty="0"/>
              <a:t>Sobre WASH / </a:t>
            </a:r>
            <a:r>
              <a:rPr lang="es-ES" b="1" dirty="0"/>
              <a:t>evaluaciones</a:t>
            </a:r>
            <a:r>
              <a:rPr lang="es-ES" dirty="0"/>
              <a:t> conjuntas que se centran en las necesidades específicas de NNA (a través de grupos focales de discusión adaptados a los NNA, por ejemplo) en términos de acceso y diseño de instalaciones WASH, así como de la promoción de la higiene. </a:t>
            </a:r>
            <a:endParaRPr lang="en-US" dirty="0"/>
          </a:p>
          <a:p>
            <a:r>
              <a:rPr lang="es-ES" dirty="0"/>
              <a:t>Sobre el </a:t>
            </a:r>
            <a:r>
              <a:rPr lang="es-ES" b="1" dirty="0"/>
              <a:t>seguimiento</a:t>
            </a:r>
            <a:r>
              <a:rPr lang="es-ES" dirty="0"/>
              <a:t> de WASH centrado en las necesidades específicas de los NNA (en contraposición al nivel del hogar o la comunidad) </a:t>
            </a:r>
          </a:p>
          <a:p>
            <a:r>
              <a:rPr lang="es-ES" dirty="0"/>
              <a:t>Sobre la </a:t>
            </a:r>
            <a:r>
              <a:rPr lang="es-ES" b="1" dirty="0"/>
              <a:t>prevención</a:t>
            </a:r>
            <a:r>
              <a:rPr lang="es-ES" dirty="0"/>
              <a:t> </a:t>
            </a:r>
            <a:r>
              <a:rPr lang="es-ES" b="1" dirty="0"/>
              <a:t>del trabajo infantil </a:t>
            </a:r>
            <a:r>
              <a:rPr lang="es-ES" dirty="0"/>
              <a:t>relacionada con las actividades de WASH (por ejemplo, transporte de cargas pesadas durante la recolección de agua, campañas de limpieza de desechos sólidos, limpieza de letrinas, limpieza de desagües / canales, contratación conductores de camiones de agua menores de edad, etc.) </a:t>
            </a:r>
          </a:p>
          <a:p>
            <a:r>
              <a:rPr lang="es-ES" dirty="0"/>
              <a:t>Sobre la </a:t>
            </a:r>
            <a:r>
              <a:rPr lang="es-ES" b="1" dirty="0"/>
              <a:t>prevención de la protección infantil </a:t>
            </a:r>
            <a:r>
              <a:rPr lang="es-ES" dirty="0"/>
              <a:t>relacionada con las actividades de WASH (por ejemplo, caer en fosas, fosas sépticas o pozos, ser atropellado por camiones cisterna, ser herido por maquinaria de construcción pesada en sitios desprotegidos, etc.) </a:t>
            </a:r>
          </a:p>
          <a:p>
            <a:r>
              <a:rPr lang="es-ES" dirty="0"/>
              <a:t>Orientación para las Plataformas Nacionales de Coordinación Humanitaria de WASH (NHWCP) para incorporar la PNA en los </a:t>
            </a:r>
            <a:r>
              <a:rPr lang="es-ES" b="1" dirty="0"/>
              <a:t>HNO / HRP</a:t>
            </a:r>
          </a:p>
          <a:p>
            <a:r>
              <a:rPr lang="es-ES" dirty="0"/>
              <a:t>Inclusión de la PNA en el paquete de capacitación de coordinación básica de WASH. </a:t>
            </a:r>
            <a:r>
              <a:rPr lang="es-ES" b="1" dirty="0"/>
              <a:t> </a:t>
            </a:r>
          </a:p>
          <a:p>
            <a:endParaRPr lang="es-ES" b="1" dirty="0"/>
          </a:p>
          <a:p>
            <a:r>
              <a:rPr lang="es-ES" b="0" i="1" dirty="0"/>
              <a:t>La parte derecha de la diapositiva está detallada en la diapositiva anterior, bajo el </a:t>
            </a:r>
            <a:r>
              <a:rPr lang="en-US" b="0" i="1" dirty="0" err="1">
                <a:latin typeface="Arial"/>
                <a:ea typeface="Arial"/>
                <a:cs typeface="Arial"/>
                <a:sym typeface="Arial"/>
              </a:rPr>
              <a:t>Tema</a:t>
            </a:r>
            <a:r>
              <a:rPr lang="en-US" b="0" i="1" dirty="0">
                <a:latin typeface="Arial"/>
                <a:ea typeface="Arial"/>
                <a:cs typeface="Arial"/>
                <a:sym typeface="Arial"/>
              </a:rPr>
              <a:t> de debate. </a:t>
            </a:r>
            <a:endParaRPr lang="en-US" b="0"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711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26</a:t>
            </a:r>
            <a:endParaRPr dirty="0"/>
          </a:p>
        </p:txBody>
      </p:sp>
      <p:sp>
        <p:nvSpPr>
          <p:cNvPr id="2" name="Espace réservé du contenu 1">
            <a:extLst>
              <a:ext uri="{FF2B5EF4-FFF2-40B4-BE49-F238E27FC236}">
                <a16:creationId xmlns:a16="http://schemas.microsoft.com/office/drawing/2014/main" id="{B57960B5-C219-43D2-B864-62F86EA4C023}"/>
              </a:ext>
            </a:extLst>
          </p:cNvPr>
          <p:cNvSpPr>
            <a:spLocks noGrp="1"/>
          </p:cNvSpPr>
          <p:nvPr>
            <p:ph sz="half" idx="1"/>
          </p:nvPr>
        </p:nvSpPr>
        <p:spPr>
          <a:xfrm>
            <a:off x="838200" y="1825625"/>
            <a:ext cx="11049000" cy="4351338"/>
          </a:xfrm>
        </p:spPr>
        <p:txBody>
          <a:bodyPr/>
          <a:lstStyle/>
          <a:p>
            <a:r>
              <a:rPr lang="es-ES" dirty="0">
                <a:solidFill>
                  <a:schemeClr val="bg2"/>
                </a:solidFill>
              </a:rPr>
              <a:t>Interconexión de las necesidades de los NNA </a:t>
            </a:r>
          </a:p>
          <a:p>
            <a:r>
              <a:rPr lang="es-ES" dirty="0">
                <a:solidFill>
                  <a:schemeClr val="bg2"/>
                </a:solidFill>
              </a:rPr>
              <a:t>Responsabilidad colectiva </a:t>
            </a:r>
            <a:r>
              <a:rPr lang="en-US" dirty="0">
                <a:solidFill>
                  <a:schemeClr val="bg2"/>
                </a:solidFill>
              </a:rPr>
              <a:t>= </a:t>
            </a:r>
            <a:r>
              <a:rPr lang="en-US" dirty="0" err="1">
                <a:solidFill>
                  <a:schemeClr val="bg2"/>
                </a:solidFill>
              </a:rPr>
              <a:t>Centralidad</a:t>
            </a:r>
            <a:r>
              <a:rPr lang="en-US" dirty="0">
                <a:solidFill>
                  <a:schemeClr val="bg2"/>
                </a:solidFill>
              </a:rPr>
              <a:t> de la </a:t>
            </a:r>
            <a:r>
              <a:rPr lang="en-US" dirty="0" err="1">
                <a:solidFill>
                  <a:schemeClr val="bg2"/>
                </a:solidFill>
              </a:rPr>
              <a:t>Protecci</a:t>
            </a:r>
            <a:r>
              <a:rPr lang="es-ES" dirty="0" err="1">
                <a:solidFill>
                  <a:schemeClr val="bg2"/>
                </a:solidFill>
              </a:rPr>
              <a:t>ó</a:t>
            </a:r>
            <a:r>
              <a:rPr lang="en-US" dirty="0">
                <a:solidFill>
                  <a:schemeClr val="bg2"/>
                </a:solidFill>
              </a:rPr>
              <a:t>n</a:t>
            </a:r>
          </a:p>
          <a:p>
            <a:r>
              <a:rPr lang="es-ES" dirty="0">
                <a:solidFill>
                  <a:schemeClr val="bg2"/>
                </a:solidFill>
              </a:rPr>
              <a:t>Impacto de calidad mayor</a:t>
            </a:r>
          </a:p>
          <a:p>
            <a:endParaRPr lang="fr-FR" dirty="0">
              <a:solidFill>
                <a:schemeClr val="bg2"/>
              </a:solidFill>
            </a:endParaRPr>
          </a:p>
          <a:p>
            <a:pPr marL="342900" indent="-342900">
              <a:spcBef>
                <a:spcPts val="0"/>
              </a:spcBef>
              <a:buClr>
                <a:schemeClr val="accent3"/>
              </a:buClr>
              <a:buSzPct val="100000"/>
            </a:pPr>
            <a:r>
              <a:rPr lang="es-ES" dirty="0">
                <a:solidFill>
                  <a:schemeClr val="bg2"/>
                </a:solidFill>
              </a:rPr>
              <a:t>Prácticas, servicios, instalaciones &amp; intervenciones de WASH seguras y apropiadas, adaptadas a las necesidades de los NNA</a:t>
            </a:r>
            <a:endParaRPr lang="en-US" dirty="0">
              <a:solidFill>
                <a:schemeClr val="bg2"/>
              </a:solidFill>
            </a:endParaRPr>
          </a:p>
          <a:p>
            <a:pPr marL="342900" indent="-342900">
              <a:spcBef>
                <a:spcPts val="0"/>
              </a:spcBef>
              <a:buClr>
                <a:schemeClr val="accent3"/>
              </a:buClr>
              <a:buSzPct val="100000"/>
            </a:pPr>
            <a:r>
              <a:rPr lang="es-ES" dirty="0">
                <a:solidFill>
                  <a:schemeClr val="bg2"/>
                </a:solidFill>
              </a:rPr>
              <a:t>cambio de hábitos</a:t>
            </a:r>
            <a:endParaRPr lang="en-US" dirty="0">
              <a:solidFill>
                <a:schemeClr val="bg2"/>
              </a:solidFill>
            </a:endParaRPr>
          </a:p>
          <a:p>
            <a:pPr indent="-457200">
              <a:spcBef>
                <a:spcPts val="0"/>
              </a:spcBef>
              <a:buClr>
                <a:schemeClr val="accent3"/>
              </a:buClr>
              <a:buSzPct val="100000"/>
            </a:pPr>
            <a:endParaRPr lang="en-US" sz="2800" dirty="0">
              <a:solidFill>
                <a:schemeClr val="bg2"/>
              </a:solidFill>
            </a:endParaRPr>
          </a:p>
          <a:p>
            <a:pPr indent="-457200">
              <a:spcBef>
                <a:spcPts val="0"/>
              </a:spcBef>
              <a:buClr>
                <a:schemeClr val="accent3"/>
              </a:buClr>
              <a:buSzPct val="100000"/>
            </a:pPr>
            <a:endParaRPr lang="en-US" dirty="0">
              <a:solidFill>
                <a:schemeClr val="bg2"/>
              </a:solidFill>
            </a:endParaRPr>
          </a:p>
          <a:p>
            <a:endParaRPr lang="fr-FR" dirty="0"/>
          </a:p>
        </p:txBody>
      </p:sp>
      <p:pic>
        <p:nvPicPr>
          <p:cNvPr id="10" name="Image 9">
            <a:extLst>
              <a:ext uri="{FF2B5EF4-FFF2-40B4-BE49-F238E27FC236}">
                <a16:creationId xmlns:a16="http://schemas.microsoft.com/office/drawing/2014/main" id="{DA9A3DCF-8B7D-4C24-A6BC-A2429079CDB8}"/>
              </a:ext>
            </a:extLst>
          </p:cNvPr>
          <p:cNvPicPr>
            <a:picLocks noChangeAspect="1"/>
          </p:cNvPicPr>
          <p:nvPr/>
        </p:nvPicPr>
        <p:blipFill>
          <a:blip r:embed="rId3"/>
          <a:stretch>
            <a:fillRect/>
          </a:stretch>
        </p:blipFill>
        <p:spPr>
          <a:xfrm>
            <a:off x="8823159" y="1226543"/>
            <a:ext cx="1563802" cy="928290"/>
          </a:xfrm>
          <a:prstGeom prst="rect">
            <a:avLst/>
          </a:prstGeom>
        </p:spPr>
      </p:pic>
      <p:grpSp>
        <p:nvGrpSpPr>
          <p:cNvPr id="9" name="Groupe 8">
            <a:extLst>
              <a:ext uri="{FF2B5EF4-FFF2-40B4-BE49-F238E27FC236}">
                <a16:creationId xmlns:a16="http://schemas.microsoft.com/office/drawing/2014/main" id="{AF56C0D8-6B37-474D-B8E4-D5CB6DDE6906}"/>
              </a:ext>
            </a:extLst>
          </p:cNvPr>
          <p:cNvGrpSpPr/>
          <p:nvPr/>
        </p:nvGrpSpPr>
        <p:grpSpPr>
          <a:xfrm rot="2635041">
            <a:off x="10401157" y="5528860"/>
            <a:ext cx="979340" cy="1040548"/>
            <a:chOff x="10883591" y="5571442"/>
            <a:chExt cx="979340" cy="1040548"/>
          </a:xfrm>
        </p:grpSpPr>
        <p:pic>
          <p:nvPicPr>
            <p:cNvPr id="11" name="Image 10">
              <a:extLst>
                <a:ext uri="{FF2B5EF4-FFF2-40B4-BE49-F238E27FC236}">
                  <a16:creationId xmlns:a16="http://schemas.microsoft.com/office/drawing/2014/main" id="{F7700626-36FC-41CB-AA27-C926B140E027}"/>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06672527-5151-40A4-9095-EA0E2F3584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sp>
        <p:nvSpPr>
          <p:cNvPr id="16" name="ZoneTexte 15">
            <a:extLst>
              <a:ext uri="{FF2B5EF4-FFF2-40B4-BE49-F238E27FC236}">
                <a16:creationId xmlns:a16="http://schemas.microsoft.com/office/drawing/2014/main" id="{09D86AFD-609B-46CA-AE2A-41C5AD2D8407}"/>
              </a:ext>
            </a:extLst>
          </p:cNvPr>
          <p:cNvSpPr txBox="1"/>
          <p:nvPr/>
        </p:nvSpPr>
        <p:spPr>
          <a:xfrm>
            <a:off x="6329732" y="5350610"/>
            <a:ext cx="4070120" cy="1200329"/>
          </a:xfrm>
          <a:prstGeom prst="rect">
            <a:avLst/>
          </a:prstGeom>
          <a:noFill/>
        </p:spPr>
        <p:txBody>
          <a:bodyPr wrap="square">
            <a:spAutoFit/>
          </a:bodyPr>
          <a:lstStyle/>
          <a:p>
            <a:pPr algn="r"/>
            <a:r>
              <a:rPr lang="es-ES" sz="2400" dirty="0">
                <a:latin typeface="Ink Free" panose="03080402000500000000" pitchFamily="66" charset="0"/>
              </a:rPr>
              <a:t>¿</a:t>
            </a:r>
            <a:r>
              <a:rPr lang="en-US" sz="2400" b="1" dirty="0">
                <a:latin typeface="Ink Free" panose="03080402000500000000" pitchFamily="66" charset="0"/>
              </a:rPr>
              <a:t> </a:t>
            </a:r>
            <a:r>
              <a:rPr lang="es-ES" sz="2400" dirty="0">
                <a:latin typeface="Ink Free" panose="03080402000500000000" pitchFamily="66" charset="0"/>
              </a:rPr>
              <a:t>Está bien recoger agua y limpiar letrinas para una niño/a?</a:t>
            </a:r>
            <a:endParaRPr lang="en-US" sz="2400" dirty="0">
              <a:latin typeface="Ink Free" panose="03080402000500000000" pitchFamily="66" charset="0"/>
            </a:endParaRPr>
          </a:p>
        </p:txBody>
      </p:sp>
      <p:pic>
        <p:nvPicPr>
          <p:cNvPr id="12" name="Image 11">
            <a:extLst>
              <a:ext uri="{FF2B5EF4-FFF2-40B4-BE49-F238E27FC236}">
                <a16:creationId xmlns:a16="http://schemas.microsoft.com/office/drawing/2014/main" id="{15A324D3-804A-43CB-9B53-9D0210B87D66}"/>
              </a:ext>
            </a:extLst>
          </p:cNvPr>
          <p:cNvPicPr>
            <a:picLocks noChangeAspect="1"/>
          </p:cNvPicPr>
          <p:nvPr/>
        </p:nvPicPr>
        <p:blipFill>
          <a:blip r:embed="rId7"/>
          <a:stretch>
            <a:fillRect/>
          </a:stretch>
        </p:blipFill>
        <p:spPr>
          <a:xfrm>
            <a:off x="2486298" y="5292037"/>
            <a:ext cx="1044349" cy="1052755"/>
          </a:xfrm>
          <a:prstGeom prst="rect">
            <a:avLst/>
          </a:prstGeom>
        </p:spPr>
      </p:pic>
      <p:pic>
        <p:nvPicPr>
          <p:cNvPr id="13" name="Image 12">
            <a:extLst>
              <a:ext uri="{FF2B5EF4-FFF2-40B4-BE49-F238E27FC236}">
                <a16:creationId xmlns:a16="http://schemas.microsoft.com/office/drawing/2014/main" id="{89C569D4-0D78-4D91-A08A-A93552434A4D}"/>
              </a:ext>
            </a:extLst>
          </p:cNvPr>
          <p:cNvPicPr>
            <a:picLocks noChangeAspect="1"/>
          </p:cNvPicPr>
          <p:nvPr/>
        </p:nvPicPr>
        <p:blipFill>
          <a:blip r:embed="rId8"/>
          <a:stretch>
            <a:fillRect/>
          </a:stretch>
        </p:blipFill>
        <p:spPr>
          <a:xfrm>
            <a:off x="3726930" y="5192653"/>
            <a:ext cx="851262" cy="1142266"/>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685800" y="1374336"/>
            <a:ext cx="5229501" cy="3381667"/>
          </a:xfrm>
        </p:spPr>
        <p:txBody>
          <a:bodyPr>
            <a:normAutofit/>
          </a:bodyPr>
          <a:lstStyle/>
          <a:p>
            <a:pPr marL="50800" indent="0" algn="ctr">
              <a:buNone/>
            </a:pPr>
            <a:r>
              <a:rPr lang="en-US" sz="2400" dirty="0">
                <a:solidFill>
                  <a:schemeClr val="bg2"/>
                </a:solidFill>
              </a:rPr>
              <a:t>“</a:t>
            </a:r>
            <a:r>
              <a:rPr lang="es-ES" dirty="0"/>
              <a:t>Que todos los NNA tengan acceso a servicios de agua, sanidad e higiene apropiados que apoyen su dignidad y minimicen los riesgos de violencia física y sexual y explotación.</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83072" y="4609618"/>
            <a:ext cx="1498650" cy="1748091"/>
          </a:xfrm>
          <a:prstGeom prst="rect">
            <a:avLst/>
          </a:prstGeom>
          <a:noFill/>
          <a:ln>
            <a:noFill/>
          </a:ln>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307654" y="2281759"/>
            <a:ext cx="5679610" cy="4330656"/>
          </a:xfrm>
        </p:spPr>
        <p:txBody>
          <a:bodyPr>
            <a:normAutofit/>
          </a:bodyPr>
          <a:lstStyle/>
          <a:p>
            <a:r>
              <a:rPr lang="es-ES" dirty="0"/>
              <a:t>WASH en las intervenciones de PNA </a:t>
            </a:r>
          </a:p>
          <a:p>
            <a:r>
              <a:rPr lang="es-ES" dirty="0"/>
              <a:t>instalaciones WASH seguras</a:t>
            </a:r>
          </a:p>
          <a:p>
            <a:r>
              <a:rPr lang="es-ES" dirty="0"/>
              <a:t>higiene menstrual - </a:t>
            </a:r>
            <a:r>
              <a:rPr lang="en-US" dirty="0"/>
              <a:t>MHM</a:t>
            </a:r>
          </a:p>
          <a:p>
            <a:r>
              <a:rPr lang="es-ES" dirty="0"/>
              <a:t>Practicas de higiene </a:t>
            </a:r>
          </a:p>
          <a:p>
            <a:r>
              <a:rPr lang="en-US" dirty="0" err="1"/>
              <a:t>Prevenci</a:t>
            </a:r>
            <a:r>
              <a:rPr lang="es-ES" dirty="0" err="1"/>
              <a:t>ó</a:t>
            </a:r>
            <a:r>
              <a:rPr lang="en-US" dirty="0"/>
              <a:t>n d</a:t>
            </a:r>
            <a:r>
              <a:rPr lang="es-ES" dirty="0"/>
              <a:t>el riesgo de trabajo infantil</a:t>
            </a:r>
          </a:p>
          <a:p>
            <a:endParaRPr lang="en-US" dirty="0"/>
          </a:p>
        </p:txBody>
      </p:sp>
      <p:sp>
        <p:nvSpPr>
          <p:cNvPr id="13" name="Titre 1">
            <a:extLst>
              <a:ext uri="{FF2B5EF4-FFF2-40B4-BE49-F238E27FC236}">
                <a16:creationId xmlns:a16="http://schemas.microsoft.com/office/drawing/2014/main" id="{4E4E24C0-35FF-4B77-ABE6-3131F78C4F3E}"/>
              </a:ext>
            </a:extLst>
          </p:cNvPr>
          <p:cNvSpPr>
            <a:spLocks noGrp="1"/>
          </p:cNvSpPr>
          <p:nvPr>
            <p:ph type="title"/>
          </p:nvPr>
        </p:nvSpPr>
        <p:spPr>
          <a:xfrm>
            <a:off x="6372148" y="1269009"/>
            <a:ext cx="5403461" cy="1325563"/>
          </a:xfrm>
        </p:spPr>
        <p:txBody>
          <a:bodyPr>
            <a:normAutofit/>
          </a:bodyPr>
          <a:lstStyle/>
          <a:p>
            <a:r>
              <a:rPr lang="en-US" sz="3200" dirty="0" err="1"/>
              <a:t>Acciones</a:t>
            </a:r>
            <a:r>
              <a:rPr lang="en-US" sz="3200" dirty="0"/>
              <a:t> </a:t>
            </a:r>
            <a:r>
              <a:rPr lang="en-US" sz="3200" dirty="0" err="1"/>
              <a:t>Conjuntas</a:t>
            </a:r>
            <a:endParaRPr lang="fr-FR" sz="3200" dirty="0"/>
          </a:p>
        </p:txBody>
      </p:sp>
      <p:pic>
        <p:nvPicPr>
          <p:cNvPr id="6" name="Image 5">
            <a:extLst>
              <a:ext uri="{FF2B5EF4-FFF2-40B4-BE49-F238E27FC236}">
                <a16:creationId xmlns:a16="http://schemas.microsoft.com/office/drawing/2014/main" id="{14B06687-9B3E-41C1-8F8F-2906A281EDE3}"/>
              </a:ext>
            </a:extLst>
          </p:cNvPr>
          <p:cNvPicPr>
            <a:picLocks noChangeAspect="1"/>
          </p:cNvPicPr>
          <p:nvPr/>
        </p:nvPicPr>
        <p:blipFill>
          <a:blip r:embed="rId4">
            <a:duotone>
              <a:schemeClr val="accent1">
                <a:shade val="45000"/>
                <a:satMod val="135000"/>
              </a:schemeClr>
              <a:prstClr val="white"/>
            </a:duotone>
          </a:blip>
          <a:stretch>
            <a:fillRect/>
          </a:stretch>
        </p:blipFill>
        <p:spPr>
          <a:xfrm>
            <a:off x="7672080" y="344858"/>
            <a:ext cx="1707050" cy="1029478"/>
          </a:xfrm>
          <a:prstGeom prst="rect">
            <a:avLst/>
          </a:prstGeom>
        </p:spPr>
      </p:pic>
      <p:grpSp>
        <p:nvGrpSpPr>
          <p:cNvPr id="12" name="Groupe 11">
            <a:extLst>
              <a:ext uri="{FF2B5EF4-FFF2-40B4-BE49-F238E27FC236}">
                <a16:creationId xmlns:a16="http://schemas.microsoft.com/office/drawing/2014/main" id="{9C386764-4EF1-4AD0-A6FF-099608F11A8F}"/>
              </a:ext>
            </a:extLst>
          </p:cNvPr>
          <p:cNvGrpSpPr/>
          <p:nvPr/>
        </p:nvGrpSpPr>
        <p:grpSpPr>
          <a:xfrm rot="2635041">
            <a:off x="10988728" y="5623305"/>
            <a:ext cx="979340" cy="1040548"/>
            <a:chOff x="10883591" y="5571442"/>
            <a:chExt cx="979340" cy="1040548"/>
          </a:xfrm>
        </p:grpSpPr>
        <p:pic>
          <p:nvPicPr>
            <p:cNvPr id="14" name="Image 13">
              <a:extLst>
                <a:ext uri="{FF2B5EF4-FFF2-40B4-BE49-F238E27FC236}">
                  <a16:creationId xmlns:a16="http://schemas.microsoft.com/office/drawing/2014/main" id="{2899D257-0374-4C2E-9261-16F7C197D490}"/>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69CDE0E4-FBA8-4D91-B6AC-4CED6F77C0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
        <p:nvSpPr>
          <p:cNvPr id="16" name="ZoneTexte 15">
            <a:extLst>
              <a:ext uri="{FF2B5EF4-FFF2-40B4-BE49-F238E27FC236}">
                <a16:creationId xmlns:a16="http://schemas.microsoft.com/office/drawing/2014/main" id="{0BD6D00B-F1A9-41E8-B41D-7AE12F890884}"/>
              </a:ext>
            </a:extLst>
          </p:cNvPr>
          <p:cNvSpPr txBox="1"/>
          <p:nvPr/>
        </p:nvSpPr>
        <p:spPr>
          <a:xfrm>
            <a:off x="5978995" y="5942210"/>
            <a:ext cx="4968970" cy="830997"/>
          </a:xfrm>
          <a:prstGeom prst="rect">
            <a:avLst/>
          </a:prstGeom>
          <a:noFill/>
        </p:spPr>
        <p:txBody>
          <a:bodyPr wrap="square">
            <a:spAutoFit/>
          </a:bodyPr>
          <a:lstStyle/>
          <a:p>
            <a:r>
              <a:rPr lang="es-ES" sz="2400" dirty="0">
                <a:latin typeface="Ink Free" panose="03080402000500000000" pitchFamily="66" charset="0"/>
              </a:rPr>
              <a:t>¿Sobre qué temas se debe capacitar al personal de CP y WASH?</a:t>
            </a:r>
            <a:endParaRPr lang="en-US" sz="2400" dirty="0">
              <a:latin typeface="Ink Free" panose="03080402000500000000" pitchFamily="66" charset="0"/>
            </a:endParaRPr>
          </a:p>
        </p:txBody>
      </p:sp>
      <p:pic>
        <p:nvPicPr>
          <p:cNvPr id="4" name="Image 3">
            <a:extLst>
              <a:ext uri="{FF2B5EF4-FFF2-40B4-BE49-F238E27FC236}">
                <a16:creationId xmlns:a16="http://schemas.microsoft.com/office/drawing/2014/main" id="{AB6BB204-442C-4CBF-A561-7264E46C8F75}"/>
              </a:ext>
            </a:extLst>
          </p:cNvPr>
          <p:cNvPicPr>
            <a:picLocks noChangeAspect="1"/>
          </p:cNvPicPr>
          <p:nvPr/>
        </p:nvPicPr>
        <p:blipFill>
          <a:blip r:embed="rId8"/>
          <a:stretch>
            <a:fillRect/>
          </a:stretch>
        </p:blipFill>
        <p:spPr>
          <a:xfrm>
            <a:off x="2317060" y="577586"/>
            <a:ext cx="1966979" cy="691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F9D7A-522C-4CC6-90A1-A268FAAD90FB}"/>
              </a:ext>
            </a:extLst>
          </p:cNvPr>
          <p:cNvSpPr>
            <a:spLocks noGrp="1"/>
          </p:cNvSpPr>
          <p:nvPr>
            <p:ph type="title"/>
          </p:nvPr>
        </p:nvSpPr>
        <p:spPr/>
        <p:txBody>
          <a:bodyPr/>
          <a:lstStyle/>
          <a:p>
            <a:r>
              <a:rPr lang="es-ES" dirty="0"/>
              <a:t>Resumen de temas de capacitación posibles</a:t>
            </a:r>
            <a:endParaRPr lang="fr-FR" dirty="0"/>
          </a:p>
        </p:txBody>
      </p:sp>
      <p:sp>
        <p:nvSpPr>
          <p:cNvPr id="3" name="Espace réservé du contenu 2">
            <a:extLst>
              <a:ext uri="{FF2B5EF4-FFF2-40B4-BE49-F238E27FC236}">
                <a16:creationId xmlns:a16="http://schemas.microsoft.com/office/drawing/2014/main" id="{99EAF06C-3FD0-4458-AF96-E8B9C7DD82DB}"/>
              </a:ext>
            </a:extLst>
          </p:cNvPr>
          <p:cNvSpPr>
            <a:spLocks noGrp="1"/>
          </p:cNvSpPr>
          <p:nvPr>
            <p:ph sz="half" idx="1"/>
          </p:nvPr>
        </p:nvSpPr>
        <p:spPr>
          <a:xfrm>
            <a:off x="429718" y="2077293"/>
            <a:ext cx="5666282" cy="3827429"/>
          </a:xfrm>
        </p:spPr>
        <p:txBody>
          <a:bodyPr>
            <a:normAutofit fontScale="92500" lnSpcReduction="20000"/>
          </a:bodyPr>
          <a:lstStyle/>
          <a:p>
            <a:pPr>
              <a:buFont typeface="Wingdings" panose="05000000000000000000" pitchFamily="2" charset="2"/>
              <a:buChar char="ü"/>
            </a:pPr>
            <a:r>
              <a:rPr lang="es-ES" dirty="0"/>
              <a:t>WASH / </a:t>
            </a:r>
            <a:r>
              <a:rPr lang="es-ES" b="1" dirty="0"/>
              <a:t>evaluaciones</a:t>
            </a:r>
            <a:r>
              <a:rPr lang="es-ES" dirty="0"/>
              <a:t> conjuntas </a:t>
            </a:r>
          </a:p>
          <a:p>
            <a:pPr>
              <a:buFont typeface="Wingdings" panose="05000000000000000000" pitchFamily="2" charset="2"/>
              <a:buChar char="ü"/>
            </a:pPr>
            <a:r>
              <a:rPr lang="es-ES" b="1" dirty="0"/>
              <a:t>Seguimiento</a:t>
            </a:r>
            <a:r>
              <a:rPr lang="es-ES" dirty="0"/>
              <a:t> de WASH centrado en las necesidades específicas </a:t>
            </a:r>
          </a:p>
          <a:p>
            <a:pPr>
              <a:buFont typeface="Wingdings" panose="05000000000000000000" pitchFamily="2" charset="2"/>
              <a:buChar char="ü"/>
            </a:pPr>
            <a:r>
              <a:rPr lang="es-ES" b="1" dirty="0"/>
              <a:t>Prevención de la protección infantil </a:t>
            </a:r>
            <a:r>
              <a:rPr lang="es-ES" dirty="0"/>
              <a:t>relacionada con las actividades de WASH </a:t>
            </a:r>
          </a:p>
          <a:p>
            <a:pPr>
              <a:buFont typeface="Wingdings" panose="05000000000000000000" pitchFamily="2" charset="2"/>
              <a:buChar char="ü"/>
            </a:pPr>
            <a:r>
              <a:rPr lang="es-ES" dirty="0"/>
              <a:t>Incorporar la PNA en los </a:t>
            </a:r>
            <a:r>
              <a:rPr lang="es-ES" b="1" dirty="0"/>
              <a:t>HNO / HRP </a:t>
            </a:r>
          </a:p>
          <a:p>
            <a:pPr>
              <a:buFont typeface="Wingdings" panose="05000000000000000000" pitchFamily="2" charset="2"/>
              <a:buChar char="ü"/>
            </a:pPr>
            <a:r>
              <a:rPr lang="es-ES" dirty="0"/>
              <a:t>Inclusión de la PNA en el paquete de capacitación de coordinación básica de WASH. </a:t>
            </a:r>
            <a:endParaRPr lang="en-US" dirty="0"/>
          </a:p>
          <a:p>
            <a:pPr marL="50800" indent="0">
              <a:buNone/>
            </a:pPr>
            <a:endParaRPr lang="fr-FR" dirty="0"/>
          </a:p>
        </p:txBody>
      </p:sp>
      <p:sp>
        <p:nvSpPr>
          <p:cNvPr id="4" name="Espace réservé du contenu 3">
            <a:extLst>
              <a:ext uri="{FF2B5EF4-FFF2-40B4-BE49-F238E27FC236}">
                <a16:creationId xmlns:a16="http://schemas.microsoft.com/office/drawing/2014/main" id="{BCD6187F-4732-49EE-82BF-B22658AD502E}"/>
              </a:ext>
            </a:extLst>
          </p:cNvPr>
          <p:cNvSpPr>
            <a:spLocks noGrp="1"/>
          </p:cNvSpPr>
          <p:nvPr>
            <p:ph sz="half" idx="2"/>
          </p:nvPr>
        </p:nvSpPr>
        <p:spPr>
          <a:xfrm>
            <a:off x="6321914" y="1524000"/>
            <a:ext cx="5666282" cy="4617867"/>
          </a:xfrm>
        </p:spPr>
        <p:txBody>
          <a:bodyPr>
            <a:noAutofit/>
          </a:bodyPr>
          <a:lstStyle/>
          <a:p>
            <a:r>
              <a:rPr lang="es-ES" sz="2400" dirty="0"/>
              <a:t>Representación y participación de los NNA</a:t>
            </a:r>
          </a:p>
          <a:p>
            <a:r>
              <a:rPr lang="es-ES" sz="2400" dirty="0"/>
              <a:t>Principios, estrategias y cuestiones de la PNA</a:t>
            </a:r>
          </a:p>
          <a:p>
            <a:r>
              <a:rPr lang="es-ES" sz="2400" dirty="0"/>
              <a:t>Riesgos de los NNA en las instalaciones de WASH; </a:t>
            </a:r>
          </a:p>
          <a:p>
            <a:r>
              <a:rPr lang="es-ES" sz="2400" dirty="0"/>
              <a:t>PFA; </a:t>
            </a:r>
          </a:p>
          <a:p>
            <a:r>
              <a:rPr lang="es-ES" sz="2400" dirty="0"/>
              <a:t>Habilidades de comunicación adaptadas a los NNA;</a:t>
            </a:r>
          </a:p>
          <a:p>
            <a:r>
              <a:rPr lang="es-ES" sz="2400" dirty="0"/>
              <a:t>Políticas y procedimientos de Salvaguardia</a:t>
            </a:r>
          </a:p>
          <a:p>
            <a:r>
              <a:rPr lang="es-ES" sz="2400" dirty="0"/>
              <a:t>Mecanismos de derivación de protección infantil. </a:t>
            </a:r>
            <a:endParaRPr lang="fr-FR" sz="2400" dirty="0"/>
          </a:p>
        </p:txBody>
      </p:sp>
    </p:spTree>
    <p:extLst>
      <p:ext uri="{BB962C8B-B14F-4D97-AF65-F5344CB8AC3E}">
        <p14:creationId xmlns:p14="http://schemas.microsoft.com/office/powerpoint/2010/main" val="184596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1613</Words>
  <Application>Microsoft Office PowerPoint</Application>
  <PresentationFormat>Grand écran</PresentationFormat>
  <Paragraphs>91</Paragraphs>
  <Slides>3</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Wingdings</vt:lpstr>
      <vt:lpstr>HelveticaNeue-BoldCond-Identity-H</vt:lpstr>
      <vt:lpstr>HelveticaNeue-Light-Identity-H</vt:lpstr>
      <vt:lpstr>Helvetica Neue</vt:lpstr>
      <vt:lpstr>Arial</vt:lpstr>
      <vt:lpstr>Calibri</vt:lpstr>
      <vt:lpstr>Ink Free</vt:lpstr>
      <vt:lpstr>CMSY9</vt:lpstr>
      <vt:lpstr>Office Theme</vt:lpstr>
      <vt:lpstr>Intro general a la Norma 26</vt:lpstr>
      <vt:lpstr>Acciones Conjuntas</vt:lpstr>
      <vt:lpstr>Resumen de temas de capacitación posibles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220</cp:revision>
  <dcterms:created xsi:type="dcterms:W3CDTF">2017-12-20T18:51:03Z</dcterms:created>
  <dcterms:modified xsi:type="dcterms:W3CDTF">2021-09-24T16:22:38Z</dcterms:modified>
</cp:coreProperties>
</file>