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8" r:id="rId2"/>
    <p:sldId id="261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Ink Free" panose="03080402000500000000" pitchFamily="66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jgNgPNG84gPBKoGaDldmcRNtozJ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Davies" initials="SD" lastIdx="12" clrIdx="0">
    <p:extLst>
      <p:ext uri="{19B8F6BF-5375-455C-9EA6-DF929625EA0E}">
        <p15:presenceInfo xmlns:p15="http://schemas.microsoft.com/office/powerpoint/2012/main" userId="f7ee976ae110c3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0"/>
    <p:restoredTop sz="55020" autoAdjust="0"/>
  </p:normalViewPr>
  <p:slideViewPr>
    <p:cSldViewPr snapToGrid="0">
      <p:cViewPr varScale="1">
        <p:scale>
          <a:sx n="37" d="100"/>
          <a:sy n="37" d="100"/>
        </p:scale>
        <p:origin x="15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220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Esta Norma forma parte del cuarto pilar de normas relacionadas con el trabajo en diferentes sectores.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Los riesgos </a:t>
            </a:r>
            <a:r>
              <a:rPr lang="es-ES" sz="1200" b="0" i="0" u="none" strike="noStrike" baseline="0" dirty="0">
                <a:latin typeface="HelveticaNeue-Light-Identity-H"/>
              </a:rPr>
              <a:t>en la Protección de la niñez y adolescencia </a:t>
            </a:r>
            <a:r>
              <a:rPr lang="es-ES" dirty="0"/>
              <a:t>están estrechamente relacionados con el trabajo de otros sectores porque los NNA tienen necesidades que </a:t>
            </a:r>
            <a:r>
              <a:rPr lang="es-ES" sz="1200" b="0" i="0" u="none" strike="noStrike" baseline="0" dirty="0">
                <a:latin typeface="HelveticaNeue-Light-Identity-H"/>
              </a:rPr>
              <a:t>atañen</a:t>
            </a:r>
            <a:r>
              <a:rPr lang="es-ES" dirty="0"/>
              <a:t> en todos los sectores. </a:t>
            </a:r>
            <a:r>
              <a:rPr lang="es-ES" sz="1200" b="0" i="0" u="none" strike="noStrike" baseline="0" dirty="0">
                <a:latin typeface="HelveticaNeue-Light-Identity-H"/>
              </a:rPr>
              <a:t>Los enfoques multisectoriales reflejan la interconexión de las necesidades de los NNA y enfatizan la responsabilidad colectiva de todos los actores humanitarios para proteger a los NNA y a sus familias</a:t>
            </a:r>
            <a:r>
              <a:rPr lang="es-ES" dirty="0"/>
              <a:t>. </a:t>
            </a:r>
            <a:r>
              <a:rPr lang="es-ES" sz="1200" b="0" i="0" u="none" strike="noStrike" baseline="0" dirty="0">
                <a:latin typeface="HelveticaNeue-Light-Identity-H"/>
              </a:rPr>
              <a:t>La programación multisectorial que, intencionadamente, incluya y aborde las consideraciones para la Protección de la niñez y adolescencia, tales como los riesgos específicos en NNA, las vulnerabilidades, las etapas de desarrollo, etc., contribuye a generar un impacto de calidad mayor.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/>
          </a:p>
          <a:p>
            <a:pPr algn="l"/>
            <a:r>
              <a:rPr lang="en-US" baseline="0" dirty="0"/>
              <a:t>DEF: </a:t>
            </a:r>
            <a:r>
              <a:rPr lang="es-ES" sz="1800" b="0" i="0" u="none" strike="noStrike" baseline="0" dirty="0">
                <a:latin typeface="HelveticaNeue-Light-Identity-H"/>
              </a:rPr>
              <a:t>”Vivienda” se refiere al espacio habitable del hogar, incluidos los elementos necesarios para las actividades diarias. ”Asentamiento” se refiere a zonas más amplias donde viven las personas y las comunidades.</a:t>
            </a:r>
          </a:p>
          <a:p>
            <a:pPr algn="l"/>
            <a:endParaRPr lang="en-US" baseline="0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Las viviendas y asentamientos humanitarios proporcionan entornos seguros que permiten que las personas vivan con dignidad, seguridad y sustento.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Las viviendas y los asentamientos apropiados son esenciales para que las familias y comunidades vivan de manera segura y saludable. </a:t>
            </a:r>
            <a:r>
              <a:rPr lang="es-ES" dirty="0"/>
              <a:t>Por lo tanto, la programación en temas de </a:t>
            </a:r>
            <a:r>
              <a:rPr lang="es-ES" sz="1200" b="0" i="0" u="none" strike="noStrike" baseline="0" dirty="0">
                <a:latin typeface="HelveticaNeue-Light-Identity-H"/>
              </a:rPr>
              <a:t>viviendas y asentamientos </a:t>
            </a:r>
            <a:r>
              <a:rPr lang="es-ES" dirty="0"/>
              <a:t>tiene resultados directos de protección. </a:t>
            </a:r>
            <a:endParaRPr lang="en-US" baseline="0" dirty="0"/>
          </a:p>
          <a:p>
            <a:pPr marL="0" indent="0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r>
              <a:rPr lang="es-ES" dirty="0"/>
              <a:t>Es decir: privacidad para las adolescentes, abordar los peligros físicos y las rutas seguras para acceder a las escuelas </a:t>
            </a:r>
            <a:r>
              <a:rPr lang="en-US" i="1" dirty="0"/>
              <a:t>[</a:t>
            </a:r>
            <a:r>
              <a:rPr lang="en-US" i="1" dirty="0">
                <a:latin typeface="Arial"/>
                <a:ea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latin typeface="Arial"/>
                <a:ea typeface="Arial"/>
                <a:cs typeface="Arial"/>
                <a:sym typeface="Arial"/>
              </a:rPr>
              <a:t>iconos</a:t>
            </a:r>
            <a:r>
              <a:rPr lang="en-US" i="1" dirty="0"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adolescencia</a:t>
            </a:r>
            <a:r>
              <a:rPr lang="en-US" b="1" i="1" dirty="0"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b="1" i="1" dirty="0" err="1">
                <a:latin typeface="Arial"/>
                <a:ea typeface="Arial"/>
                <a:cs typeface="Arial"/>
                <a:sym typeface="Arial"/>
              </a:rPr>
              <a:t>prevencion</a:t>
            </a:r>
            <a:r>
              <a:rPr lang="en-US" i="1" dirty="0"/>
              <a:t>]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La Protección de la niñez y adolescencia debe integrarse en el diseño y las intervenciones de vivienda y asentamiento, y </a:t>
            </a:r>
            <a:r>
              <a:rPr lang="es-ES" sz="2800" dirty="0"/>
              <a:t>especialmente tener en cuenta: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El tamaño y la composición de las familias </a:t>
            </a:r>
          </a:p>
          <a:p>
            <a:pPr marL="514350" indent="-285750" algn="l">
              <a:buFontTx/>
              <a:buChar char="-"/>
            </a:pPr>
            <a:r>
              <a:rPr lang="es-ES" sz="1800" b="0" i="0" u="none" strike="noStrike" baseline="0" dirty="0">
                <a:latin typeface="HelveticaNeue-Light-Identity-H"/>
              </a:rPr>
              <a:t>NNA en riesgos, como los que vivan solos o en unidades familiares nuevas o alteradas,</a:t>
            </a:r>
          </a:p>
          <a:p>
            <a:pPr marL="514350" indent="-285750" algn="l">
              <a:buFontTx/>
              <a:buChar char="-"/>
            </a:pPr>
            <a:r>
              <a:rPr lang="es-ES" sz="2800" dirty="0"/>
              <a:t>Las discapacidades y barreras para acceder a los servicios esenciales (que afectan el diseño del refugio provisto) </a:t>
            </a:r>
          </a:p>
          <a:p>
            <a:pPr marL="514350" indent="-285750" algn="l">
              <a:buFontTx/>
              <a:buChar char="-"/>
            </a:pPr>
            <a:r>
              <a:rPr lang="es-ES" sz="2800" dirty="0"/>
              <a:t>Los riesgos de Protección y las normas sociales </a:t>
            </a:r>
          </a:p>
          <a:p>
            <a:pPr marL="514350" indent="-285750" algn="l">
              <a:buFontTx/>
              <a:buChar char="-"/>
            </a:pPr>
            <a:r>
              <a:rPr lang="es-ES" sz="2800" dirty="0"/>
              <a:t>Las percepciones de la comunidad de acogida </a:t>
            </a:r>
          </a:p>
          <a:p>
            <a:pPr marL="514350" indent="-285750" algn="l">
              <a:buFontTx/>
              <a:buChar char="-"/>
            </a:pPr>
            <a:r>
              <a:rPr lang="es-ES" sz="2800" dirty="0"/>
              <a:t>Los recursos humanos, financieros, físicos, ambientales y sociales disponibles</a:t>
            </a:r>
          </a:p>
          <a:p>
            <a:pPr marL="514350" indent="-285750" algn="l">
              <a:buFontTx/>
              <a:buChar char="-"/>
            </a:pPr>
            <a:r>
              <a:rPr lang="es-ES" sz="2800" b="0" i="0" u="none" strike="noStrike" baseline="0" dirty="0">
                <a:latin typeface="HelveticaNeue-Light-Identity-H"/>
              </a:rPr>
              <a:t>Los derechos locales sobre la tierra y la propiedad para tomar buenas decisiones sobre dónde, cómo y a quién se le proporciona vivienda</a:t>
            </a:r>
            <a:endParaRPr lang="en-US" sz="2800" dirty="0"/>
          </a:p>
          <a:p>
            <a:pPr marL="514350" indent="-285750" algn="l">
              <a:buFontTx/>
              <a:buChar char="-"/>
            </a:pPr>
            <a:r>
              <a:rPr lang="es-ES" sz="4000" dirty="0"/>
              <a:t>Un número adecuado de espacios de juego interiores y exteriores, escuelas, unidades para las actividades de los niños, para ayudar a reducir los riesgos de PNA. </a:t>
            </a:r>
            <a:endParaRPr lang="es-ES" sz="2800" dirty="0"/>
          </a:p>
          <a:p>
            <a:pPr marL="228600" indent="0" algn="l">
              <a:buFontTx/>
              <a:buNone/>
            </a:pPr>
            <a:endParaRPr lang="es-ES" sz="1800" b="0" i="0" u="none" strike="noStrike" baseline="0" dirty="0">
              <a:latin typeface="HelveticaNeue-Light-Identity-H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3823-16DC-42CD-BA98-D653306EA8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63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b="0" i="1" u="none" strike="noStrike" baseline="0" dirty="0">
              <a:latin typeface="Calibri"/>
            </a:endParaRPr>
          </a:p>
          <a:p>
            <a:pPr algn="l"/>
            <a:r>
              <a:rPr lang="en-US" sz="1200" b="0" i="0" u="none" strike="noStrike" baseline="0" dirty="0">
                <a:latin typeface="+mn-lt"/>
              </a:rPr>
              <a:t>La Norma 27 se lee </a:t>
            </a:r>
            <a:r>
              <a:rPr lang="es-419" sz="1200" b="0" i="0" u="none" strike="noStrike" baseline="0" noProof="0" dirty="0">
                <a:latin typeface="+mn-lt"/>
              </a:rPr>
              <a:t>exactamente</a:t>
            </a:r>
            <a:r>
              <a:rPr lang="en-US" sz="1200" b="0" i="0" u="none" strike="noStrike" baseline="0" dirty="0">
                <a:latin typeface="+mn-lt"/>
              </a:rPr>
              <a:t> as</a:t>
            </a:r>
            <a:r>
              <a:rPr lang="fr-FR" sz="1200" b="0" i="0" u="none" strike="noStrike" baseline="0" dirty="0">
                <a:latin typeface="HelveticaNeue-Light-Identity-H"/>
              </a:rPr>
              <a:t>í</a:t>
            </a:r>
            <a:r>
              <a:rPr lang="en-US" sz="1200" b="0" i="0" u="none" strike="noStrike" baseline="0" dirty="0">
                <a:latin typeface="+mn-lt"/>
              </a:rPr>
              <a:t>: </a:t>
            </a:r>
            <a:r>
              <a:rPr lang="en-US" dirty="0"/>
              <a:t>“</a:t>
            </a:r>
            <a:r>
              <a:rPr lang="es-ES" sz="1800" b="0" i="0" u="none" strike="noStrike" baseline="0" dirty="0">
                <a:solidFill>
                  <a:srgbClr val="FFFFFF"/>
                </a:solidFill>
                <a:latin typeface="HelveticaNeue-Roman-Identity-H"/>
              </a:rPr>
              <a:t>Todos los NNA y sus cuidadores tienen una vivienda apropiada que cubre sus necesidades básicas, entre ellas, seguridad, protección y accesibilidad</a:t>
            </a:r>
            <a:r>
              <a:rPr lang="en-US" dirty="0"/>
              <a:t>.” 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US" dirty="0">
              <a:solidFill>
                <a:srgbClr val="5F7085"/>
              </a:solidFill>
              <a:effectLst/>
            </a:endParaRP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Los responsables de Protección de la niñez y adolescencia, viviendas y asentamientos, necesitan trabajar juntos para abordar las necesidades de</a:t>
            </a:r>
          </a:p>
          <a:p>
            <a:pPr algn="l"/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refugios a corto y largo plazo que tienen los grupos más vulnerables. Las medidas pueden incluir las siguientes: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3D5F97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Movilizar a la comunidad en general para ayudar a los hogares encabezados por una mujer, los encabezados por NNA, personas mayores, y aquellas con discapacidades con la construcción de sus viviendas;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Adaptar viviendas para promover un ambiente accesible, inclusivo y protector (por ejemplo, proporcionando más espacio para los NNA con discapacidades, o más privacidad para chicas adolescentes);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Proporcionar espacios interiores y exteriores de juego adecuados para NNA;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Proporcionar ropa de cama y mantas adecuadas para NNA para dormir por separado;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Proporcionar refugio adecuado para ayudar a reducir la separación de familias;</a:t>
            </a:r>
            <a:endParaRPr lang="es-ES" sz="1800" b="0" i="0" u="none" strike="noStrike" baseline="0" dirty="0">
              <a:solidFill>
                <a:srgbClr val="000000"/>
              </a:solidFill>
              <a:latin typeface="HelveticaNeue-Light-Identity-H"/>
            </a:endParaRP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Diseñar viviendas para respaldar la privacidad y dignidad de mujeres, NNA, tal como proporcionarles áreas específicas para cocinar y bañarse;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latin typeface="HelveticaNeue-Light-Identity-H"/>
              </a:rPr>
              <a:t>Hacer frente a los peligros físicos (huecos en el suelo, aguas abiertas, etc.) para prevenir heridas a los NNA y sus cuidadores;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Proporcionar iluminación suficiente en todas las zonas (incluyendo instalaciones de agua, sanitarias y de higiene) dentro de los asentamientos;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Proporcionar a los NNA caminos seguros para acceder a las escuelas y espacios de juego; 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Investigar y supervisar a los actores para garantizar que solo los NNA que superan la edad mínima para trabajar están involucrados en trabajos decentes relacionados con vivienda y asentamiento (incluyendo programas de dinero por trabajo).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endParaRPr lang="es-ES" sz="1800" b="0" i="0" u="none" strike="noStrike" baseline="0" dirty="0">
              <a:solidFill>
                <a:srgbClr val="000000"/>
              </a:solidFill>
              <a:latin typeface="HelveticaNeue-Light-Identity-H"/>
            </a:endParaRPr>
          </a:p>
          <a:p>
            <a:pPr algn="l"/>
            <a:r>
              <a:rPr lang="es-ES" sz="1800" b="0" i="0" u="none" strike="noStrike" baseline="0" dirty="0">
                <a:latin typeface="HelveticaNeue-Light-Identity-H"/>
              </a:rPr>
              <a:t>Los responsables de vivienda y asentamiento deben trabajar siempre con un representante de la población afectada, para identificar obstáculos, riesgos y soluciones.</a:t>
            </a:r>
            <a:endParaRPr lang="es-ES" sz="1800" b="0" i="0" u="none" strike="noStrike" baseline="0" dirty="0">
              <a:solidFill>
                <a:srgbClr val="000000"/>
              </a:solidFill>
              <a:latin typeface="HelveticaNeue-Light-Identity-H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r>
              <a:rPr lang="en-US" b="1" dirty="0" err="1"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de debate: </a:t>
            </a:r>
            <a:r>
              <a:rPr lang="es-ES" dirty="0"/>
              <a:t>¿Sobre qué temas de PNA deben formarse los especialistas en refugios y asentamientos? </a:t>
            </a:r>
          </a:p>
          <a:p>
            <a:pPr algn="l"/>
            <a:r>
              <a:rPr lang="en-US" dirty="0"/>
              <a:t>-&gt;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La capacitación formal profesional de especialistas en materia de vivienda y asentamiento puede no incluir la Protección de la niñez y adolescencia. Los responsables de Protección de la niñez y adolescencia deben apoyar a los encargados de vivienda y asentamiento para incluir la Protección de la niñez y adolescencia en todas las medidas relacionadas con el refugio y el asentamiento. Como mínimo, el personal de vivienda y asentamiento debe ser capacitado sobre los siguientes aspectos: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3D5F97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Medidas de salvaguardia del NNA, incluyendo la implementación de códigos de conducta y protocolos;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3D5F97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Protección contra la explotación y el abuso sexual;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3D5F97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Identificar y referir asuntos de Protección de la niñez y adolescencia; y</a:t>
            </a:r>
          </a:p>
          <a:p>
            <a:pPr marL="514350" indent="-285750" algn="l">
              <a:buFont typeface="Arial" panose="020B0604020202020204" pitchFamily="34" charset="0"/>
              <a:buChar char="•"/>
            </a:pPr>
            <a:r>
              <a:rPr lang="es-ES" sz="1800" b="0" i="1" u="none" strike="noStrike" baseline="0" dirty="0">
                <a:solidFill>
                  <a:srgbClr val="3D5F97"/>
                </a:solidFill>
                <a:latin typeface="CMSY9"/>
              </a:rPr>
              <a:t>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HelveticaNeue-Light-Identity-H"/>
              </a:rPr>
              <a:t>Consultar con NNA las valoraciones, la planificación, la supervisión y la evaluación del sector encargado del refugio y el asentamiento.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67" name="Google Shape;2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30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8" name="Google Shape;138;p47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39" name="Google Shape;139;p47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7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1"/>
          <p:cNvGrpSpPr/>
          <p:nvPr/>
        </p:nvGrpSpPr>
        <p:grpSpPr>
          <a:xfrm>
            <a:off x="-208788" y="0"/>
            <a:ext cx="12609576" cy="2174490"/>
            <a:chOff x="0" y="5043119"/>
            <a:chExt cx="12192000" cy="1814883"/>
          </a:xfrm>
        </p:grpSpPr>
        <p:pic>
          <p:nvPicPr>
            <p:cNvPr id="183" name="Google Shape;183;p51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1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6" b="9029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51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6" name="Google Shape;186;p51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51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51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1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1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51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52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53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4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4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4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54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4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5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5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5"/>
          <p:cNvPicPr preferRelativeResize="0"/>
          <p:nvPr/>
        </p:nvPicPr>
        <p:blipFill rotWithShape="1">
          <a:blip r:embed="rId2">
            <a:alphaModFix amt="20000"/>
          </a:blip>
          <a:srcRect l="60398" t="16294" r="3321" b="6459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ext and objec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C1817-8768-224F-8644-3FA98EBE4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6678" cy="1325563"/>
          </a:xfrm>
        </p:spPr>
        <p:txBody>
          <a:bodyPr/>
          <a:lstStyle>
            <a:lvl1pPr>
              <a:defRPr b="1">
                <a:solidFill>
                  <a:srgbClr val="415E7C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6A9515-CE38-764D-BCD1-20159F72F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1C407-C2B0-C347-A7E6-ACD734067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C072D38-9579-5A4C-A57B-450D7661F854}"/>
              </a:ext>
            </a:extLst>
          </p:cNvPr>
          <p:cNvGrpSpPr/>
          <p:nvPr userDrawn="1"/>
        </p:nvGrpSpPr>
        <p:grpSpPr>
          <a:xfrm rot="15886334">
            <a:off x="10623557" y="78627"/>
            <a:ext cx="1765287" cy="1591083"/>
            <a:chOff x="65562" y="75628"/>
            <a:chExt cx="1385843" cy="1249083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D808D56D-1008-B946-A43F-118C91E8BB1A}"/>
                </a:ext>
              </a:extLst>
            </p:cNvPr>
            <p:cNvSpPr/>
            <p:nvPr/>
          </p:nvSpPr>
          <p:spPr>
            <a:xfrm>
              <a:off x="214786" y="235907"/>
              <a:ext cx="657225" cy="657225"/>
            </a:xfrm>
            <a:custGeom>
              <a:avLst/>
              <a:gdLst/>
              <a:ahLst/>
              <a:cxnLst/>
              <a:rect l="l" t="t" r="r" b="b"/>
              <a:pathLst>
                <a:path w="657225" h="657225">
                  <a:moveTo>
                    <a:pt x="328599" y="0"/>
                  </a:moveTo>
                  <a:lnTo>
                    <a:pt x="280041" y="3562"/>
                  </a:lnTo>
                  <a:lnTo>
                    <a:pt x="233694" y="13912"/>
                  </a:lnTo>
                  <a:lnTo>
                    <a:pt x="190069" y="30540"/>
                  </a:lnTo>
                  <a:lnTo>
                    <a:pt x="149672" y="52938"/>
                  </a:lnTo>
                  <a:lnTo>
                    <a:pt x="113013" y="80599"/>
                  </a:lnTo>
                  <a:lnTo>
                    <a:pt x="80599" y="113013"/>
                  </a:lnTo>
                  <a:lnTo>
                    <a:pt x="52938" y="149672"/>
                  </a:lnTo>
                  <a:lnTo>
                    <a:pt x="30540" y="190069"/>
                  </a:lnTo>
                  <a:lnTo>
                    <a:pt x="13912" y="233694"/>
                  </a:lnTo>
                  <a:lnTo>
                    <a:pt x="3562" y="280041"/>
                  </a:lnTo>
                  <a:lnTo>
                    <a:pt x="0" y="328599"/>
                  </a:lnTo>
                  <a:lnTo>
                    <a:pt x="3562" y="377158"/>
                  </a:lnTo>
                  <a:lnTo>
                    <a:pt x="13912" y="423504"/>
                  </a:lnTo>
                  <a:lnTo>
                    <a:pt x="30540" y="467130"/>
                  </a:lnTo>
                  <a:lnTo>
                    <a:pt x="52938" y="507526"/>
                  </a:lnTo>
                  <a:lnTo>
                    <a:pt x="80599" y="544186"/>
                  </a:lnTo>
                  <a:lnTo>
                    <a:pt x="113013" y="576600"/>
                  </a:lnTo>
                  <a:lnTo>
                    <a:pt x="149672" y="604260"/>
                  </a:lnTo>
                  <a:lnTo>
                    <a:pt x="190069" y="626659"/>
                  </a:lnTo>
                  <a:lnTo>
                    <a:pt x="233694" y="643287"/>
                  </a:lnTo>
                  <a:lnTo>
                    <a:pt x="280041" y="653636"/>
                  </a:lnTo>
                  <a:lnTo>
                    <a:pt x="328599" y="657199"/>
                  </a:lnTo>
                  <a:lnTo>
                    <a:pt x="377158" y="653636"/>
                  </a:lnTo>
                  <a:lnTo>
                    <a:pt x="423504" y="643287"/>
                  </a:lnTo>
                  <a:lnTo>
                    <a:pt x="467130" y="626659"/>
                  </a:lnTo>
                  <a:lnTo>
                    <a:pt x="507526" y="604260"/>
                  </a:lnTo>
                  <a:lnTo>
                    <a:pt x="544186" y="576600"/>
                  </a:lnTo>
                  <a:lnTo>
                    <a:pt x="576600" y="544186"/>
                  </a:lnTo>
                  <a:lnTo>
                    <a:pt x="604260" y="507526"/>
                  </a:lnTo>
                  <a:lnTo>
                    <a:pt x="626659" y="467130"/>
                  </a:lnTo>
                  <a:lnTo>
                    <a:pt x="643287" y="423504"/>
                  </a:lnTo>
                  <a:lnTo>
                    <a:pt x="653636" y="377158"/>
                  </a:lnTo>
                  <a:lnTo>
                    <a:pt x="657199" y="328599"/>
                  </a:lnTo>
                  <a:lnTo>
                    <a:pt x="653636" y="280041"/>
                  </a:lnTo>
                  <a:lnTo>
                    <a:pt x="643287" y="233694"/>
                  </a:lnTo>
                  <a:lnTo>
                    <a:pt x="626659" y="190069"/>
                  </a:lnTo>
                  <a:lnTo>
                    <a:pt x="604260" y="149672"/>
                  </a:lnTo>
                  <a:lnTo>
                    <a:pt x="576600" y="113013"/>
                  </a:lnTo>
                  <a:lnTo>
                    <a:pt x="544186" y="80599"/>
                  </a:lnTo>
                  <a:lnTo>
                    <a:pt x="507526" y="52938"/>
                  </a:lnTo>
                  <a:lnTo>
                    <a:pt x="467130" y="30540"/>
                  </a:lnTo>
                  <a:lnTo>
                    <a:pt x="423504" y="13912"/>
                  </a:lnTo>
                  <a:lnTo>
                    <a:pt x="377158" y="3562"/>
                  </a:lnTo>
                  <a:lnTo>
                    <a:pt x="328599" y="0"/>
                  </a:lnTo>
                  <a:close/>
                </a:path>
              </a:pathLst>
            </a:custGeom>
            <a:solidFill>
              <a:srgbClr val="AD8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">
              <a:extLst>
                <a:ext uri="{FF2B5EF4-FFF2-40B4-BE49-F238E27FC236}">
                  <a16:creationId xmlns:a16="http://schemas.microsoft.com/office/drawing/2014/main" id="{D5425948-7062-0C44-B6EC-32638FC216F6}"/>
                </a:ext>
              </a:extLst>
            </p:cNvPr>
            <p:cNvSpPr/>
            <p:nvPr/>
          </p:nvSpPr>
          <p:spPr>
            <a:xfrm>
              <a:off x="922324" y="191725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30" h="341630">
                  <a:moveTo>
                    <a:pt x="189124" y="0"/>
                  </a:moveTo>
                  <a:lnTo>
                    <a:pt x="144620" y="989"/>
                  </a:lnTo>
                  <a:lnTo>
                    <a:pt x="100467" y="14069"/>
                  </a:lnTo>
                  <a:lnTo>
                    <a:pt x="61334" y="38340"/>
                  </a:lnTo>
                  <a:lnTo>
                    <a:pt x="30995" y="70913"/>
                  </a:lnTo>
                  <a:lnTo>
                    <a:pt x="10276" y="109627"/>
                  </a:lnTo>
                  <a:lnTo>
                    <a:pt x="0" y="152317"/>
                  </a:lnTo>
                  <a:lnTo>
                    <a:pt x="989" y="196822"/>
                  </a:lnTo>
                  <a:lnTo>
                    <a:pt x="14069" y="240980"/>
                  </a:lnTo>
                  <a:lnTo>
                    <a:pt x="38340" y="280113"/>
                  </a:lnTo>
                  <a:lnTo>
                    <a:pt x="70913" y="310451"/>
                  </a:lnTo>
                  <a:lnTo>
                    <a:pt x="109625" y="331170"/>
                  </a:lnTo>
                  <a:lnTo>
                    <a:pt x="152313" y="341447"/>
                  </a:lnTo>
                  <a:lnTo>
                    <a:pt x="196815" y="340457"/>
                  </a:lnTo>
                  <a:lnTo>
                    <a:pt x="240967" y="327378"/>
                  </a:lnTo>
                  <a:lnTo>
                    <a:pt x="280106" y="303107"/>
                  </a:lnTo>
                  <a:lnTo>
                    <a:pt x="310447" y="270533"/>
                  </a:lnTo>
                  <a:lnTo>
                    <a:pt x="331169" y="231820"/>
                  </a:lnTo>
                  <a:lnTo>
                    <a:pt x="341447" y="189129"/>
                  </a:lnTo>
                  <a:lnTo>
                    <a:pt x="340457" y="144624"/>
                  </a:lnTo>
                  <a:lnTo>
                    <a:pt x="327378" y="100467"/>
                  </a:lnTo>
                  <a:lnTo>
                    <a:pt x="303106" y="61334"/>
                  </a:lnTo>
                  <a:lnTo>
                    <a:pt x="270530" y="30995"/>
                  </a:lnTo>
                  <a:lnTo>
                    <a:pt x="231815" y="10276"/>
                  </a:lnTo>
                  <a:lnTo>
                    <a:pt x="189124" y="0"/>
                  </a:lnTo>
                  <a:close/>
                </a:path>
              </a:pathLst>
            </a:custGeom>
            <a:solidFill>
              <a:srgbClr val="4160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312FB03-F1D3-0E4C-91F6-7A226F2CE8F7}"/>
                </a:ext>
              </a:extLst>
            </p:cNvPr>
            <p:cNvSpPr/>
            <p:nvPr/>
          </p:nvSpPr>
          <p:spPr>
            <a:xfrm>
              <a:off x="835455" y="708761"/>
              <a:ext cx="615950" cy="615950"/>
            </a:xfrm>
            <a:custGeom>
              <a:avLst/>
              <a:gdLst/>
              <a:ahLst/>
              <a:cxnLst/>
              <a:rect l="l" t="t" r="r" b="b"/>
              <a:pathLst>
                <a:path w="615950" h="615950">
                  <a:moveTo>
                    <a:pt x="307911" y="0"/>
                  </a:moveTo>
                  <a:lnTo>
                    <a:pt x="262411" y="3338"/>
                  </a:lnTo>
                  <a:lnTo>
                    <a:pt x="218983" y="13036"/>
                  </a:lnTo>
                  <a:lnTo>
                    <a:pt x="178104" y="28618"/>
                  </a:lnTo>
                  <a:lnTo>
                    <a:pt x="140251" y="49606"/>
                  </a:lnTo>
                  <a:lnTo>
                    <a:pt x="105899" y="75526"/>
                  </a:lnTo>
                  <a:lnTo>
                    <a:pt x="75526" y="105899"/>
                  </a:lnTo>
                  <a:lnTo>
                    <a:pt x="49606" y="140251"/>
                  </a:lnTo>
                  <a:lnTo>
                    <a:pt x="28618" y="178104"/>
                  </a:lnTo>
                  <a:lnTo>
                    <a:pt x="13036" y="218983"/>
                  </a:lnTo>
                  <a:lnTo>
                    <a:pt x="3338" y="262411"/>
                  </a:lnTo>
                  <a:lnTo>
                    <a:pt x="0" y="307911"/>
                  </a:lnTo>
                  <a:lnTo>
                    <a:pt x="3338" y="353411"/>
                  </a:lnTo>
                  <a:lnTo>
                    <a:pt x="13036" y="396839"/>
                  </a:lnTo>
                  <a:lnTo>
                    <a:pt x="28618" y="437718"/>
                  </a:lnTo>
                  <a:lnTo>
                    <a:pt x="49606" y="475571"/>
                  </a:lnTo>
                  <a:lnTo>
                    <a:pt x="75526" y="509923"/>
                  </a:lnTo>
                  <a:lnTo>
                    <a:pt x="105899" y="540296"/>
                  </a:lnTo>
                  <a:lnTo>
                    <a:pt x="140251" y="566216"/>
                  </a:lnTo>
                  <a:lnTo>
                    <a:pt x="178104" y="587204"/>
                  </a:lnTo>
                  <a:lnTo>
                    <a:pt x="218983" y="602786"/>
                  </a:lnTo>
                  <a:lnTo>
                    <a:pt x="262411" y="612484"/>
                  </a:lnTo>
                  <a:lnTo>
                    <a:pt x="307911" y="615823"/>
                  </a:lnTo>
                  <a:lnTo>
                    <a:pt x="353415" y="612484"/>
                  </a:lnTo>
                  <a:lnTo>
                    <a:pt x="396845" y="602786"/>
                  </a:lnTo>
                  <a:lnTo>
                    <a:pt x="437726" y="587204"/>
                  </a:lnTo>
                  <a:lnTo>
                    <a:pt x="475581" y="566216"/>
                  </a:lnTo>
                  <a:lnTo>
                    <a:pt x="509933" y="540296"/>
                  </a:lnTo>
                  <a:lnTo>
                    <a:pt x="540308" y="509923"/>
                  </a:lnTo>
                  <a:lnTo>
                    <a:pt x="566228" y="475571"/>
                  </a:lnTo>
                  <a:lnTo>
                    <a:pt x="587217" y="437718"/>
                  </a:lnTo>
                  <a:lnTo>
                    <a:pt x="602798" y="396839"/>
                  </a:lnTo>
                  <a:lnTo>
                    <a:pt x="612497" y="353411"/>
                  </a:lnTo>
                  <a:lnTo>
                    <a:pt x="615835" y="307911"/>
                  </a:lnTo>
                  <a:lnTo>
                    <a:pt x="612497" y="262411"/>
                  </a:lnTo>
                  <a:lnTo>
                    <a:pt x="602798" y="218983"/>
                  </a:lnTo>
                  <a:lnTo>
                    <a:pt x="587217" y="178104"/>
                  </a:lnTo>
                  <a:lnTo>
                    <a:pt x="566228" y="140251"/>
                  </a:lnTo>
                  <a:lnTo>
                    <a:pt x="540308" y="105899"/>
                  </a:lnTo>
                  <a:lnTo>
                    <a:pt x="509933" y="75526"/>
                  </a:lnTo>
                  <a:lnTo>
                    <a:pt x="475581" y="49606"/>
                  </a:lnTo>
                  <a:lnTo>
                    <a:pt x="437726" y="28618"/>
                  </a:lnTo>
                  <a:lnTo>
                    <a:pt x="396845" y="13036"/>
                  </a:lnTo>
                  <a:lnTo>
                    <a:pt x="353415" y="3338"/>
                  </a:lnTo>
                  <a:lnTo>
                    <a:pt x="307911" y="0"/>
                  </a:lnTo>
                  <a:close/>
                </a:path>
              </a:pathLst>
            </a:custGeom>
            <a:solidFill>
              <a:srgbClr val="0C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id="{C34033A5-55BC-2749-8CAD-16F414EED7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62" y="688900"/>
              <a:ext cx="152260" cy="152260"/>
            </a:xfrm>
            <a:prstGeom prst="rect">
              <a:avLst/>
            </a:prstGeom>
          </p:spPr>
        </p:pic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AD3A3A48-F955-674E-8FA8-7832B3239025}"/>
                </a:ext>
              </a:extLst>
            </p:cNvPr>
            <p:cNvSpPr/>
            <p:nvPr/>
          </p:nvSpPr>
          <p:spPr>
            <a:xfrm>
              <a:off x="416514" y="1005155"/>
              <a:ext cx="297180" cy="297180"/>
            </a:xfrm>
            <a:custGeom>
              <a:avLst/>
              <a:gdLst/>
              <a:ahLst/>
              <a:cxnLst/>
              <a:rect l="l" t="t" r="r" b="b"/>
              <a:pathLst>
                <a:path w="297180" h="297180">
                  <a:moveTo>
                    <a:pt x="160608" y="0"/>
                  </a:moveTo>
                  <a:lnTo>
                    <a:pt x="114746" y="3361"/>
                  </a:lnTo>
                  <a:lnTo>
                    <a:pt x="72467" y="20311"/>
                  </a:lnTo>
                  <a:lnTo>
                    <a:pt x="36987" y="49562"/>
                  </a:lnTo>
                  <a:lnTo>
                    <a:pt x="11522" y="89824"/>
                  </a:lnTo>
                  <a:lnTo>
                    <a:pt x="0" y="136046"/>
                  </a:lnTo>
                  <a:lnTo>
                    <a:pt x="3357" y="181905"/>
                  </a:lnTo>
                  <a:lnTo>
                    <a:pt x="20305" y="224184"/>
                  </a:lnTo>
                  <a:lnTo>
                    <a:pt x="49555" y="259667"/>
                  </a:lnTo>
                  <a:lnTo>
                    <a:pt x="89818" y="285138"/>
                  </a:lnTo>
                  <a:lnTo>
                    <a:pt x="136041" y="296655"/>
                  </a:lnTo>
                  <a:lnTo>
                    <a:pt x="181903" y="293293"/>
                  </a:lnTo>
                  <a:lnTo>
                    <a:pt x="224185" y="276343"/>
                  </a:lnTo>
                  <a:lnTo>
                    <a:pt x="259672" y="247092"/>
                  </a:lnTo>
                  <a:lnTo>
                    <a:pt x="285144" y="206830"/>
                  </a:lnTo>
                  <a:lnTo>
                    <a:pt x="296655" y="160607"/>
                  </a:lnTo>
                  <a:lnTo>
                    <a:pt x="293290" y="114746"/>
                  </a:lnTo>
                  <a:lnTo>
                    <a:pt x="276340" y="72465"/>
                  </a:lnTo>
                  <a:lnTo>
                    <a:pt x="247092" y="36982"/>
                  </a:lnTo>
                  <a:lnTo>
                    <a:pt x="206836" y="11516"/>
                  </a:lnTo>
                  <a:lnTo>
                    <a:pt x="160608" y="0"/>
                  </a:lnTo>
                  <a:close/>
                </a:path>
              </a:pathLst>
            </a:custGeom>
            <a:solidFill>
              <a:srgbClr val="8AC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7">
              <a:extLst>
                <a:ext uri="{FF2B5EF4-FFF2-40B4-BE49-F238E27FC236}">
                  <a16:creationId xmlns:a16="http://schemas.microsoft.com/office/drawing/2014/main" id="{FF48C7D1-9188-0644-8425-AD28288D2A8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51" y="75628"/>
              <a:ext cx="238142" cy="238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15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9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1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5" name="Google Shape;105;p42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6" name="Google Shape;106;p42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1" name="Google Shape;111;p4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4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4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4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4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3" name="Google Shape;123;p4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4" name="Google Shape;124;p4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5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46"/>
          <p:cNvGrpSpPr/>
          <p:nvPr/>
        </p:nvGrpSpPr>
        <p:grpSpPr>
          <a:xfrm>
            <a:off x="0" y="5303520"/>
            <a:ext cx="12192000" cy="1639827"/>
            <a:chOff x="0" y="5303520"/>
            <a:chExt cx="12192000" cy="1639827"/>
          </a:xfrm>
        </p:grpSpPr>
        <p:pic>
          <p:nvPicPr>
            <p:cNvPr id="129" name="Google Shape;129;p46"/>
            <p:cNvPicPr preferRelativeResize="0"/>
            <p:nvPr/>
          </p:nvPicPr>
          <p:blipFill rotWithShape="1">
            <a:blip r:embed="rId2">
              <a:alphaModFix amt="20000"/>
            </a:blip>
            <a:srcRect l="59836" t="10673" r="12104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6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3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6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6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8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2;p14">
            <a:extLst>
              <a:ext uri="{FF2B5EF4-FFF2-40B4-BE49-F238E27FC236}">
                <a16:creationId xmlns:a16="http://schemas.microsoft.com/office/drawing/2014/main" id="{E4B394E5-E1AA-47AF-BA71-7404C28FC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dirty="0"/>
              <a:t>Intro general a la Norma 27</a:t>
            </a:r>
            <a:endParaRPr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7960B5-C219-43D2-B864-62F86EA4C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2"/>
                </a:solidFill>
              </a:rPr>
              <a:t>Interconexión de las necesidades de los NNA </a:t>
            </a:r>
          </a:p>
          <a:p>
            <a:r>
              <a:rPr lang="es-ES" dirty="0">
                <a:solidFill>
                  <a:schemeClr val="bg2"/>
                </a:solidFill>
              </a:rPr>
              <a:t>Responsabilidad colectiva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n-US" dirty="0" err="1">
                <a:solidFill>
                  <a:schemeClr val="bg2"/>
                </a:solidFill>
              </a:rPr>
              <a:t>Centralidad</a:t>
            </a:r>
            <a:r>
              <a:rPr lang="en-US" dirty="0">
                <a:solidFill>
                  <a:schemeClr val="bg2"/>
                </a:solidFill>
              </a:rPr>
              <a:t> de la </a:t>
            </a:r>
            <a:r>
              <a:rPr lang="en-US" dirty="0" err="1">
                <a:solidFill>
                  <a:schemeClr val="bg2"/>
                </a:solidFill>
              </a:rPr>
              <a:t>Protecci</a:t>
            </a:r>
            <a:r>
              <a:rPr lang="es-ES" dirty="0" err="1">
                <a:solidFill>
                  <a:schemeClr val="bg2"/>
                </a:solidFill>
              </a:rPr>
              <a:t>ó</a:t>
            </a:r>
            <a:r>
              <a:rPr lang="en-US" dirty="0">
                <a:solidFill>
                  <a:schemeClr val="bg2"/>
                </a:solidFill>
              </a:rPr>
              <a:t>n</a:t>
            </a:r>
          </a:p>
          <a:p>
            <a:r>
              <a:rPr lang="es-ES" dirty="0">
                <a:solidFill>
                  <a:schemeClr val="bg2"/>
                </a:solidFill>
              </a:rPr>
              <a:t>Impacto de calidad mayor</a:t>
            </a:r>
          </a:p>
          <a:p>
            <a:pPr marL="0" indent="0">
              <a:buClr>
                <a:schemeClr val="accent3"/>
              </a:buClr>
              <a:buSzPct val="1000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Clr>
                <a:schemeClr val="accent3"/>
              </a:buClr>
              <a:buSzPct val="100000"/>
              <a:buNone/>
            </a:pPr>
            <a:endParaRPr lang="en-US" dirty="0">
              <a:solidFill>
                <a:schemeClr val="bg2"/>
              </a:solidFill>
            </a:endParaRPr>
          </a:p>
          <a:p>
            <a:pPr indent="-457200">
              <a:buClr>
                <a:schemeClr val="accent3"/>
              </a:buClr>
              <a:buSzPct val="100000"/>
            </a:pPr>
            <a:r>
              <a:rPr lang="es-ES" dirty="0">
                <a:solidFill>
                  <a:schemeClr val="bg2"/>
                </a:solidFill>
              </a:rPr>
              <a:t>Resultados directos de protección </a:t>
            </a:r>
          </a:p>
          <a:p>
            <a:pPr indent="-457200">
              <a:buClr>
                <a:schemeClr val="accent3"/>
              </a:buClr>
              <a:buSzPct val="100000"/>
            </a:pPr>
            <a:r>
              <a:rPr lang="en-US" dirty="0" err="1">
                <a:solidFill>
                  <a:schemeClr val="bg2"/>
                </a:solidFill>
              </a:rPr>
              <a:t>Consideraciones</a:t>
            </a:r>
            <a:r>
              <a:rPr lang="en-US" dirty="0">
                <a:solidFill>
                  <a:schemeClr val="bg2"/>
                </a:solidFill>
              </a:rPr>
              <a:t> clave </a:t>
            </a:r>
            <a:r>
              <a:rPr lang="en-US" dirty="0" err="1">
                <a:solidFill>
                  <a:schemeClr val="bg2"/>
                </a:solidFill>
              </a:rPr>
              <a:t>en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el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dise</a:t>
            </a:r>
            <a:r>
              <a:rPr lang="es-ES" dirty="0">
                <a:solidFill>
                  <a:schemeClr val="bg2"/>
                </a:solidFill>
              </a:rPr>
              <a:t>ñ</a:t>
            </a:r>
            <a:r>
              <a:rPr lang="en-US" dirty="0">
                <a:solidFill>
                  <a:schemeClr val="bg2"/>
                </a:solidFill>
              </a:rPr>
              <a:t>o y las </a:t>
            </a:r>
            <a:r>
              <a:rPr lang="es-ES" dirty="0">
                <a:solidFill>
                  <a:schemeClr val="bg2"/>
                </a:solidFill>
              </a:rPr>
              <a:t>intervenciones de vivienda y asentamiento</a:t>
            </a:r>
            <a:endParaRPr lang="en-US" dirty="0">
              <a:solidFill>
                <a:schemeClr val="bg2"/>
              </a:solidFill>
            </a:endParaRP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endParaRPr lang="en-US" sz="2800" dirty="0">
              <a:solidFill>
                <a:schemeClr val="bg2"/>
              </a:solidFill>
            </a:endParaRPr>
          </a:p>
          <a:p>
            <a:pPr indent="-457200">
              <a:spcBef>
                <a:spcPts val="0"/>
              </a:spcBef>
              <a:buClr>
                <a:schemeClr val="accent3"/>
              </a:buClr>
              <a:buSzPct val="100000"/>
            </a:pPr>
            <a:endParaRPr lang="en-US" dirty="0">
              <a:solidFill>
                <a:schemeClr val="bg2"/>
              </a:solidFill>
            </a:endParaRP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A9A3DCF-8B7D-4C24-A6BC-A2429079C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59" y="1226543"/>
            <a:ext cx="1563802" cy="9282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B3A9F77-C871-4DEA-9D5C-48890BB4A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80" y="5729788"/>
            <a:ext cx="1081939" cy="944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F06533-0E96-485A-9B5F-3F42E4634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672" y="5705703"/>
            <a:ext cx="1043758" cy="102905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5230571-5195-46EF-AAAF-7AAE42FECEE0}"/>
              </a:ext>
            </a:extLst>
          </p:cNvPr>
          <p:cNvSpPr txBox="1"/>
          <p:nvPr/>
        </p:nvSpPr>
        <p:spPr>
          <a:xfrm>
            <a:off x="3252448" y="3599836"/>
            <a:ext cx="661545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Clr>
                <a:schemeClr val="accent3"/>
              </a:buClr>
              <a:buSzPct val="100000"/>
              <a:buNone/>
            </a:pPr>
            <a:r>
              <a:rPr lang="es-ES" sz="1800" dirty="0">
                <a:latin typeface="HelveticaNeue-Light-Identity-H"/>
              </a:rPr>
              <a:t>Entornos seguros de vivienda</a:t>
            </a:r>
            <a:r>
              <a:rPr lang="en-US" sz="1800" dirty="0">
                <a:solidFill>
                  <a:schemeClr val="bg2"/>
                </a:solidFill>
              </a:rPr>
              <a:t>= </a:t>
            </a:r>
            <a:r>
              <a:rPr lang="es-ES" sz="1800" dirty="0">
                <a:latin typeface="HelveticaNeue-Light-Identity-H"/>
              </a:rPr>
              <a:t>dignidad, seguridad y sustento</a:t>
            </a:r>
          </a:p>
          <a:p>
            <a:pPr marL="0" indent="0">
              <a:buClr>
                <a:schemeClr val="accent3"/>
              </a:buClr>
              <a:buSzPct val="100000"/>
              <a:buNone/>
            </a:pPr>
            <a:r>
              <a:rPr lang="en-US" sz="1800" dirty="0">
                <a:solidFill>
                  <a:schemeClr val="bg2"/>
                </a:solidFill>
              </a:rPr>
              <a:t>V</a:t>
            </a:r>
            <a:r>
              <a:rPr lang="es-ES" sz="1800" dirty="0" err="1">
                <a:latin typeface="HelveticaNeue-Light-Identity-H"/>
              </a:rPr>
              <a:t>ivienda</a:t>
            </a:r>
            <a:r>
              <a:rPr lang="es-ES" sz="1800" dirty="0">
                <a:latin typeface="HelveticaNeue-Light-Identity-H"/>
              </a:rPr>
              <a:t> apropiado </a:t>
            </a:r>
            <a:r>
              <a:rPr lang="en-US" sz="1800" dirty="0">
                <a:solidFill>
                  <a:schemeClr val="bg2"/>
                </a:solidFill>
              </a:rPr>
              <a:t>= </a:t>
            </a:r>
            <a:r>
              <a:rPr lang="es-ES" sz="1800" dirty="0"/>
              <a:t>seguridad, protección y accesibilidad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A6AC4B5-7717-4E03-9444-B72C4FEF7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736" y="1374336"/>
            <a:ext cx="5884525" cy="3381667"/>
          </a:xfrm>
        </p:spPr>
        <p:txBody>
          <a:bodyPr>
            <a:normAutofit lnSpcReduction="10000"/>
          </a:bodyPr>
          <a:lstStyle/>
          <a:p>
            <a:pPr marL="50800" indent="0" algn="ctr">
              <a:buNone/>
            </a:pPr>
            <a:r>
              <a:rPr lang="en-US" sz="2400" dirty="0">
                <a:solidFill>
                  <a:schemeClr val="bg2"/>
                </a:solidFill>
              </a:rPr>
              <a:t>“</a:t>
            </a:r>
            <a:r>
              <a:rPr lang="es-ES" dirty="0"/>
              <a:t>Todos los NNA y sus cuidadores tienen una vivienda apropiada que cubre sus necesidades básicas, entre ellas, seguridad, protección y accesibilidad.</a:t>
            </a:r>
            <a:r>
              <a:rPr lang="en-US" sz="2400" dirty="0"/>
              <a:t>.”</a:t>
            </a:r>
            <a:endParaRPr lang="fr-FR" sz="2400" dirty="0">
              <a:solidFill>
                <a:schemeClr val="bg2"/>
              </a:solidFill>
            </a:endParaRPr>
          </a:p>
        </p:txBody>
      </p:sp>
      <p:pic>
        <p:nvPicPr>
          <p:cNvPr id="20" name="Google Shape;262;p5" descr="Screen Shot 2019-10-07 at 9.06.56 PM.png">
            <a:extLst>
              <a:ext uri="{FF2B5EF4-FFF2-40B4-BE49-F238E27FC236}">
                <a16:creationId xmlns:a16="http://schemas.microsoft.com/office/drawing/2014/main" id="{DBA10840-C039-4152-B6CF-7040050BF9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1224" y="3598431"/>
            <a:ext cx="1498650" cy="1748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B26FEA30-FD37-4055-ADFD-96A8F4192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12" y="2281759"/>
            <a:ext cx="5037852" cy="4330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Vivienda para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vulnerables</a:t>
            </a:r>
            <a:endParaRPr lang="en-US" dirty="0"/>
          </a:p>
          <a:p>
            <a:r>
              <a:rPr lang="es-ES" dirty="0"/>
              <a:t>Ambiente accesible, inclusivo y protector </a:t>
            </a:r>
          </a:p>
          <a:p>
            <a:r>
              <a:rPr lang="es-ES" dirty="0"/>
              <a:t>Espacios específicos para NNA </a:t>
            </a:r>
          </a:p>
          <a:p>
            <a:r>
              <a:rPr lang="es-ES" dirty="0"/>
              <a:t>Artículos de refugio específicos para NNA </a:t>
            </a:r>
          </a:p>
          <a:p>
            <a:r>
              <a:rPr lang="es-ES" dirty="0"/>
              <a:t>Privacidad y dignidad de mujeres, NNA</a:t>
            </a:r>
            <a:endParaRPr lang="en-US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E4E24C0-35FF-4B77-ABE6-3131F78C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148" y="1269009"/>
            <a:ext cx="5403461" cy="1325563"/>
          </a:xfrm>
        </p:spPr>
        <p:txBody>
          <a:bodyPr>
            <a:normAutofit/>
          </a:bodyPr>
          <a:lstStyle/>
          <a:p>
            <a:r>
              <a:rPr lang="en-US" sz="3200" dirty="0" err="1"/>
              <a:t>Acciones</a:t>
            </a:r>
            <a:r>
              <a:rPr lang="en-US" sz="3200" dirty="0"/>
              <a:t> </a:t>
            </a:r>
            <a:r>
              <a:rPr lang="en-US" sz="3200" dirty="0" err="1"/>
              <a:t>Conjuntas</a:t>
            </a:r>
            <a:endParaRPr lang="fr-FR" sz="3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8693B3-EF6D-4D3D-9CF2-B1883676E1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93754" y="365125"/>
            <a:ext cx="1642183" cy="983237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1FD63D7D-0705-4DD8-AB96-EF0931A25CE1}"/>
              </a:ext>
            </a:extLst>
          </p:cNvPr>
          <p:cNvGrpSpPr/>
          <p:nvPr/>
        </p:nvGrpSpPr>
        <p:grpSpPr>
          <a:xfrm rot="19384927">
            <a:off x="396378" y="5378426"/>
            <a:ext cx="979340" cy="1040548"/>
            <a:chOff x="10883591" y="5571442"/>
            <a:chExt cx="979340" cy="1040548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D0864F4C-5044-4741-9B2F-2A7AE6C5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83591" y="5571442"/>
              <a:ext cx="979340" cy="1040548"/>
            </a:xfrm>
            <a:prstGeom prst="rect">
              <a:avLst/>
            </a:prstGeom>
          </p:spPr>
        </p:pic>
        <p:pic>
          <p:nvPicPr>
            <p:cNvPr id="19" name="Graphique 18" descr="Point d’interrogation">
              <a:extLst>
                <a:ext uri="{FF2B5EF4-FFF2-40B4-BE49-F238E27FC236}">
                  <a16:creationId xmlns:a16="http://schemas.microsoft.com/office/drawing/2014/main" id="{5EAEF396-9087-433A-955A-119F0E21C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05748" y="5727562"/>
              <a:ext cx="735026" cy="735026"/>
            </a:xfrm>
            <a:prstGeom prst="rect">
              <a:avLst/>
            </a:prstGeom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2C6F09B7-865D-4030-887A-3DC582B942CD}"/>
              </a:ext>
            </a:extLst>
          </p:cNvPr>
          <p:cNvSpPr txBox="1"/>
          <p:nvPr/>
        </p:nvSpPr>
        <p:spPr>
          <a:xfrm>
            <a:off x="1402646" y="5481914"/>
            <a:ext cx="57287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Ink Free" panose="03080402000500000000" pitchFamily="66" charset="0"/>
              </a:rPr>
              <a:t>¿Sobre qué temas de PNA deben formarse los especialistas en refugios y asentamientos? </a:t>
            </a:r>
            <a:endParaRPr lang="en-US" sz="2400" dirty="0">
              <a:latin typeface="Ink Free" panose="03080402000500000000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9A7EB7E-3AF9-434F-B6B7-3F6FFCC28E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4887" y="775921"/>
            <a:ext cx="1694987" cy="49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1" grpId="0" uiExpand="1" build="p"/>
      <p:bldP spid="1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1039</Words>
  <Application>Microsoft Office PowerPoint</Application>
  <PresentationFormat>Grand écran</PresentationFormat>
  <Paragraphs>63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HelveticaNeue-Roman-Identity-H</vt:lpstr>
      <vt:lpstr>HelveticaNeue-Light-Identity-H</vt:lpstr>
      <vt:lpstr>Helvetica Neue</vt:lpstr>
      <vt:lpstr>Arial</vt:lpstr>
      <vt:lpstr>Calibri</vt:lpstr>
      <vt:lpstr>Ink Free</vt:lpstr>
      <vt:lpstr>CMSY9</vt:lpstr>
      <vt:lpstr>Office Theme</vt:lpstr>
      <vt:lpstr>Intro general a la Norma 27</vt:lpstr>
      <vt:lpstr>Acciones Conjuntas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Colleen Fitzgerald</dc:creator>
  <cp:lastModifiedBy>Marion Prats</cp:lastModifiedBy>
  <cp:revision>226</cp:revision>
  <dcterms:created xsi:type="dcterms:W3CDTF">2017-12-20T18:51:03Z</dcterms:created>
  <dcterms:modified xsi:type="dcterms:W3CDTF">2021-09-24T16:43:48Z</dcterms:modified>
</cp:coreProperties>
</file>