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8" r:id="rId2"/>
    <p:sldId id="261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Ink Free" panose="03080402000500000000" pitchFamily="66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8" autoAdjust="0"/>
    <p:restoredTop sz="67336" autoAdjust="0"/>
  </p:normalViewPr>
  <p:slideViewPr>
    <p:cSldViewPr snapToGrid="0">
      <p:cViewPr varScale="1">
        <p:scale>
          <a:sx n="45" d="100"/>
          <a:sy n="45" d="100"/>
        </p:scale>
        <p:origin x="12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2172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forma parte del cuarto pilar de normas relacionadas con el trabajo en diferentes sectores.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Los riesgos </a:t>
            </a:r>
            <a:r>
              <a:rPr lang="es-ES" sz="1200" b="0" i="0" u="none" strike="noStrike" baseline="0" dirty="0">
                <a:latin typeface="HelveticaNeue-Light-Identity-H"/>
              </a:rPr>
              <a:t>en la Protección de la niñez y adolescencia </a:t>
            </a:r>
            <a:r>
              <a:rPr lang="es-ES" dirty="0"/>
              <a:t>están estrechamente relacionados con el trabajo de otros sectores porque los NNA tienen necesidades que </a:t>
            </a:r>
            <a:r>
              <a:rPr lang="es-ES" sz="1200" b="0" i="0" u="none" strike="noStrike" baseline="0" dirty="0">
                <a:latin typeface="HelveticaNeue-Light-Identity-H"/>
              </a:rPr>
              <a:t>atañen</a:t>
            </a:r>
            <a:r>
              <a:rPr lang="es-ES" dirty="0"/>
              <a:t> en todos los sectores. </a:t>
            </a:r>
            <a:r>
              <a:rPr lang="es-ES" sz="1200" b="0" i="0" u="none" strike="noStrike" baseline="0" dirty="0">
                <a:latin typeface="HelveticaNeue-Light-Identity-H"/>
              </a:rPr>
              <a:t>Los enfoques multisectoriales reflejan la interconexión de las necesidades de los NNA y enfatizan la responsabilidad colectiva de todos los actores humanitarios para proteger a los NNA y a sus familias</a:t>
            </a:r>
            <a:r>
              <a:rPr lang="es-ES" dirty="0"/>
              <a:t>. </a:t>
            </a:r>
            <a:r>
              <a:rPr lang="es-ES" sz="1200" b="0" i="0" u="none" strike="noStrike" baseline="0" dirty="0">
                <a:latin typeface="HelveticaNeue-Light-Identity-H"/>
              </a:rPr>
              <a:t>La programación multisectorial que, intencionadamente, incluya y aborde las consideraciones para la Protección de la niñez y adolescencia, tales como los riesgos específicos en NNA, las vulnerabilidades, las etapas de desarrollo, etc., contribuye a generar un impacto de calidad mayor.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200" b="0" i="0" u="none" strike="noStrike" baseline="0" dirty="0">
              <a:solidFill>
                <a:srgbClr val="000000"/>
              </a:solidFill>
              <a:latin typeface="HelveticaNeue-Light-Identity-H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El objetivo principal de la gestión de los asentamientos (también llamado gestión del sitio) es respaldar el acceso equitativo y digno a servicios de asistencia vital y protección para refugiados, poblaciones desplazadas e inmigrantes que viven en asentamientos temporales (incluyendo campamentos, centros de acogida/evacuación, y asentamientos espontáneos);</a:t>
            </a:r>
            <a:endParaRPr lang="en-US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effectLst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Los agentes de gestión de campamentos trabajan en estrecha coordinación con otros sectores, incluida la protección y educación, para garantizar que se cumplan los derechos de los NNA y que tengan acceso a los servicios esenciales (instalaciones educativas, atención médica, servicios psicosociales, oportunidades recreativas ...)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Los agentes de Protección de la niñez y adolescencia y de gestión del campamento precisan colaborar entre sí para asegurar la participación significativa de los NNA, </a:t>
            </a:r>
            <a:r>
              <a:rPr lang="es-ES" dirty="0"/>
              <a:t>en el diseño, seguimiento y adaptación de los programas y en los mecanismos de representación en las estructuras de gestión de los asentamientos para garantizar que tengan voz y puedan expresar sus necesidades, preocupaciones y aspiraciones, y que los retos a los que se enfrentan sean abordados en colaboración por los sectores interesados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La administración del asentamiento contribuye a monitorear los problemas de seguridad que afectan a los NNA que viven en asentamientos temporales y ayuda a diseñar y coordinar la implementación de actividades de mitigación de riesgos en estrecha colaboración con los interesados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prevencion</a:t>
            </a:r>
            <a:r>
              <a:rPr lang="en-US" i="1" dirty="0"/>
              <a:t>]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0" u="none" strike="noStrike" baseline="0" dirty="0">
                <a:latin typeface="+mn-lt"/>
              </a:rPr>
              <a:t>La Norma 28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dirty="0"/>
              <a:t>Las actividades relacionadas con la gestión de asentamientos abordan los asuntos relacionadas con las necesidades y protección de los NNA afectados por un desplazamiento forzado. </a:t>
            </a:r>
            <a:r>
              <a:rPr lang="en-US" dirty="0"/>
              <a:t>” 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dirty="0">
              <a:solidFill>
                <a:srgbClr val="5F7085"/>
              </a:solidFill>
              <a:effectLst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Los agentes de gestión del asentamiento pueden supervisar la inclusión y accesibilidad de los servicios del mismo llevando a cabo controles aleatorios regulares y analizando los datos desglosados proporcionados (edad, genero y </a:t>
            </a:r>
            <a:r>
              <a:rPr lang="es-ES" sz="1800" b="0" i="0" u="none" strike="noStrike" baseline="0" dirty="0" err="1">
                <a:latin typeface="HelveticaNeue-Light-Identity-H"/>
              </a:rPr>
              <a:t>disabilidad</a:t>
            </a:r>
            <a:r>
              <a:rPr lang="es-ES" sz="1800" b="0" i="0" u="none" strike="noStrike" baseline="0" dirty="0">
                <a:latin typeface="HelveticaNeue-Light-Identity-H"/>
              </a:rPr>
              <a:t>) por los proveedores locales de servicios. De igual modo, pueden garantizar el acceso igualitario a la información fundamental, </a:t>
            </a:r>
            <a:r>
              <a:rPr lang="es-ES" dirty="0"/>
              <a:t>para todas las personas que viven en sitios temporales, y diseñar estrategias específicas para asegurar el alcance a las personas que probablemente serán excluidas de los canales de comunicación habituales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Es vital que los coordinadores del campamento y los agentes de Protección de la niñez y adolescencia estudien conjuntamente cómo procurarán los espacios necesarios accesibles y seguros para que los NNA jueguen y aprendan. Esta colaboración debería comenzar en las fases más tempranas de planificación del campamento y continuar a lo largo de cualquier proceso de mejora posterior. Una planificación adecuada evita que los espacios dedicados a los NNA se sitúen en ubicaciones peligrosas (como los límites exteriores del campo o a gran distancia de los hogares de los NNA), o que sean eliminados por completo debido a la falta de espacio.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dirty="0"/>
              <a:t>Los actores de la protección infantil y la gestión de campamentos también deben colaborar para establecer sistemas de comunicación bidireccional para los NNA, incluidos los mecanismos de retroalimentación y presentación de informes, para recopilar regularmente sus comentarios y comprender sus preocupaciones, y utilizar métodos adecuados adaptados a sus necesidades. (nota: es probable que los actores de PNA deban implementar medidas específicas para ese propósito, ya que las herramientas comunes generalmente no se adaptan a los NNA)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2800" dirty="0"/>
              <a:t>La protección infantil y la gestión de campamentos también deben </a:t>
            </a:r>
            <a:r>
              <a:rPr lang="es-ES" sz="1800" b="0" i="0" u="none" strike="noStrike" baseline="0" dirty="0">
                <a:latin typeface="HelveticaNeue-Light-Identity-H"/>
              </a:rPr>
              <a:t>participar en valoraciones conjuntas periódicas sobre accesibilidad y seguridad de los servicios y la infraestructura, y </a:t>
            </a:r>
            <a:r>
              <a:rPr lang="es-ES" sz="2800" dirty="0"/>
              <a:t>colaborar en las evaluaciones de riesgos y / o seguridad especificas de protección infantil para identificar los riesgos de protección infantil e implementar actividades de mitigación de riesgos que aborden las necesidades identificadas en los sitios de desplazamiento </a:t>
            </a:r>
            <a:endParaRPr lang="es-ES" sz="1800" b="0" i="0" u="none" strike="noStrike" baseline="0" dirty="0">
              <a:latin typeface="HelveticaNeue-Light-Identity-H"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5F7085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¿Puede dar ejemplos de actividades de mitigación de riesgos?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-&gt; Por </a:t>
            </a:r>
            <a:r>
              <a:rPr lang="en-US" dirty="0" err="1"/>
              <a:t>ejemplo</a:t>
            </a:r>
            <a:r>
              <a:rPr lang="en-US" dirty="0"/>
              <a:t>: </a:t>
            </a:r>
            <a:r>
              <a:rPr lang="es-ES" dirty="0"/>
              <a:t>colocar la iluminación adecuada en áreas de uso frecuente por mujeres y niños (tanto niñas como niños); patrullar en las rutas de recolección de leña; monitorear y tomar acciones para aumentar la seguridad en las rutas escolares; cercar áreas con aguas abiertas o áreas identificadas como contaminadas por artefactos explosivos; formación del personal de gestión de campamentos sobre los principios y las preocupaciones de la protección infantil, sobre remisiones seguras; incidencia para la provisión de documentación civil por parte de las autoridades competentes; creación de estructuras de participación representativa, etc. </a:t>
            </a: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28</a:t>
            </a:r>
            <a:endParaRPr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57960B5-C219-43D2-B864-62F86EA4C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Interconexión de las necesidades de los NNA </a:t>
            </a:r>
          </a:p>
          <a:p>
            <a:r>
              <a:rPr lang="es-ES" dirty="0">
                <a:solidFill>
                  <a:schemeClr val="bg2"/>
                </a:solidFill>
              </a:rPr>
              <a:t>Responsabilidad colectiva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n-US" dirty="0" err="1">
                <a:solidFill>
                  <a:schemeClr val="bg2"/>
                </a:solidFill>
              </a:rPr>
              <a:t>Centralidad</a:t>
            </a:r>
            <a:r>
              <a:rPr lang="en-US" dirty="0">
                <a:solidFill>
                  <a:schemeClr val="bg2"/>
                </a:solidFill>
              </a:rPr>
              <a:t> de la </a:t>
            </a:r>
            <a:r>
              <a:rPr lang="en-US" dirty="0" err="1">
                <a:solidFill>
                  <a:schemeClr val="bg2"/>
                </a:solidFill>
              </a:rPr>
              <a:t>Protecci</a:t>
            </a:r>
            <a:r>
              <a:rPr lang="es-ES" dirty="0" err="1">
                <a:solidFill>
                  <a:schemeClr val="bg2"/>
                </a:solidFill>
              </a:rPr>
              <a:t>ó</a:t>
            </a:r>
            <a:r>
              <a:rPr lang="en-US" dirty="0">
                <a:solidFill>
                  <a:schemeClr val="bg2"/>
                </a:solidFill>
              </a:rPr>
              <a:t>n</a:t>
            </a:r>
          </a:p>
          <a:p>
            <a:r>
              <a:rPr lang="es-ES" dirty="0">
                <a:solidFill>
                  <a:schemeClr val="bg2"/>
                </a:solidFill>
              </a:rPr>
              <a:t>Impacto de calidad mayor</a:t>
            </a:r>
          </a:p>
          <a:p>
            <a:pPr marL="0" indent="0">
              <a:buClr>
                <a:schemeClr val="accent3"/>
              </a:buClr>
              <a:buSzPct val="100000"/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</a:rPr>
              <a:t>Acceso a servicios de asistencia vital y protección 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</a:rPr>
              <a:t>Participación de los NNA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</a:rPr>
              <a:t>Seguridad</a:t>
            </a:r>
            <a:endParaRPr lang="en-US" dirty="0">
              <a:solidFill>
                <a:schemeClr val="bg2"/>
              </a:solidFill>
            </a:endParaRP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endParaRPr lang="en-US" sz="2800" dirty="0">
              <a:solidFill>
                <a:schemeClr val="bg2"/>
              </a:solidFill>
            </a:endParaRP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endParaRPr lang="en-US" dirty="0">
              <a:solidFill>
                <a:schemeClr val="bg2"/>
              </a:solidFill>
            </a:endParaRP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9A3DCF-8B7D-4C24-A6BC-A2429079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59" y="1226543"/>
            <a:ext cx="1563802" cy="9282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F2B937-2D5D-45B9-98CF-4A7B51FB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04" y="5158023"/>
            <a:ext cx="1033495" cy="10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4336"/>
            <a:ext cx="5272127" cy="3381667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s-ES" dirty="0"/>
              <a:t>Las actividades relacionadas con la gestión de asentamientos abordan los asuntos relacionadas con las necesidades y protección de los NNA afectados por un desplazamiento forzado.”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128" y="4312605"/>
            <a:ext cx="1209692" cy="140483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B26FEA30-FD37-4055-ADFD-96A8F419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073" y="2151937"/>
            <a:ext cx="5679610" cy="4330656"/>
          </a:xfrm>
        </p:spPr>
        <p:txBody>
          <a:bodyPr>
            <a:normAutofit/>
          </a:bodyPr>
          <a:lstStyle/>
          <a:p>
            <a:r>
              <a:rPr lang="es-ES" dirty="0">
                <a:latin typeface="HelveticaNeue-Light-Identity-H"/>
              </a:rPr>
              <a:t>Inclusión y accesibilidad de los servicios </a:t>
            </a:r>
          </a:p>
          <a:p>
            <a:r>
              <a:rPr lang="es-ES" dirty="0"/>
              <a:t>Planificación y mejora del sitio</a:t>
            </a:r>
          </a:p>
          <a:p>
            <a:r>
              <a:rPr lang="es-ES" dirty="0"/>
              <a:t>Sistemas de comunicación bidireccional</a:t>
            </a:r>
          </a:p>
          <a:p>
            <a:r>
              <a:rPr lang="es-ES" dirty="0"/>
              <a:t>Identificación de riesgos de PNA </a:t>
            </a:r>
          </a:p>
          <a:p>
            <a:r>
              <a:rPr lang="es-ES" dirty="0"/>
              <a:t>Actividades de mitigación de riesgos </a:t>
            </a:r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E4E24C0-35FF-4B77-ABE6-3131F78C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148" y="1269010"/>
            <a:ext cx="5403461" cy="1110056"/>
          </a:xfrm>
        </p:spPr>
        <p:txBody>
          <a:bodyPr>
            <a:normAutofit/>
          </a:bodyPr>
          <a:lstStyle/>
          <a:p>
            <a:r>
              <a:rPr lang="en-US" sz="3200" dirty="0" err="1"/>
              <a:t>Acciones</a:t>
            </a:r>
            <a:r>
              <a:rPr lang="en-US" sz="3200" dirty="0"/>
              <a:t> </a:t>
            </a:r>
            <a:r>
              <a:rPr lang="en-US" sz="3200" dirty="0" err="1"/>
              <a:t>Conjuntas</a:t>
            </a:r>
            <a:endParaRPr lang="fr-FR" sz="32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FD63D7D-0705-4DD8-AB96-EF0931A25CE1}"/>
              </a:ext>
            </a:extLst>
          </p:cNvPr>
          <p:cNvGrpSpPr/>
          <p:nvPr/>
        </p:nvGrpSpPr>
        <p:grpSpPr>
          <a:xfrm rot="19636367">
            <a:off x="438341" y="5626374"/>
            <a:ext cx="979340" cy="1040548"/>
            <a:chOff x="10883591" y="5571442"/>
            <a:chExt cx="979340" cy="1040548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0864F4C-5044-4741-9B2F-2A7AE6C5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9" name="Graphique 18" descr="Point d’interrogation">
              <a:extLst>
                <a:ext uri="{FF2B5EF4-FFF2-40B4-BE49-F238E27FC236}">
                  <a16:creationId xmlns:a16="http://schemas.microsoft.com/office/drawing/2014/main" id="{5EAEF396-9087-433A-955A-119F0E21C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2C6F09B7-865D-4030-887A-3DC582B942CD}"/>
              </a:ext>
            </a:extLst>
          </p:cNvPr>
          <p:cNvSpPr txBox="1"/>
          <p:nvPr/>
        </p:nvSpPr>
        <p:spPr>
          <a:xfrm>
            <a:off x="1437692" y="5872151"/>
            <a:ext cx="4934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Ink Free" panose="03080402000500000000" pitchFamily="66" charset="0"/>
              </a:rPr>
              <a:t>¿Puede dar ejemplos de actividades de mitigación de riesgos? </a:t>
            </a:r>
            <a:endParaRPr lang="en-US" sz="2400" dirty="0">
              <a:latin typeface="Ink Free" panose="03080402000500000000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CC317B-5184-4242-A434-FDE438773E7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7873" y="301715"/>
            <a:ext cx="1816005" cy="11100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961B15-546E-44B9-9F80-F5AD0E6A5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288" y="569302"/>
            <a:ext cx="1855837" cy="61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 build="p"/>
      <p:bldP spid="13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971</Words>
  <Application>Microsoft Office PowerPoint</Application>
  <PresentationFormat>Grand écran</PresentationFormat>
  <Paragraphs>38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Helvetica Neue</vt:lpstr>
      <vt:lpstr>Ink Free</vt:lpstr>
      <vt:lpstr>Arial</vt:lpstr>
      <vt:lpstr>Calibri</vt:lpstr>
      <vt:lpstr>HelveticaNeue-Light-Identity-H</vt:lpstr>
      <vt:lpstr>Office Theme</vt:lpstr>
      <vt:lpstr>Intro general a la Norma 28</vt:lpstr>
      <vt:lpstr>Acciones Conjuntas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231</cp:revision>
  <dcterms:created xsi:type="dcterms:W3CDTF">2017-12-20T18:51:03Z</dcterms:created>
  <dcterms:modified xsi:type="dcterms:W3CDTF">2021-09-25T09:27:08Z</dcterms:modified>
</cp:coreProperties>
</file>