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8" r:id="rId2"/>
    <p:sldId id="261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Ink Free" panose="03080402000500000000" pitchFamily="66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58367" autoAdjust="0"/>
  </p:normalViewPr>
  <p:slideViewPr>
    <p:cSldViewPr snapToGrid="0">
      <p:cViewPr varScale="1">
        <p:scale>
          <a:sx n="39" d="100"/>
          <a:sy n="39" d="100"/>
        </p:scale>
        <p:origin x="150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06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es parte del primer Bloque de Normas relacionadas con la respuesta de calidad, que son comunes en todas las áreas de la programación de protección de la niñez y adolescencia, aplicables en todas las situaciones y contextos, durante las fases de preparación y respuesta. TODAS son fundamentales para alcanzar el nivel de calidad que pretendemos alcanzar como profesionales.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Estas Normas de calidad deben usarse conjuntamente al resto de normas (7-28) y a los principios de las NMPNA.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es complementaria a la </a:t>
            </a:r>
            <a:r>
              <a:rPr lang="es-ES" u="sng" dirty="0"/>
              <a:t>Norma Humanitaria Esencial en materia de Calidad y Rendición de cuentas (CHS), </a:t>
            </a:r>
            <a:r>
              <a:rPr lang="es-ES" dirty="0"/>
              <a:t>y debe usarse junto con ella. Más específicamente, se vincula con el Compromiso Ocho: </a:t>
            </a:r>
            <a:r>
              <a:rPr lang="es-ES" i="1" dirty="0">
                <a:effectLst/>
                <a:latin typeface="Arial" panose="020B0604020202020204" pitchFamily="34" charset="0"/>
              </a:rPr>
              <a:t>Las comunidades y personas afectadas por crisis humanitarias reciben la ayuda que necesitan por parte del personal y voluntarios competentes gestionados de forma adecuada. </a:t>
            </a:r>
            <a:br>
              <a:rPr lang="es-ES" dirty="0"/>
            </a:br>
            <a:r>
              <a:rPr lang="es-ES" i="1" dirty="0">
                <a:effectLst/>
                <a:latin typeface="Arial" panose="020B0604020202020204" pitchFamily="34" charset="0"/>
              </a:rPr>
              <a:t>Criterio de Calidad: </a:t>
            </a:r>
            <a:r>
              <a:rPr lang="es-ES" dirty="0">
                <a:effectLst/>
                <a:latin typeface="Arial" panose="020B0604020202020204" pitchFamily="34" charset="0"/>
              </a:rPr>
              <a:t>El personal cuenta con apoyo para hacer su trabajo con eficacia y recibe un trato justo y equitativo.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i="1" dirty="0">
              <a:effectLst/>
              <a:latin typeface="Arial" panose="020B060402020202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Esta Norma tiene por objetivo asegurar que los servicios de protección de la infancia sean brindados por personal y asociados que tengan la </a:t>
            </a:r>
            <a:r>
              <a:rPr lang="es-ES" b="1" dirty="0"/>
              <a:t>competencia</a:t>
            </a:r>
            <a:r>
              <a:rPr lang="es-ES" dirty="0"/>
              <a:t> comprobada en sus áreas de trabajo y hayan desarrollado las habilidades y la experiencia necesarias para hacer su trabajo.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Esta Norma pone mucho énfasis en los procesos, procedimientos y políticas de recursos humanos que promueven medidas para proteger a los NNA y miembros de la comunidad del maltrato y daño por parte de los trabajadores humanitarios: </a:t>
            </a:r>
            <a:r>
              <a:rPr lang="es-ES" sz="1800" b="0" i="0" u="none" strike="noStrike" baseline="0" dirty="0">
                <a:latin typeface="HelveticaNeue-Light-Identity-H"/>
              </a:rPr>
              <a:t>Todas las organizaciones deben tener una política de ’salvaguardia del niño y de la niña’ o de ’Protección de la niñez y adolescencia’, procedimientos y un plan de implementación relacionados para evitar que el personal, las operaciones o los programas dañen a los NNA.</a:t>
            </a:r>
            <a:r>
              <a:rPr lang="es-ES" sz="1200" b="0" i="0" u="none" strike="noStrike" baseline="0" dirty="0">
                <a:latin typeface="Calibri"/>
              </a:rPr>
              <a:t> </a:t>
            </a:r>
            <a:r>
              <a:rPr lang="es-ES" sz="1800" b="0" i="0" u="none" strike="noStrike" baseline="0" dirty="0">
                <a:latin typeface="HelveticaNeue-Light-Identity-H"/>
              </a:rPr>
              <a:t>Las organizaciones también deben establecer en cada lugar un programa simple, accesible, adecuado para los NNA y anónimo con mecanismos para expresar opiniones y presentar informas adecuadamente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salvaguardia</a:t>
            </a:r>
            <a:r>
              <a:rPr lang="en-US" i="1" dirty="0"/>
              <a:t>]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Calibri"/>
              <a:ea typeface="Arial"/>
              <a:cs typeface="Calibri"/>
              <a:sym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¿A quién le aplican las políticas de salvaguardia?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-&gt; </a:t>
            </a:r>
            <a:r>
              <a:rPr lang="es-ES" sz="1200" b="0" i="0" u="none" strike="noStrike" baseline="0" dirty="0">
                <a:latin typeface="HelveticaNeue-Light-Identity-H"/>
              </a:rPr>
              <a:t>Todo el personal y los colaboradores que proveen servicios de Protección de la niñez y adolescencia (voluntarios, trabajadores por incentivo, contratistas, consultores, socios y cualquier otro colaborador que se asocie con su organización o la represente)</a:t>
            </a:r>
            <a:endParaRPr lang="fr-FR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0" u="none" strike="noStrike" baseline="0" dirty="0">
                <a:latin typeface="+mn-lt"/>
              </a:rPr>
              <a:t>La Norma 2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dirty="0"/>
              <a:t>Los servicios de protección de la infancia son brindados por personal y asociados con </a:t>
            </a:r>
            <a:r>
              <a:rPr lang="es-ES" b="1" dirty="0"/>
              <a:t>competencia</a:t>
            </a:r>
            <a:r>
              <a:rPr lang="es-ES" dirty="0"/>
              <a:t> comprobada en sus áreas de trabajo y guiados por </a:t>
            </a:r>
            <a:r>
              <a:rPr lang="es-ES" b="1" dirty="0"/>
              <a:t>procesos y políticas </a:t>
            </a:r>
            <a:r>
              <a:rPr lang="es-ES" dirty="0"/>
              <a:t>de recursos humanos que promueven acuerdos de trabajo </a:t>
            </a:r>
            <a:r>
              <a:rPr lang="es-ES" b="1" dirty="0"/>
              <a:t>equitativos</a:t>
            </a:r>
            <a:r>
              <a:rPr lang="es-ES" dirty="0"/>
              <a:t> y medidas para proteger a los NNA del maltrato por parte de trabajadores humanitarios</a:t>
            </a:r>
            <a:r>
              <a:rPr lang="en-US" dirty="0"/>
              <a:t>.”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baseline="0" dirty="0">
              <a:latin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Esta norma no sustituye a las otras normas de salvaguardia, que la organización puede haber implementado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procesos</a:t>
            </a:r>
            <a:r>
              <a:rPr lang="en-US" dirty="0"/>
              <a:t> a los que se </a:t>
            </a:r>
            <a:r>
              <a:rPr lang="en-US" dirty="0" err="1"/>
              <a:t>refiere</a:t>
            </a:r>
            <a:r>
              <a:rPr lang="en-US" dirty="0"/>
              <a:t> la Norma: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Plan </a:t>
            </a:r>
            <a:r>
              <a:rPr lang="es-ES" sz="1800" b="0" i="0" u="none" strike="noStrike" baseline="0" dirty="0">
                <a:latin typeface="HelveticaNeue-Light-Identity-H"/>
              </a:rPr>
              <a:t>de recursos humanos de preparación para situaciones de emergencias (para garantizar la contratación y capacitación rápida del personal nuevo que evite el debilitamiento del desarrollo de las estructuras de personal)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Mecanismos rápidos de despliegue &amp; personal de reserva global y regional</a:t>
            </a:r>
            <a:endParaRPr lang="en-US" sz="1200" b="0" i="0" u="none" strike="noStrike" baseline="0" dirty="0">
              <a:solidFill>
                <a:schemeClr val="dk1"/>
              </a:solidFill>
              <a:latin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Código de conducta y políticas disciplinarias, de queja, contra el acoso y contra la discriminación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I</a:t>
            </a:r>
            <a:r>
              <a:rPr lang="es-ES" sz="1800" b="0" i="0" u="none" strike="noStrike" baseline="0" dirty="0">
                <a:latin typeface="HelveticaNeue-Light-Identity-H"/>
              </a:rPr>
              <a:t>ndicadores y procesos para supervisar la diversidad organizacional y la inclusión (</a:t>
            </a:r>
            <a:r>
              <a:rPr lang="es-ES" sz="2800" dirty="0"/>
              <a:t>reclutamiento seguro; paneles de entrevistas no discriminatorios; </a:t>
            </a:r>
            <a:r>
              <a:rPr lang="es-ES" sz="1800" b="0" i="0" u="none" strike="noStrike" baseline="0" dirty="0">
                <a:latin typeface="HelveticaNeue-Light-Identity-H"/>
              </a:rPr>
              <a:t>contratación y compensación justa de refugiados, desplazados internos, inmigrantes y personas apátridas)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Procesos de inducción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Aprendizajes</a:t>
            </a:r>
            <a:r>
              <a:rPr lang="en-US" dirty="0"/>
              <a:t>, plan de </a:t>
            </a:r>
            <a:r>
              <a:rPr lang="en-US" dirty="0" err="1"/>
              <a:t>fortalecimiento</a:t>
            </a:r>
            <a:r>
              <a:rPr lang="en-US" dirty="0"/>
              <a:t> de </a:t>
            </a:r>
            <a:r>
              <a:rPr lang="en-US" dirty="0" err="1"/>
              <a:t>capacidades</a:t>
            </a:r>
            <a:r>
              <a:rPr lang="en-US" dirty="0"/>
              <a:t>, </a:t>
            </a:r>
            <a:r>
              <a:rPr lang="en-US" dirty="0" err="1"/>
              <a:t>formaciones</a:t>
            </a:r>
            <a:r>
              <a:rPr lang="en-US" dirty="0"/>
              <a:t> para personal y personal </a:t>
            </a:r>
            <a:r>
              <a:rPr lang="en-US" dirty="0" err="1"/>
              <a:t>asociados</a:t>
            </a:r>
            <a:endParaRPr lang="en-US" sz="1200" b="0" i="0" u="none" strike="noStrike" baseline="0" dirty="0">
              <a:solidFill>
                <a:schemeClr val="dk1"/>
              </a:solidFill>
              <a:latin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b="0" i="0" u="none" strike="noStrike" baseline="0" dirty="0">
                <a:solidFill>
                  <a:schemeClr val="dk1"/>
                </a:solidFill>
                <a:latin typeface="Calibri"/>
              </a:rPr>
              <a:t>M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HelveticaNeue-Light-Identity-H"/>
              </a:rPr>
              <a:t>ecanismo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 de retroalimentación e informe de salvaguardia dentro de la organización que sea accesible para todos los NNA, el personal, los asociados y los miembros de la comunidad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Bienestar y gestión del estrés para crear un entorno de trabajo saludable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Evaluación de las capacidades y las necesidades del personal, y su fortalecimiento, usando el </a:t>
            </a:r>
            <a:r>
              <a:rPr lang="es-ES" sz="1800" b="0" i="1" u="none" strike="noStrike" baseline="0" dirty="0">
                <a:solidFill>
                  <a:srgbClr val="333333"/>
                </a:solidFill>
                <a:latin typeface="HelveticaNeue-LightItalic-Identity-H"/>
              </a:rPr>
              <a:t>Marco de Competencias CPHA (imagen)</a:t>
            </a:r>
            <a:endParaRPr lang="es-ES" sz="1800" b="0" i="0" u="none" strike="noStrike" baseline="0" dirty="0">
              <a:latin typeface="HelveticaNeue-Light-Identity-H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2 </a:t>
            </a:r>
            <a:endParaRPr dirty="0"/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073A093-C3E6-4712-853E-610EE9C9B612}"/>
              </a:ext>
            </a:extLst>
          </p:cNvPr>
          <p:cNvSpPr txBox="1">
            <a:spLocks/>
          </p:cNvSpPr>
          <p:nvPr/>
        </p:nvSpPr>
        <p:spPr>
          <a:xfrm>
            <a:off x="1787524" y="1749954"/>
            <a:ext cx="84564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Parte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del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Bloque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1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relacionado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respuesta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de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calidad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Se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usa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Normas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  <a:r>
              <a:rPr lang="en-US" dirty="0"/>
              <a:t>(7–28) 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&amp; 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los </a:t>
            </a:r>
            <a:r>
              <a:rPr lang="fr-FR" dirty="0" err="1">
                <a:solidFill>
                  <a:schemeClr val="bg2"/>
                </a:solidFill>
                <a:latin typeface="Helvetica Neue" panose="020B0604020202020204" charset="0"/>
              </a:rPr>
              <a:t>principios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  <a:r>
              <a:rPr lang="fr-FR" i="1" dirty="0">
                <a:solidFill>
                  <a:schemeClr val="bg2"/>
                </a:solidFill>
                <a:latin typeface="Helvetica Neue" panose="020B0604020202020204" charset="0"/>
              </a:rPr>
              <a:t>NMPNA</a:t>
            </a: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</a:pP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fr-FR" dirty="0" err="1">
                <a:solidFill>
                  <a:schemeClr val="bg2"/>
                </a:solidFill>
              </a:rPr>
              <a:t>Compromiso</a:t>
            </a:r>
            <a:r>
              <a:rPr lang="fr-FR" dirty="0">
                <a:solidFill>
                  <a:schemeClr val="bg2"/>
                </a:solidFill>
              </a:rPr>
              <a:t> 8 de la CHS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endParaRPr lang="en-US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228600" indent="-241934">
              <a:buClr>
                <a:schemeClr val="accent3"/>
              </a:buClr>
            </a:pPr>
            <a:r>
              <a:rPr lang="es-ES" dirty="0">
                <a:solidFill>
                  <a:schemeClr val="bg2"/>
                </a:solidFill>
                <a:latin typeface="Helvetica Neue" panose="020B0604020202020204" charset="0"/>
              </a:rPr>
              <a:t>Habilidades y la experiencia necesarias </a:t>
            </a:r>
          </a:p>
          <a:p>
            <a:pPr marL="228600" indent="-241934">
              <a:buClr>
                <a:schemeClr val="accent3"/>
              </a:buClr>
            </a:pPr>
            <a:r>
              <a:rPr lang="es-ES" dirty="0">
                <a:solidFill>
                  <a:schemeClr val="bg2"/>
                </a:solidFill>
                <a:latin typeface="Helvetica Neue" panose="020B0604020202020204" charset="0"/>
              </a:rPr>
              <a:t>Procesos, procedimientos y políticas de recursos humanos </a:t>
            </a:r>
          </a:p>
          <a:p>
            <a:pPr marL="228600" indent="-241934">
              <a:buClr>
                <a:schemeClr val="accent3"/>
              </a:buClr>
            </a:pP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  <a:sym typeface="Arial"/>
              </a:rPr>
              <a:t>Salvaguardia</a:t>
            </a:r>
            <a:b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</a:br>
            <a:endParaRPr lang="en-US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pic>
        <p:nvPicPr>
          <p:cNvPr id="6" name="Google Shape;326;p14" descr="Screen Shot 2019-10-08 at 5.14.22 PM.png">
            <a:extLst>
              <a:ext uri="{FF2B5EF4-FFF2-40B4-BE49-F238E27FC236}">
                <a16:creationId xmlns:a16="http://schemas.microsoft.com/office/drawing/2014/main" id="{1F392EA3-CA38-460A-88D3-7B90791848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4021" y="4239403"/>
            <a:ext cx="1044598" cy="95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DB134F-6FC3-4B32-83F9-47084C03D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662" y="2724034"/>
            <a:ext cx="1072342" cy="105893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C33DF6-2955-4AAC-A461-4F75DED12DAE}"/>
              </a:ext>
            </a:extLst>
          </p:cNvPr>
          <p:cNvSpPr txBox="1"/>
          <p:nvPr/>
        </p:nvSpPr>
        <p:spPr>
          <a:xfrm>
            <a:off x="7506008" y="5700196"/>
            <a:ext cx="3847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Ink Free" panose="03080402000500000000" pitchFamily="66" charset="0"/>
              </a:rPr>
              <a:t>¿A quién le aplican las políticas de salvaguardia?</a:t>
            </a:r>
            <a:r>
              <a:rPr lang="en-US" sz="2400" dirty="0">
                <a:latin typeface="Ink Free" panose="03080402000500000000" pitchFamily="66" charset="0"/>
                <a:sym typeface="Arial"/>
              </a:rPr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AED79B-10AC-41F7-B6E5-3A310716D70E}"/>
              </a:ext>
            </a:extLst>
          </p:cNvPr>
          <p:cNvGrpSpPr/>
          <p:nvPr/>
        </p:nvGrpSpPr>
        <p:grpSpPr>
          <a:xfrm rot="1415781">
            <a:off x="11062009" y="5170001"/>
            <a:ext cx="979340" cy="1040548"/>
            <a:chOff x="10883591" y="5571442"/>
            <a:chExt cx="979340" cy="104054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701B369-6B50-4B8D-8819-2643674A2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1" name="Graphique 10" descr="Point d’interrogation">
              <a:extLst>
                <a:ext uri="{FF2B5EF4-FFF2-40B4-BE49-F238E27FC236}">
                  <a16:creationId xmlns:a16="http://schemas.microsoft.com/office/drawing/2014/main" id="{824168B0-A07E-44EC-8EBF-C33744EF3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28" y="1382838"/>
            <a:ext cx="6076521" cy="3570162"/>
          </a:xfrm>
        </p:spPr>
        <p:txBody>
          <a:bodyPr>
            <a:normAutofit fontScale="92500" lnSpcReduction="10000"/>
          </a:bodyPr>
          <a:lstStyle/>
          <a:p>
            <a:pPr marL="50800" indent="0" algn="ctr">
              <a:buNone/>
            </a:pPr>
            <a:r>
              <a:rPr lang="en-US" dirty="0"/>
              <a:t>“</a:t>
            </a:r>
            <a:r>
              <a:rPr lang="es-ES" dirty="0"/>
              <a:t>Los servicios de protección de la infancia son brindados por personal y asociados con </a:t>
            </a:r>
            <a:r>
              <a:rPr lang="es-ES" b="1" dirty="0"/>
              <a:t>competencia</a:t>
            </a:r>
            <a:r>
              <a:rPr lang="es-ES" dirty="0"/>
              <a:t> comprobada en sus áreas de trabajo y guiados por </a:t>
            </a:r>
            <a:r>
              <a:rPr lang="es-ES" b="1" dirty="0"/>
              <a:t>procesos y políticas </a:t>
            </a:r>
            <a:r>
              <a:rPr lang="es-ES" dirty="0"/>
              <a:t>de recursos humanos que promueven acuerdos de trabajo </a:t>
            </a:r>
            <a:r>
              <a:rPr lang="es-ES" b="1" dirty="0"/>
              <a:t>equitativos</a:t>
            </a:r>
            <a:r>
              <a:rPr lang="es-ES" dirty="0"/>
              <a:t> y medidas para proteger a los NNA del maltrato por parte de trabajadores humanitarios</a:t>
            </a:r>
            <a:r>
              <a:rPr lang="en-US" dirty="0"/>
              <a:t>.”</a:t>
            </a:r>
            <a:endParaRPr lang="fr-FR" dirty="0"/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3050" y="4889857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72F60FB-6B88-4C0C-A1EB-7A0853EB6B5C}"/>
              </a:ext>
            </a:extLst>
          </p:cNvPr>
          <p:cNvSpPr txBox="1"/>
          <p:nvPr/>
        </p:nvSpPr>
        <p:spPr>
          <a:xfrm>
            <a:off x="6790897" y="1990522"/>
            <a:ext cx="51339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HelveticaNeue-Light-Identity-H"/>
              </a:rPr>
              <a:t>No sustituye otras normas de salvaguardia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Procesos</a:t>
            </a:r>
            <a:r>
              <a:rPr lang="en-US" sz="2800" dirty="0"/>
              <a:t>: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2400" dirty="0"/>
              <a:t>Human </a:t>
            </a:r>
            <a:r>
              <a:rPr lang="fr-FR" sz="2400" dirty="0" err="1"/>
              <a:t>resources</a:t>
            </a:r>
            <a:r>
              <a:rPr lang="fr-FR" sz="2400" dirty="0"/>
              <a:t> plan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2400" dirty="0" err="1"/>
              <a:t>Deployment</a:t>
            </a:r>
            <a:r>
              <a:rPr lang="fr-FR" sz="2400" dirty="0"/>
              <a:t> </a:t>
            </a:r>
            <a:r>
              <a:rPr lang="fr-FR" sz="2400" dirty="0" err="1"/>
              <a:t>capacity</a:t>
            </a:r>
            <a:r>
              <a:rPr lang="fr-FR" sz="3200" dirty="0"/>
              <a:t>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2400" dirty="0" err="1"/>
              <a:t>CoC</a:t>
            </a:r>
            <a:endParaRPr lang="fr-FR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400" dirty="0"/>
              <a:t>Advocacy and awareness</a:t>
            </a:r>
            <a:endParaRPr lang="fr-FR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400" dirty="0"/>
              <a:t>Induction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400" dirty="0"/>
              <a:t>Learning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2400" dirty="0"/>
              <a:t>Feedback and </a:t>
            </a:r>
            <a:r>
              <a:rPr lang="fr-FR" sz="2400" dirty="0" err="1"/>
              <a:t>reporting</a:t>
            </a:r>
            <a:r>
              <a:rPr lang="fr-FR" sz="2400" dirty="0"/>
              <a:t> </a:t>
            </a:r>
            <a:r>
              <a:rPr lang="fr-FR" sz="2400" dirty="0" err="1"/>
              <a:t>mechanism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2400" dirty="0" err="1"/>
              <a:t>Working</a:t>
            </a:r>
            <a:r>
              <a:rPr lang="fr-FR" sz="2400" dirty="0"/>
              <a:t> </a:t>
            </a:r>
            <a:r>
              <a:rPr lang="fr-FR" sz="2400" dirty="0" err="1"/>
              <a:t>environment</a:t>
            </a:r>
            <a:endParaRPr lang="en-US" sz="2400" dirty="0"/>
          </a:p>
          <a:p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5E35BE-06B9-4ED1-AD95-86769A7C8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5" y="5124339"/>
            <a:ext cx="1085850" cy="15136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5C3B95-21F0-46C3-90C8-1D30BFF6C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441" y="572296"/>
            <a:ext cx="2331868" cy="81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800</Words>
  <Application>Microsoft Office PowerPoint</Application>
  <PresentationFormat>Grand écran</PresentationFormat>
  <Paragraphs>50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HelveticaNeue-LightItalic-Identity-H</vt:lpstr>
      <vt:lpstr>Wingdings</vt:lpstr>
      <vt:lpstr>Helvetica Neue</vt:lpstr>
      <vt:lpstr>HelveticaNeue-Light-Identity-H</vt:lpstr>
      <vt:lpstr>Ink Free</vt:lpstr>
      <vt:lpstr>Arial</vt:lpstr>
      <vt:lpstr>Calibri</vt:lpstr>
      <vt:lpstr>Office Theme</vt:lpstr>
      <vt:lpstr>Intro general a la Norma 2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64</cp:revision>
  <dcterms:created xsi:type="dcterms:W3CDTF">2017-12-20T18:51:03Z</dcterms:created>
  <dcterms:modified xsi:type="dcterms:W3CDTF">2021-09-27T08:29:13Z</dcterms:modified>
</cp:coreProperties>
</file>