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8" r:id="rId2"/>
    <p:sldId id="261" r:id="rId3"/>
    <p:sldId id="290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Ink Free" panose="03080402000500000000" pitchFamily="66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53548" autoAdjust="0"/>
  </p:normalViewPr>
  <p:slideViewPr>
    <p:cSldViewPr snapToGrid="0">
      <p:cViewPr varScale="1">
        <p:scale>
          <a:sx n="36" d="100"/>
          <a:sy n="36" d="100"/>
        </p:scale>
        <p:origin x="16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72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es parte del primer Bloque de Normas relacionadas con la respuesta de calidad, que son comunes en todas las áreas de la programación de protección de la niñez y adolescencia, aplicables en todas las situaciones y contextos, durante las fases de preparación y respuesta. TODAS son fundamentales para alcanzar el nivel de calidad que pretendemos alcanzar como profesionales.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Estas Normas de calidad deben usarse conjuntamente al resto de normas (7-28) y a los principios de las NMPNA.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es complementaria a la </a:t>
            </a:r>
            <a:r>
              <a:rPr lang="es-ES" u="sng" dirty="0"/>
              <a:t>Norma Humanitaria Esencial en materia de Calidad y Rendición de cuentas (CHS), </a:t>
            </a:r>
            <a:r>
              <a:rPr lang="es-ES" dirty="0"/>
              <a:t>y debe usarse junto con ella. Más específicamente, se vincula con el Compromiso Cuatro: </a:t>
            </a:r>
            <a:r>
              <a:rPr lang="es-ES" i="1" dirty="0">
                <a:effectLst/>
                <a:latin typeface="Arial" panose="020B0604020202020204" pitchFamily="34" charset="0"/>
              </a:rPr>
              <a:t>Las comunidades y personas afectadas por crisis humanitarias conocen sus derechos, tienen acceso a la información y participan en todas las decisiones que les conciernen.</a:t>
            </a:r>
            <a:br>
              <a:rPr lang="es-ES" dirty="0"/>
            </a:br>
            <a:r>
              <a:rPr lang="es-ES" i="1" dirty="0">
                <a:effectLst/>
                <a:latin typeface="Arial" panose="020B0604020202020204" pitchFamily="34" charset="0"/>
              </a:rPr>
              <a:t>Criterio de Calidad: </a:t>
            </a:r>
            <a:r>
              <a:rPr lang="es-ES" dirty="0">
                <a:effectLst/>
                <a:latin typeface="Arial" panose="020B0604020202020204" pitchFamily="34" charset="0"/>
              </a:rPr>
              <a:t>La respuesta humanitaria se basa en la comunicación, la participación y la retroalimentación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i="1" dirty="0"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Las cuestiones relativas a la protección de los niños deben promoverse y comunicarse con respeto por la dignidad, el interés superior y la seguridad de </a:t>
            </a:r>
            <a:r>
              <a:rPr lang="es-ES"/>
              <a:t>los NNA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>
                <a:latin typeface="HelveticaNeue-Light-Identity-H"/>
              </a:rPr>
              <a:t>Una </a:t>
            </a:r>
            <a:r>
              <a:rPr lang="es-ES" sz="1800" b="0" i="0" u="none" strike="noStrike" baseline="0" dirty="0">
                <a:latin typeface="HelveticaNeue-Light-Identity-H"/>
              </a:rPr>
              <a:t>comunicación e incidencia efectivas pueden ayudar a la expresión personal, protección y empoderamiento de los NNA.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u="none" strike="noStrike" baseline="0" dirty="0">
                <a:latin typeface="HelveticaNeue-Light-Identity-H"/>
              </a:rPr>
              <a:t>Los </a:t>
            </a:r>
            <a:r>
              <a:rPr lang="es-ES" sz="1800" b="0" i="0" u="none" strike="noStrike" baseline="0" noProof="0" dirty="0">
                <a:latin typeface="HelveticaNeue-Light-Identity-H"/>
              </a:rPr>
              <a:t>materiales</a:t>
            </a:r>
            <a:r>
              <a:rPr lang="fr-FR" sz="1800" b="0" i="0" u="none" strike="noStrike" baseline="0" dirty="0">
                <a:latin typeface="HelveticaNeue-Light-Identity-H"/>
              </a:rPr>
              <a:t> de </a:t>
            </a:r>
            <a:r>
              <a:rPr lang="fr-FR" sz="1800" b="0" i="0" u="none" strike="noStrike" baseline="0" dirty="0" err="1">
                <a:latin typeface="HelveticaNeue-Light-Identity-H"/>
              </a:rPr>
              <a:t>comunicación</a:t>
            </a:r>
            <a:r>
              <a:rPr lang="fr-FR" sz="1800" b="0" i="0" u="none" strike="noStrike" baseline="0" dirty="0">
                <a:latin typeface="HelveticaNeue-Light-Identity-H"/>
              </a:rPr>
              <a:t> e </a:t>
            </a:r>
            <a:r>
              <a:rPr lang="fr-FR" sz="1800" b="0" i="0" u="none" strike="noStrike" baseline="0" dirty="0" err="1">
                <a:latin typeface="HelveticaNeue-Light-Identity-H"/>
              </a:rPr>
              <a:t>incidencia</a:t>
            </a:r>
            <a:r>
              <a:rPr lang="en-US" dirty="0"/>
              <a:t>, </a:t>
            </a:r>
            <a:r>
              <a:rPr lang="en-US" dirty="0" err="1"/>
              <a:t>incluyendo</a:t>
            </a:r>
            <a:r>
              <a:rPr lang="en-US" dirty="0"/>
              <a:t> las </a:t>
            </a:r>
            <a:r>
              <a:rPr lang="fr-FR" sz="1800" b="0" i="0" u="none" strike="noStrike" baseline="0" dirty="0" err="1">
                <a:solidFill>
                  <a:srgbClr val="FFFFFF"/>
                </a:solidFill>
                <a:latin typeface="HelveticaNeue-Roman-Identity-H"/>
              </a:rPr>
              <a:t>campañas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, </a:t>
            </a:r>
            <a:r>
              <a:rPr lang="fr-FR" sz="1800" b="0" i="0" u="none" strike="noStrike" baseline="0" dirty="0" err="1">
                <a:solidFill>
                  <a:srgbClr val="FFFFFF"/>
                </a:solidFill>
                <a:latin typeface="HelveticaNeue-Roman-Identity-H"/>
              </a:rPr>
              <a:t>mensajes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 y </a:t>
            </a:r>
            <a:r>
              <a:rPr lang="fr-FR" sz="1800" b="0" i="0" u="none" strike="noStrike" baseline="0" dirty="0" err="1">
                <a:solidFill>
                  <a:srgbClr val="FFFFFF"/>
                </a:solidFill>
                <a:latin typeface="HelveticaNeue-Roman-Identity-H"/>
              </a:rPr>
              <a:t>estrategias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 de </a:t>
            </a:r>
            <a:r>
              <a:rPr lang="fr-FR" sz="1800" b="0" i="0" u="none" strike="noStrike" baseline="0" dirty="0" err="1">
                <a:solidFill>
                  <a:srgbClr val="FFFFFF"/>
                </a:solidFill>
                <a:latin typeface="HelveticaNeue-Roman-Identity-H"/>
              </a:rPr>
              <a:t>sensibilización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 deben p</a:t>
            </a:r>
            <a:r>
              <a:rPr lang="es-ES" sz="1800" b="0" i="0" u="none" strike="noStrike" baseline="0" dirty="0" err="1">
                <a:latin typeface="HelveticaNeue-Light-Identity-H"/>
              </a:rPr>
              <a:t>riorizar</a:t>
            </a:r>
            <a:r>
              <a:rPr lang="es-ES" sz="1800" b="0" i="0" u="none" strike="noStrike" baseline="0" dirty="0">
                <a:latin typeface="HelveticaNeue-Light-Identity-H"/>
              </a:rPr>
              <a:t> la protección de la niñez y adolescencia, el principio de no dañar y el interés superior del niño/niña;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 y </a:t>
            </a:r>
            <a:r>
              <a:rPr lang="fr-FR" sz="1800" b="0" i="0" u="none" strike="noStrike" baseline="0" dirty="0" err="1">
                <a:solidFill>
                  <a:srgbClr val="FFFFFF"/>
                </a:solidFill>
                <a:latin typeface="HelveticaNeue-Roman-Identity-H"/>
              </a:rPr>
              <a:t>asegurar</a:t>
            </a:r>
            <a:r>
              <a:rPr lang="fr-FR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 la </a:t>
            </a:r>
            <a:r>
              <a:rPr lang="es-ES" sz="1200" b="0" i="0" u="none" strike="noStrike" baseline="0" dirty="0">
                <a:latin typeface="HelveticaNeue-Light-Identity-H"/>
              </a:rPr>
              <a:t>confidencialidad y la protección de datos.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norma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tiene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un vinculo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fuerte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evenci</a:t>
            </a:r>
            <a:r>
              <a:rPr lang="fr-FR" sz="1200" b="1" i="0" u="none" strike="noStrike" baseline="0" dirty="0">
                <a:latin typeface="HelveticaNeue-Light-Identity-H"/>
              </a:rPr>
              <a:t>ó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 es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necesario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b="0" i="0" u="none" strike="noStrike" baseline="0" dirty="0">
                <a:latin typeface="HelveticaNeue-Light-Identity-H"/>
                <a:ea typeface="Arial"/>
                <a:cs typeface="Arial"/>
                <a:sym typeface="Arial"/>
              </a:rPr>
              <a:t>l</a:t>
            </a:r>
            <a:r>
              <a:rPr lang="es-ES" sz="1200" b="0" i="0" u="none" strike="noStrike" baseline="0" dirty="0">
                <a:latin typeface="HelveticaNeue-Light-Identity-H"/>
              </a:rPr>
              <a:t>levar a cabo una evaluación de riesgos antes de entablar </a:t>
            </a:r>
            <a:r>
              <a:rPr lang="es-ES" sz="1200" b="0" i="0" u="none" strike="noStrike" baseline="0" noProof="0" dirty="0">
                <a:latin typeface="HelveticaNeue-Light-Identity-H"/>
              </a:rPr>
              <a:t>comunicación</a:t>
            </a:r>
            <a:r>
              <a:rPr lang="es-ES" sz="1200" b="0" i="0" u="none" strike="noStrike" baseline="0" dirty="0">
                <a:latin typeface="HelveticaNeue-Light-Identity-H"/>
              </a:rPr>
              <a:t> o incidencia para identificar y minimizar cualquier impacto negativo en los NNA, sus familias, su comunidad o en la </a:t>
            </a:r>
            <a:r>
              <a:rPr lang="fr-FR" sz="1200" b="0" i="0" u="none" strike="noStrike" baseline="0" dirty="0" err="1">
                <a:latin typeface="HelveticaNeue-Light-Identity-H"/>
              </a:rPr>
              <a:t>organización</a:t>
            </a:r>
            <a:r>
              <a:rPr lang="fr-FR" sz="1200" b="0" i="0" u="none" strike="noStrike" baseline="0" dirty="0">
                <a:latin typeface="HelveticaNeue-Light-Identity-H"/>
              </a:rPr>
              <a:t>.</a:t>
            </a:r>
            <a:r>
              <a:rPr lang="en-US" sz="1200" b="0" i="0" u="none" strike="noStrike" baseline="0" dirty="0">
                <a:latin typeface="Arial"/>
                <a:cs typeface="Arial"/>
                <a:sym typeface="Arial"/>
              </a:rPr>
              <a:t> L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fr-FR" sz="1200" b="0" i="0" u="none" strike="noStrike" baseline="0" dirty="0" err="1">
                <a:solidFill>
                  <a:srgbClr val="FFFFFF"/>
                </a:solidFill>
                <a:latin typeface="HelveticaNeue-Roman-Identity-H"/>
              </a:rPr>
              <a:t>campañas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0" i="0" u="none" strike="noStrike" baseline="0" dirty="0">
                <a:latin typeface="HelveticaNeue-Light-Identity-H"/>
              </a:rPr>
              <a:t>deben </a:t>
            </a:r>
            <a:r>
              <a:rPr lang="fr-FR" sz="1800" b="0" i="0" u="none" strike="noStrike" baseline="0" dirty="0" err="1">
                <a:latin typeface="HelveticaNeue-Light-Identity-H"/>
              </a:rPr>
              <a:t>basarse</a:t>
            </a:r>
            <a:r>
              <a:rPr lang="fr-FR" sz="1800" b="0" i="0" u="none" strike="noStrike" baseline="0" dirty="0">
                <a:latin typeface="HelveticaNeue-Light-Identity-H"/>
              </a:rPr>
              <a:t> en </a:t>
            </a:r>
            <a:r>
              <a:rPr lang="fr-FR" sz="1800" b="0" i="0" u="none" strike="noStrike" baseline="0" dirty="0" err="1">
                <a:latin typeface="HelveticaNeue-Light-Identity-H"/>
              </a:rPr>
              <a:t>métodos</a:t>
            </a:r>
            <a:r>
              <a:rPr lang="fr-FR" sz="1800" b="0" i="0" u="none" strike="noStrike" baseline="0" dirty="0">
                <a:latin typeface="HelveticaNeue-Light-Identity-H"/>
              </a:rPr>
              <a:t> de </a:t>
            </a:r>
            <a:r>
              <a:rPr lang="fr-FR" sz="1800" b="0" i="0" u="none" strike="noStrike" baseline="0" dirty="0" err="1">
                <a:latin typeface="HelveticaNeue-Light-Identity-H"/>
              </a:rPr>
              <a:t>comunicación</a:t>
            </a:r>
            <a:r>
              <a:rPr lang="fr-FR" sz="1800" b="0" i="0" u="none" strike="noStrike" baseline="0" dirty="0">
                <a:latin typeface="HelveticaNeue-Light-Identity-H"/>
              </a:rPr>
              <a:t> locales y </a:t>
            </a:r>
            <a:r>
              <a:rPr lang="fr-FR" sz="1800" b="0" i="0" u="none" strike="noStrike" baseline="0" dirty="0" err="1">
                <a:latin typeface="HelveticaNeue-Light-Identity-H"/>
              </a:rPr>
              <a:t>mensajes</a:t>
            </a:r>
            <a:r>
              <a:rPr lang="fr-FR" sz="1800" b="0" i="0" u="none" strike="noStrike" baseline="0" dirty="0">
                <a:latin typeface="HelveticaNeue-Light-Identity-H"/>
              </a:rPr>
              <a:t> que </a:t>
            </a:r>
            <a:r>
              <a:rPr lang="fr-FR" sz="1800" b="0" i="0" u="none" strike="noStrike" baseline="0" dirty="0" err="1">
                <a:latin typeface="HelveticaNeue-Light-Identity-H"/>
              </a:rPr>
              <a:t>sean</a:t>
            </a:r>
            <a:r>
              <a:rPr lang="fr-FR" sz="1800" b="0" i="0" u="none" strike="noStrike" baseline="0" dirty="0">
                <a:latin typeface="HelveticaNeue-Light-Identity-H"/>
              </a:rPr>
              <a:t> </a:t>
            </a:r>
            <a:r>
              <a:rPr lang="fr-FR" sz="1800" b="0" i="0" u="none" strike="noStrike" baseline="0" dirty="0" err="1">
                <a:latin typeface="HelveticaNeue-Light-Identity-H"/>
              </a:rPr>
              <a:t>contextualizados</a:t>
            </a:r>
            <a:r>
              <a:rPr lang="fr-FR" sz="1800" b="0" i="0" u="none" strike="noStrike" baseline="0" dirty="0">
                <a:latin typeface="HelveticaNeue-Light-Identity-H"/>
              </a:rPr>
              <a:t>, y deben </a:t>
            </a:r>
            <a:r>
              <a:rPr lang="fr-FR" sz="1800" b="0" i="0" u="none" strike="noStrike" baseline="0" dirty="0" err="1">
                <a:latin typeface="HelveticaNeue-Light-Identity-H"/>
              </a:rPr>
              <a:t>promocionar</a:t>
            </a:r>
            <a:r>
              <a:rPr lang="fr-FR" sz="1800" b="0" i="0" u="none" strike="noStrike" baseline="0" dirty="0">
                <a:latin typeface="HelveticaNeue-Light-Identity-H"/>
              </a:rPr>
              <a:t> </a:t>
            </a:r>
            <a:r>
              <a:rPr lang="fr-FR" sz="1800" b="0" i="0" u="none" strike="noStrike" baseline="0" dirty="0" err="1">
                <a:latin typeface="HelveticaNeue-Light-Identity-H"/>
              </a:rPr>
              <a:t>comportamientos</a:t>
            </a:r>
            <a:r>
              <a:rPr lang="fr-FR" sz="1800" b="0" i="0" u="none" strike="noStrike" baseline="0" dirty="0">
                <a:latin typeface="HelveticaNeue-Light-Identity-H"/>
              </a:rPr>
              <a:t> </a:t>
            </a:r>
            <a:r>
              <a:rPr lang="fr-FR" sz="1800" b="0" i="0" u="none" strike="noStrike" baseline="0" dirty="0" err="1">
                <a:latin typeface="HelveticaNeue-Light-Identity-H"/>
              </a:rPr>
              <a:t>protectores</a:t>
            </a:r>
            <a:r>
              <a:rPr lang="fr-FR" sz="1800" b="0" i="0" u="none" strike="noStrike" baseline="0" dirty="0">
                <a:latin typeface="HelveticaNeue-Light-Identity-H"/>
              </a:rPr>
              <a:t> y </a:t>
            </a:r>
            <a:r>
              <a:rPr lang="fr-FR" sz="1800" b="0" i="0" u="none" strike="noStrike" baseline="0" dirty="0" err="1">
                <a:latin typeface="HelveticaNeue-Light-Identity-H"/>
              </a:rPr>
              <a:t>seguros</a:t>
            </a:r>
            <a:r>
              <a:rPr lang="fr-FR" sz="1800" b="0" i="0" u="none" strike="noStrike" baseline="0" dirty="0">
                <a:latin typeface="HelveticaNeue-Light-Identity-H"/>
              </a:rPr>
              <a:t>.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icon de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prevencion</a:t>
            </a:r>
            <a:r>
              <a:rPr lang="en-US" i="1" dirty="0"/>
              <a:t>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Calibri"/>
              <a:ea typeface="Arial"/>
              <a:cs typeface="Calibri"/>
              <a:sym typeface="Calibr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</a:t>
            </a:r>
            <a:r>
              <a:rPr lang="en-US" b="0" dirty="0" err="1">
                <a:latin typeface="Calibri"/>
                <a:ea typeface="Arial"/>
                <a:cs typeface="Calibri"/>
                <a:sym typeface="Calibri"/>
              </a:rPr>
              <a:t>Cual</a:t>
            </a:r>
            <a:r>
              <a:rPr lang="en-US" b="0" dirty="0">
                <a:latin typeface="Calibri"/>
                <a:ea typeface="Arial"/>
                <a:cs typeface="Calibri"/>
                <a:sym typeface="Calibri"/>
              </a:rPr>
              <a:t> es la </a:t>
            </a:r>
            <a:r>
              <a:rPr lang="en-US" b="0" dirty="0" err="1">
                <a:latin typeface="Calibri"/>
                <a:ea typeface="Arial"/>
                <a:cs typeface="Calibri"/>
                <a:sym typeface="Calibri"/>
              </a:rPr>
              <a:t>diferencia</a:t>
            </a:r>
            <a:r>
              <a:rPr lang="en-US" b="0" dirty="0">
                <a:latin typeface="Calibri"/>
                <a:ea typeface="Arial"/>
                <a:cs typeface="Calibri"/>
                <a:sym typeface="Calibri"/>
              </a:rPr>
              <a:t> entre </a:t>
            </a:r>
            <a:r>
              <a:rPr lang="en-US" b="0" dirty="0" err="1">
                <a:latin typeface="Calibri"/>
                <a:ea typeface="Arial"/>
                <a:cs typeface="Calibri"/>
                <a:sym typeface="Calibri"/>
              </a:rPr>
              <a:t>comunicaci</a:t>
            </a:r>
            <a:r>
              <a:rPr lang="fr-FR" sz="1200" b="0" i="0" u="none" strike="noStrike" baseline="0" dirty="0">
                <a:latin typeface="HelveticaNeue-Light-Identity-H"/>
              </a:rPr>
              <a:t>ó</a:t>
            </a:r>
            <a:r>
              <a:rPr lang="en-US" b="0" dirty="0">
                <a:latin typeface="Calibri"/>
                <a:ea typeface="Arial"/>
                <a:cs typeface="Calibri"/>
                <a:sym typeface="Calibri"/>
              </a:rPr>
              <a:t>n e </a:t>
            </a:r>
            <a:r>
              <a:rPr lang="en-US" b="0" dirty="0" err="1">
                <a:latin typeface="Calibri"/>
                <a:ea typeface="Arial"/>
                <a:cs typeface="Calibri"/>
                <a:sym typeface="Calibri"/>
              </a:rPr>
              <a:t>incidencia</a:t>
            </a:r>
            <a:r>
              <a:rPr lang="en-US" b="0" dirty="0">
                <a:latin typeface="Calibri"/>
                <a:ea typeface="Arial"/>
                <a:cs typeface="Calibri"/>
                <a:sym typeface="Calibri"/>
              </a:rPr>
              <a:t>? </a:t>
            </a:r>
          </a:p>
          <a:p>
            <a:r>
              <a:rPr lang="en-US" sz="180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-&gt; </a:t>
            </a:r>
            <a:r>
              <a:rPr lang="es-ES" dirty="0"/>
              <a:t>Las comunicaciones y la </a:t>
            </a:r>
            <a:r>
              <a:rPr lang="en-US" b="0" dirty="0" err="1">
                <a:latin typeface="Calibri"/>
                <a:ea typeface="Arial"/>
                <a:cs typeface="Calibri"/>
                <a:sym typeface="Calibri"/>
              </a:rPr>
              <a:t>incidencia</a:t>
            </a:r>
            <a:r>
              <a:rPr lang="es-ES" dirty="0"/>
              <a:t> suelen ser complementarias. Es difícil participar en cualquier forma de </a:t>
            </a:r>
            <a:r>
              <a:rPr lang="en-US" b="0" dirty="0" err="1">
                <a:latin typeface="Calibri"/>
                <a:ea typeface="Arial"/>
                <a:cs typeface="Calibri"/>
                <a:sym typeface="Calibri"/>
              </a:rPr>
              <a:t>incidencia</a:t>
            </a:r>
            <a:r>
              <a:rPr lang="es-ES" dirty="0"/>
              <a:t> sin usar algún tipo de comunicación, y la mayoría de las comunicaciones buscan influir en opiniones, políticas y / o tomadores de decisiones. Sin embargo, las comunicaciones y la </a:t>
            </a:r>
            <a:r>
              <a:rPr lang="en-US" b="0" dirty="0" err="1">
                <a:latin typeface="Calibri"/>
                <a:ea typeface="Arial"/>
                <a:cs typeface="Calibri"/>
                <a:sym typeface="Calibri"/>
              </a:rPr>
              <a:t>incidencia</a:t>
            </a:r>
            <a:r>
              <a:rPr lang="es-ES" dirty="0"/>
              <a:t> son diferentes. </a:t>
            </a:r>
          </a:p>
          <a:p>
            <a:r>
              <a:rPr lang="es-ES" dirty="0"/>
              <a:t>DEF: Comunicación para el desarrollo: un proceso basado en evidencia que utiliza una combinación de herramientas, canales y enfoques de comunicación para facilitar la participación y el compromiso con los NNA, las familias, las comunidades y las redes para un cambio social y de comportamiento positivo tanto en contextos de desarrollo como humanitarios ”(UNICEF , 2018, pág.1) </a:t>
            </a:r>
          </a:p>
          <a:p>
            <a:r>
              <a:rPr lang="es-ES" dirty="0"/>
              <a:t>DEF: Incidencia: una actividad de un individuo o grupo que tiene como objetivo influir en las decisiones dentro de las instituciones políticas, económicas y sociales. La </a:t>
            </a:r>
            <a:r>
              <a:rPr lang="en-US" b="0" dirty="0" err="1">
                <a:latin typeface="Calibri"/>
                <a:ea typeface="Arial"/>
                <a:cs typeface="Calibri"/>
                <a:sym typeface="Calibri"/>
              </a:rPr>
              <a:t>incidencia</a:t>
            </a:r>
            <a:r>
              <a:rPr lang="es-ES" dirty="0"/>
              <a:t> incluye actividades y publicaciones para influir en las políticas públicas, las leyes y los presupuestos mediante el uso de hechos, sus relaciones, los medios de comunicación y los mensajes para educar a los funcionarios gubernamentales y al público (UNICEF C4D </a:t>
            </a:r>
            <a:r>
              <a:rPr lang="es-ES" dirty="0" err="1"/>
              <a:t>Advocacy</a:t>
            </a:r>
            <a:r>
              <a:rPr lang="es-ES" dirty="0"/>
              <a:t>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algn="l"/>
            <a:r>
              <a:rPr lang="en-US" sz="1200" b="0" i="0" u="none" strike="noStrike" baseline="0" dirty="0">
                <a:latin typeface="+mn-lt"/>
              </a:rPr>
              <a:t>La Norma 3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Los temas relacionados con la protección de la infancia se apoyan y se comunican respetando la dignidad del niños y niñas, sus intereses superiores y su seguridad</a:t>
            </a:r>
            <a:r>
              <a:rPr lang="en-US" dirty="0"/>
              <a:t>.”</a:t>
            </a:r>
            <a:endParaRPr lang="fr-FR" sz="1200" b="0" i="0" u="none" strike="noStrike" baseline="0" dirty="0">
              <a:latin typeface="Calibri"/>
            </a:endParaRPr>
          </a:p>
          <a:p>
            <a:pPr algn="l"/>
            <a:endParaRPr lang="fr-FR" sz="1200" b="0" i="0" u="none" strike="noStrike" baseline="0" dirty="0">
              <a:latin typeface="Calibri"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Se deben realizar pruebas in situ de los mensajes y los métodos utilizados para su divulgación antes de enviarlos, para asegurar que estén contextualizados y sean inclusivos, accesibles, comprensibles, útiles, realistas y persuasivos.</a:t>
            </a:r>
            <a:endParaRPr lang="en-US" sz="1200" b="0" i="0" u="none" strike="noStrike" baseline="0" dirty="0">
              <a:latin typeface="Calibri"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 respuesta humanitaria debe, mediante el respaldo a acciones más sólidas de colaboración y cooperación, fortalecer la capacidad de incidencia de los actores formales e informales, a nivel local y nacional, en la Protección de la niñez y adolescencia. </a:t>
            </a:r>
            <a:r>
              <a:rPr lang="es-ES" dirty="0"/>
              <a:t>La coordinación con ellos servirá para apoyar el empoderamiento de los NNA y las comunidades, mejorar la comunicación y la incidencia efectiva, y ayudar a armonizar los mensajes y reducir la confusión y la duplicación. </a:t>
            </a: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-US" sz="1200" b="0" i="0" u="none" strike="noStrike" baseline="0" dirty="0">
              <a:latin typeface="+mn-lt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¿Qué queremos decir con material de comunicación? </a:t>
            </a:r>
            <a:r>
              <a:rPr lang="fr-FR" dirty="0"/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-&gt;</a:t>
            </a:r>
            <a:r>
              <a:rPr lang="es-ES" dirty="0"/>
              <a:t>Todos los productos de comunicación y tipo de herramientas que utilizaríamos para la promoción, incluidos texto, imágenes, audio, video, medios de comunicación, personalidades comunitarias, carteles y folletos, redes sociales y / o aplicaciones móviles (radio, medios locales y comunitarios ...) </a:t>
            </a:r>
            <a:endParaRPr lang="en-US" sz="1200" b="0" i="0" u="none" strike="noStrike" baseline="0" dirty="0">
              <a:latin typeface="+mn-lt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baseline="0" dirty="0">
              <a:latin typeface="+mn-lt"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 participación de los NNA puede mejorar la calidad, la precisión y la persuasión de los mensajes sobre Protección de la niñez y adolescencia. También puede empoderar a los NNA y ayudarlos a recobrar un sentimiento de control, identidad, habilidad y resiliencia.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 participación de los NNA en la comunicación y el apoyo debe ser segura, ética y significativa. Solo debe tener lugar con el pleno consentimiento informado del niño o la niña y de sus cuidadores.</a:t>
            </a:r>
            <a:endParaRPr lang="en-US" sz="1200" b="0" i="0" u="none" strike="noStrike" baseline="0" dirty="0">
              <a:latin typeface="+mn-lt"/>
            </a:endParaRPr>
          </a:p>
          <a:p>
            <a:endParaRPr lang="en-US" dirty="0"/>
          </a:p>
          <a:p>
            <a:r>
              <a:rPr lang="es-ES" sz="1200" b="0" i="0" u="none" strike="noStrike" baseline="0" dirty="0">
                <a:latin typeface="HelveticaNeue-Light-Identity-H"/>
              </a:rPr>
              <a:t>Comunicación</a:t>
            </a:r>
            <a:r>
              <a:rPr lang="en-US" dirty="0"/>
              <a:t> e </a:t>
            </a:r>
            <a:r>
              <a:rPr lang="en-US" dirty="0" err="1"/>
              <a:t>Incidencia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b="1" dirty="0"/>
              <a:t>HACER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Promover</a:t>
            </a:r>
            <a:r>
              <a:rPr lang="en-US" dirty="0"/>
              <a:t> </a:t>
            </a:r>
            <a:r>
              <a:rPr lang="en-US" dirty="0" err="1"/>
              <a:t>comportamientos</a:t>
            </a:r>
            <a:r>
              <a:rPr lang="en-US" dirty="0"/>
              <a:t> </a:t>
            </a:r>
            <a:r>
              <a:rPr lang="en-US" dirty="0" err="1"/>
              <a:t>protectores</a:t>
            </a:r>
            <a:r>
              <a:rPr lang="en-US" dirty="0"/>
              <a:t> y </a:t>
            </a:r>
            <a:r>
              <a:rPr lang="en-US" dirty="0" err="1"/>
              <a:t>seguros</a:t>
            </a:r>
            <a:r>
              <a:rPr lang="en-US" dirty="0"/>
              <a:t> ;</a:t>
            </a:r>
            <a:endParaRPr lang="en-US" dirty="0">
              <a:solidFill>
                <a:srgbClr val="B496A5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B496A5"/>
                </a:solidFill>
                <a:effectLst/>
              </a:rPr>
              <a:t>Asegurar</a:t>
            </a:r>
            <a:r>
              <a:rPr lang="en-US" dirty="0">
                <a:solidFill>
                  <a:srgbClr val="B496A5"/>
                </a:solidFill>
                <a:effectLst/>
              </a:rPr>
              <a:t> la </a:t>
            </a:r>
            <a:r>
              <a:rPr lang="en-US" dirty="0" err="1">
                <a:solidFill>
                  <a:srgbClr val="B496A5"/>
                </a:solidFill>
                <a:effectLst/>
              </a:rPr>
              <a:t>equidad</a:t>
            </a:r>
            <a:r>
              <a:rPr lang="en-US" dirty="0">
                <a:solidFill>
                  <a:srgbClr val="B496A5"/>
                </a:solidFill>
                <a:effectLst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Enfatizar la capacidad, habilidad y resiliencia de los NNA;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Particularmente en contextos humanitarios, donde no podemos asumir que la participación de los NNA siempre será el enfoque mas correcto y de acuerdo con los principios de no hacer daño, se debe realizar una evaluación de riesgo para reducir el riesgo de los NNA (abuso, explotación o violencia, estigma o rechazo, impactos negativos) para determinar si podemos usar el nombre real del NNA. A menudo existen riesgos o peligros al revelar públicamente la identidad y / o la imagen de un niño: evalúe cuidadosamente la capacidad de cada participante para dar su consentimiento / asentimiento informado, de acuerdo con los principios del interés superior del niño y no causar daño </a:t>
            </a:r>
            <a:endParaRPr lang="es-ES" sz="1800" b="0" i="0" u="none" strike="noStrike" baseline="0" dirty="0">
              <a:latin typeface="HelveticaNeue-Light-Identity-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Un consentimiento/asentimiento informado, que contribuya a que los participantes sean dueños de su información personal, y prevenga posibles conflictos de interés entre los recolectores de datos y los encuestados.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B496A5"/>
              </a:solidFill>
              <a:effectLst/>
            </a:endParaRPr>
          </a:p>
          <a:p>
            <a:r>
              <a:rPr lang="en-US" b="1" dirty="0"/>
              <a:t>NO HACER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B496A5"/>
                </a:solidFill>
                <a:effectLst/>
              </a:rPr>
              <a:t>Obviar</a:t>
            </a:r>
            <a:r>
              <a:rPr lang="en-US" dirty="0">
                <a:solidFill>
                  <a:srgbClr val="B496A5"/>
                </a:solidFill>
                <a:effectLst/>
              </a:rPr>
              <a:t> </a:t>
            </a:r>
            <a:r>
              <a:rPr lang="es-ES" sz="1800" b="0" i="0" u="none" strike="noStrike" baseline="0" dirty="0">
                <a:latin typeface="HelveticaNeue-Light-Identity-H"/>
              </a:rPr>
              <a:t>el espectro completo de niños niñas afectados, incluyendo las experiencias de NNA de todos los géneros, edades, con discapacidad u</a:t>
            </a:r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otras características de la diversidad</a:t>
            </a:r>
            <a:r>
              <a:rPr lang="en-US" dirty="0">
                <a:solidFill>
                  <a:srgbClr val="B496A5"/>
                </a:solidFill>
                <a:effectLst/>
              </a:rPr>
              <a:t>;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Evitar presentar a los NNA como víctimas o beneficiarios pasivos de ayudas: </a:t>
            </a:r>
            <a:r>
              <a:rPr lang="es-ES" dirty="0"/>
              <a:t>Los niños son partes interesadas con sus propios derechos y tienen capacidades para contribuir.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Se gestionarán las expectativas de los participantes a través de comunicaciones y actividades de apoyo. Deben entender que los esfuerzos desplegados no conducen necesariamente a una mayor ayuda o recursos o a un gran cambio en las circunstancias.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s-ES" sz="1800" b="0" i="0" u="none" strike="noStrike" baseline="0" dirty="0">
                <a:latin typeface="HelveticaNeue-Light-Identity-H"/>
              </a:rPr>
              <a:t>No han de ser forzados a hablar de forma repetida acerca de una experiencia traumática, pues puede ser doloroso. Tienen derecho a dejar de participar en cualquier momento, independientemente del contexto. Los defensores de los NNA recibirán una capacitación para comunicar mensajes eficaces sin tener que contar sus propias experiencias.</a:t>
            </a:r>
            <a:endParaRPr lang="en-US" dirty="0">
              <a:solidFill>
                <a:srgbClr val="B496A5"/>
              </a:solidFill>
              <a:effectLst/>
            </a:endParaRPr>
          </a:p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  <a:p>
            <a:pPr marL="228600" indent="0">
              <a:buFont typeface="Arial" panose="020B0604020202020204" pitchFamily="34" charset="0"/>
              <a:buNone/>
            </a:pPr>
            <a:r>
              <a:rPr lang="es-ES" dirty="0"/>
              <a:t>Recuerda: </a:t>
            </a:r>
          </a:p>
          <a:p>
            <a:pPr marL="400050" indent="-171450">
              <a:buFontTx/>
              <a:buChar char="-"/>
            </a:pPr>
            <a:r>
              <a:rPr lang="es-ES" dirty="0"/>
              <a:t>involucrar a los NNA ayuda a tomar mejores decisiones para los NNA - respuestas, soluciones y resultados mas informados. </a:t>
            </a:r>
          </a:p>
          <a:p>
            <a:pPr marL="400050" indent="-171450">
              <a:buFontTx/>
              <a:buChar char="-"/>
            </a:pPr>
            <a:r>
              <a:rPr lang="es-ES" dirty="0"/>
              <a:t>los NNA se benefician de la participación - contribuye a sus habilidades, poder, confianza y disfrute. </a:t>
            </a:r>
          </a:p>
          <a:p>
            <a:pPr marL="400050" indent="-171450">
              <a:buFontTx/>
              <a:buChar char="-"/>
            </a:pPr>
            <a:r>
              <a:rPr lang="es-ES" dirty="0"/>
              <a:t>Involucrar a los niños de manera significativa nos ayuda a rendir mejores cuenta, al reconocer y actuar sobre las contribuciones de los NNA. </a:t>
            </a:r>
          </a:p>
          <a:p>
            <a:pPr marL="400050" indent="-171450">
              <a:buFontTx/>
              <a:buChar char="-"/>
            </a:pPr>
            <a:r>
              <a:rPr lang="es-ES" dirty="0"/>
              <a:t>los niños tienen derecho a influir en las decisiones que les afectan </a:t>
            </a:r>
            <a:endParaRPr lang="en-US" dirty="0"/>
          </a:p>
          <a:p>
            <a:pPr marL="228600" indent="0">
              <a:buFontTx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06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3 </a:t>
            </a:r>
            <a:endParaRPr dirty="0"/>
          </a:p>
        </p:txBody>
      </p:sp>
      <p:sp>
        <p:nvSpPr>
          <p:cNvPr id="5" name="Google Shape;322;p14">
            <a:extLst>
              <a:ext uri="{FF2B5EF4-FFF2-40B4-BE49-F238E27FC236}">
                <a16:creationId xmlns:a16="http://schemas.microsoft.com/office/drawing/2014/main" id="{D073A093-C3E6-4712-853E-610EE9C9B612}"/>
              </a:ext>
            </a:extLst>
          </p:cNvPr>
          <p:cNvSpPr txBox="1">
            <a:spLocks/>
          </p:cNvSpPr>
          <p:nvPr/>
        </p:nvSpPr>
        <p:spPr>
          <a:xfrm>
            <a:off x="1787524" y="1749954"/>
            <a:ext cx="84564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Parte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del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Bloque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1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relacionado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respuesta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de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calidad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Se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usa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con </a:t>
            </a:r>
            <a:r>
              <a:rPr lang="en-US" dirty="0" err="1">
                <a:solidFill>
                  <a:schemeClr val="bg2"/>
                </a:solidFill>
                <a:latin typeface="Helvetica Neue" panose="020B0604020202020204" charset="0"/>
              </a:rPr>
              <a:t>Normas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  <a:r>
              <a:rPr lang="en-US" dirty="0"/>
              <a:t>(7–28) </a:t>
            </a:r>
            <a:r>
              <a:rPr lang="en-US" dirty="0">
                <a:solidFill>
                  <a:schemeClr val="bg2"/>
                </a:solidFill>
                <a:latin typeface="Helvetica Neue" panose="020B0604020202020204" charset="0"/>
              </a:rPr>
              <a:t>&amp; 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los </a:t>
            </a:r>
            <a:r>
              <a:rPr lang="fr-FR" dirty="0" err="1">
                <a:solidFill>
                  <a:schemeClr val="bg2"/>
                </a:solidFill>
                <a:latin typeface="Helvetica Neue" panose="020B0604020202020204" charset="0"/>
              </a:rPr>
              <a:t>principios</a:t>
            </a:r>
            <a:r>
              <a:rPr lang="fr-FR" dirty="0">
                <a:solidFill>
                  <a:schemeClr val="bg2"/>
                </a:solidFill>
                <a:latin typeface="Helvetica Neue" panose="020B0604020202020204" charset="0"/>
              </a:rPr>
              <a:t> </a:t>
            </a:r>
            <a:r>
              <a:rPr lang="fr-FR" i="1" dirty="0">
                <a:solidFill>
                  <a:schemeClr val="bg2"/>
                </a:solidFill>
                <a:latin typeface="Helvetica Neue" panose="020B0604020202020204" charset="0"/>
              </a:rPr>
              <a:t>NMPNA</a:t>
            </a: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endParaRPr lang="fr-FR" dirty="0">
              <a:solidFill>
                <a:schemeClr val="bg2"/>
              </a:solidFill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fr-FR" dirty="0" err="1">
                <a:solidFill>
                  <a:schemeClr val="bg2"/>
                </a:solidFill>
              </a:rPr>
              <a:t>Compromiso</a:t>
            </a:r>
            <a:r>
              <a:rPr lang="fr-FR" dirty="0">
                <a:solidFill>
                  <a:schemeClr val="bg2"/>
                </a:solidFill>
              </a:rPr>
              <a:t> 4 de la CHS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</a:pP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s-ES" dirty="0">
                <a:solidFill>
                  <a:schemeClr val="bg2"/>
                </a:solidFill>
              </a:rPr>
              <a:t>Dignidad, interés superior y seguridad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n-US" dirty="0">
                <a:solidFill>
                  <a:schemeClr val="bg2"/>
                </a:solidFill>
              </a:rPr>
              <a:t>Voces de los NNA</a:t>
            </a: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r>
              <a:rPr lang="es-ES" dirty="0">
                <a:solidFill>
                  <a:schemeClr val="bg2"/>
                </a:solidFill>
              </a:rPr>
              <a:t>No dañar</a:t>
            </a:r>
            <a:endParaRPr lang="en-US" dirty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3"/>
              </a:buClr>
              <a:buNone/>
            </a:pPr>
            <a:endParaRPr lang="fr-FR" dirty="0">
              <a:solidFill>
                <a:schemeClr val="bg2"/>
              </a:solidFill>
              <a:latin typeface="Helvetica Neue" panose="020B0604020202020204" charset="0"/>
            </a:endParaRPr>
          </a:p>
          <a:p>
            <a:pPr marL="342900" indent="-342900">
              <a:spcBef>
                <a:spcPts val="0"/>
              </a:spcBef>
              <a:buClr>
                <a:schemeClr val="accent3"/>
              </a:buClr>
            </a:pPr>
            <a:endParaRPr lang="en-US" dirty="0">
              <a:solidFill>
                <a:schemeClr val="bg2"/>
              </a:solidFill>
              <a:latin typeface="Helvetica Neue" panose="020B060402020202020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C33DF6-2955-4AAC-A461-4F75DED12DAE}"/>
              </a:ext>
            </a:extLst>
          </p:cNvPr>
          <p:cNvSpPr txBox="1"/>
          <p:nvPr/>
        </p:nvSpPr>
        <p:spPr>
          <a:xfrm>
            <a:off x="6552900" y="5435985"/>
            <a:ext cx="43224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latin typeface="Ink Free" panose="03080402000500000000" pitchFamily="66" charset="0"/>
              </a:rPr>
              <a:t>¿</a:t>
            </a:r>
            <a:r>
              <a:rPr lang="en-US" sz="2800" dirty="0" err="1">
                <a:latin typeface="Ink Free" panose="03080402000500000000" pitchFamily="66" charset="0"/>
                <a:sym typeface="Calibri"/>
              </a:rPr>
              <a:t>Cual</a:t>
            </a:r>
            <a:r>
              <a:rPr lang="en-US" sz="2800" dirty="0">
                <a:latin typeface="Ink Free" panose="03080402000500000000" pitchFamily="66" charset="0"/>
                <a:sym typeface="Calibri"/>
              </a:rPr>
              <a:t> es la </a:t>
            </a:r>
            <a:r>
              <a:rPr lang="en-US" sz="2800" dirty="0" err="1">
                <a:latin typeface="Ink Free" panose="03080402000500000000" pitchFamily="66" charset="0"/>
                <a:sym typeface="Calibri"/>
              </a:rPr>
              <a:t>diferencia</a:t>
            </a:r>
            <a:r>
              <a:rPr lang="en-US" sz="2800" dirty="0">
                <a:latin typeface="Ink Free" panose="03080402000500000000" pitchFamily="66" charset="0"/>
                <a:sym typeface="Calibri"/>
              </a:rPr>
              <a:t> entre </a:t>
            </a:r>
            <a:r>
              <a:rPr lang="en-US" sz="2800" dirty="0" err="1">
                <a:latin typeface="Ink Free" panose="03080402000500000000" pitchFamily="66" charset="0"/>
                <a:sym typeface="Calibri"/>
              </a:rPr>
              <a:t>comunicacion</a:t>
            </a:r>
            <a:r>
              <a:rPr lang="en-US" sz="2800" dirty="0">
                <a:latin typeface="Ink Free" panose="03080402000500000000" pitchFamily="66" charset="0"/>
                <a:sym typeface="Calibri"/>
              </a:rPr>
              <a:t> e </a:t>
            </a:r>
            <a:r>
              <a:rPr lang="en-US" sz="2800" dirty="0" err="1">
                <a:latin typeface="Ink Free" panose="03080402000500000000" pitchFamily="66" charset="0"/>
                <a:sym typeface="Calibri"/>
              </a:rPr>
              <a:t>incidencia</a:t>
            </a:r>
            <a:r>
              <a:rPr lang="fr-FR" sz="2800" dirty="0">
                <a:latin typeface="Ink Free" panose="03080402000500000000" pitchFamily="66" charset="0"/>
              </a:rPr>
              <a:t>? </a:t>
            </a:r>
          </a:p>
          <a:p>
            <a:pPr algn="r"/>
            <a:r>
              <a:rPr lang="en-US" sz="2800" dirty="0">
                <a:latin typeface="Ink Free" panose="03080402000500000000" pitchFamily="66" charset="0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AED79B-10AC-41F7-B6E5-3A310716D70E}"/>
              </a:ext>
            </a:extLst>
          </p:cNvPr>
          <p:cNvGrpSpPr/>
          <p:nvPr/>
        </p:nvGrpSpPr>
        <p:grpSpPr>
          <a:xfrm rot="1415781">
            <a:off x="11045341" y="5277874"/>
            <a:ext cx="979340" cy="1040548"/>
            <a:chOff x="10883591" y="5571442"/>
            <a:chExt cx="979340" cy="1040548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701B369-6B50-4B8D-8819-2643674A2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1" name="Graphique 10" descr="Point d’interrogation">
              <a:extLst>
                <a:ext uri="{FF2B5EF4-FFF2-40B4-BE49-F238E27FC236}">
                  <a16:creationId xmlns:a16="http://schemas.microsoft.com/office/drawing/2014/main" id="{824168B0-A07E-44EC-8EBF-C33744EF3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8292CBE6-5E7D-4638-B1BA-CEEB3E3C1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900" y="3139822"/>
            <a:ext cx="974484" cy="986978"/>
          </a:xfrm>
          <a:prstGeom prst="rect">
            <a:avLst/>
          </a:prstGeom>
        </p:spPr>
      </p:pic>
      <p:pic>
        <p:nvPicPr>
          <p:cNvPr id="15" name="Google Shape;327;p14" descr="Screen Shot 2019-10-08 at 5.14.15 PM.png">
            <a:extLst>
              <a:ext uri="{FF2B5EF4-FFF2-40B4-BE49-F238E27FC236}">
                <a16:creationId xmlns:a16="http://schemas.microsoft.com/office/drawing/2014/main" id="{162E031D-B339-4E20-99D8-DA68BD6284C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88674" y="4126800"/>
            <a:ext cx="1313978" cy="107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28" y="1285563"/>
            <a:ext cx="6076521" cy="2306846"/>
          </a:xfrm>
        </p:spPr>
        <p:txBody>
          <a:bodyPr>
            <a:normAutofit lnSpcReduction="10000"/>
          </a:bodyPr>
          <a:lstStyle/>
          <a:p>
            <a:pPr marL="50800" indent="0" algn="ctr">
              <a:buNone/>
            </a:pPr>
            <a:r>
              <a:rPr lang="en-US" dirty="0"/>
              <a:t>“</a:t>
            </a:r>
            <a:r>
              <a:rPr lang="es-ES" dirty="0"/>
              <a:t>Los temas relacionados con la protección de la infancia se apoyan y se comunican respetando la dignidad del niños y niñas, sus intereses superiores y su seguridad</a:t>
            </a:r>
            <a:r>
              <a:rPr lang="en-US" dirty="0"/>
              <a:t>.”</a:t>
            </a:r>
            <a:endParaRPr lang="fr-FR" dirty="0"/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296" y="3730490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72F60FB-6B88-4C0C-A1EB-7A0853EB6B5C}"/>
              </a:ext>
            </a:extLst>
          </p:cNvPr>
          <p:cNvSpPr txBox="1"/>
          <p:nvPr/>
        </p:nvSpPr>
        <p:spPr>
          <a:xfrm>
            <a:off x="6343649" y="1382837"/>
            <a:ext cx="558122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HelveticaNeue-Light-Identity-H"/>
              </a:rPr>
              <a:t>Comunicación e incidencia </a:t>
            </a:r>
            <a:r>
              <a:rPr lang="fr-FR" sz="2800" dirty="0" err="1">
                <a:latin typeface="HelveticaNeue-Light-Identity-H"/>
              </a:rPr>
              <a:t>protectoras</a:t>
            </a:r>
            <a:r>
              <a:rPr lang="fr-FR" sz="2800" dirty="0">
                <a:latin typeface="HelveticaNeue-Light-Identity-H"/>
              </a:rPr>
              <a:t> y </a:t>
            </a:r>
            <a:r>
              <a:rPr lang="fr-FR" sz="2800" dirty="0" err="1">
                <a:latin typeface="HelveticaNeue-Light-Identity-H"/>
              </a:rPr>
              <a:t>seguras</a:t>
            </a:r>
            <a:r>
              <a:rPr lang="fr-FR" sz="2800" dirty="0">
                <a:latin typeface="HelveticaNeue-Light-Identity-H"/>
              </a:rPr>
              <a:t> </a:t>
            </a:r>
            <a:r>
              <a:rPr lang="en-US" sz="2800" dirty="0"/>
              <a:t>: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400" dirty="0" err="1"/>
              <a:t>probadas</a:t>
            </a:r>
            <a:r>
              <a:rPr lang="en-US" sz="2400" dirty="0"/>
              <a:t> in situ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2400" dirty="0">
                <a:latin typeface="HelveticaNeue-Light-Identity-H"/>
              </a:rPr>
              <a:t>contextualizadas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2400" dirty="0">
                <a:latin typeface="HelveticaNeue-Light-Identity-H"/>
              </a:rPr>
              <a:t>inclusivas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2400" dirty="0" err="1">
                <a:latin typeface="HelveticaNeue-Light-Identity-H"/>
              </a:rPr>
              <a:t>accesiblas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2400" dirty="0">
                <a:latin typeface="HelveticaNeue-Light-Identity-H"/>
              </a:rPr>
              <a:t>comprensibles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2400" dirty="0">
                <a:latin typeface="HelveticaNeue-Light-Identity-H"/>
              </a:rPr>
              <a:t>útiles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s-ES" sz="2400" dirty="0">
                <a:latin typeface="HelveticaNeue-Light-Identity-H"/>
              </a:rPr>
              <a:t>realistas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ES" sz="2400" dirty="0">
                <a:latin typeface="HelveticaNeue-Light-Identity-H"/>
              </a:rPr>
              <a:t>persuasivas</a:t>
            </a:r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HelveticaNeue-Light-Identity-H"/>
              </a:rPr>
              <a:t>Actores formales e informales, a nivel local y nacional</a:t>
            </a:r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603A2C-D7E4-4BB9-8487-0157BA9979DD}"/>
              </a:ext>
            </a:extLst>
          </p:cNvPr>
          <p:cNvSpPr txBox="1"/>
          <p:nvPr/>
        </p:nvSpPr>
        <p:spPr>
          <a:xfrm>
            <a:off x="1329248" y="5830208"/>
            <a:ext cx="47667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latin typeface="Ink Free" panose="03080402000500000000" pitchFamily="66" charset="0"/>
              </a:rPr>
              <a:t>¿Qué queremos decir con material de comunicación</a:t>
            </a:r>
            <a:r>
              <a:rPr lang="fr-FR" sz="2800" dirty="0">
                <a:latin typeface="Ink Free" panose="03080402000500000000" pitchFamily="66" charset="0"/>
              </a:rPr>
              <a:t>? </a:t>
            </a:r>
          </a:p>
          <a:p>
            <a:pPr algn="r"/>
            <a:r>
              <a:rPr lang="en-US" sz="2800" dirty="0">
                <a:latin typeface="Ink Free" panose="03080402000500000000" pitchFamily="66" charset="0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C4EAC57-BBCD-475B-938B-DEE5600339EA}"/>
              </a:ext>
            </a:extLst>
          </p:cNvPr>
          <p:cNvGrpSpPr/>
          <p:nvPr/>
        </p:nvGrpSpPr>
        <p:grpSpPr>
          <a:xfrm rot="19602894">
            <a:off x="236524" y="5638865"/>
            <a:ext cx="979340" cy="1040548"/>
            <a:chOff x="10883591" y="5571442"/>
            <a:chExt cx="979340" cy="104054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99A649C-55E4-434E-9408-E894D999E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0" name="Graphique 9" descr="Point d’interrogation">
              <a:extLst>
                <a:ext uri="{FF2B5EF4-FFF2-40B4-BE49-F238E27FC236}">
                  <a16:creationId xmlns:a16="http://schemas.microsoft.com/office/drawing/2014/main" id="{7BE15F6B-0DBC-4737-8D98-E5FE21086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4C7B557-1DA9-4BD1-8190-B0D0D5CDD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296" y="542734"/>
            <a:ext cx="1795637" cy="604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0D4C1-5DCB-4DFC-BA81-6BB83240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es-ES" dirty="0" err="1"/>
              <a:t>articipación</a:t>
            </a:r>
            <a:r>
              <a:rPr lang="es-ES" dirty="0"/>
              <a:t> de los NNA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55275B-A0E6-4AEF-A9EC-970C4B097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26187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fr-FR" sz="2800" b="1" dirty="0">
                <a:solidFill>
                  <a:schemeClr val="bg2"/>
                </a:solidFill>
              </a:rPr>
              <a:t>HACER: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2"/>
                </a:solidFill>
              </a:rPr>
              <a:t>Promover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comportamientos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protectores</a:t>
            </a:r>
            <a:r>
              <a:rPr lang="en-US" dirty="0">
                <a:solidFill>
                  <a:schemeClr val="bg2"/>
                </a:solidFill>
              </a:rPr>
              <a:t> y </a:t>
            </a:r>
            <a:r>
              <a:rPr lang="en-US" dirty="0" err="1">
                <a:solidFill>
                  <a:schemeClr val="bg2"/>
                </a:solidFill>
              </a:rPr>
              <a:t>seguros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2"/>
                </a:solidFill>
              </a:rPr>
              <a:t>Fomentar la igualdad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2"/>
                </a:solidFill>
              </a:rPr>
              <a:t>Enfatizar la capacidad, habilidad y resiliencia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chemeClr val="bg2"/>
                </a:solidFill>
              </a:rPr>
              <a:t>Analizar</a:t>
            </a:r>
            <a:r>
              <a:rPr lang="fr-FR" dirty="0">
                <a:solidFill>
                  <a:schemeClr val="bg2"/>
                </a:solidFill>
              </a:rPr>
              <a:t> los </a:t>
            </a:r>
            <a:r>
              <a:rPr lang="fr-FR" dirty="0" err="1">
                <a:solidFill>
                  <a:schemeClr val="bg2"/>
                </a:solidFill>
              </a:rPr>
              <a:t>riesgos</a:t>
            </a:r>
            <a:endParaRPr lang="fr-FR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chemeClr val="bg2"/>
                </a:solidFill>
              </a:rPr>
              <a:t>Obtener</a:t>
            </a:r>
            <a:r>
              <a:rPr lang="fr-FR" dirty="0">
                <a:solidFill>
                  <a:schemeClr val="bg2"/>
                </a:solidFill>
              </a:rPr>
              <a:t> c</a:t>
            </a:r>
            <a:r>
              <a:rPr lang="es-ES" dirty="0" err="1">
                <a:solidFill>
                  <a:schemeClr val="bg2"/>
                </a:solidFill>
              </a:rPr>
              <a:t>onsentimiento</a:t>
            </a:r>
            <a:r>
              <a:rPr lang="es-ES" dirty="0">
                <a:solidFill>
                  <a:schemeClr val="bg2"/>
                </a:solidFill>
              </a:rPr>
              <a:t>/asentimiento informado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685824-B470-448E-B3F8-255A3D96C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386" y="2063048"/>
            <a:ext cx="5181600" cy="435133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fr-FR" b="1" dirty="0">
                <a:solidFill>
                  <a:schemeClr val="bg2"/>
                </a:solidFill>
              </a:rPr>
              <a:t>NO HACER: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2"/>
                </a:solidFill>
              </a:rPr>
              <a:t>Consideraciones</a:t>
            </a:r>
            <a:r>
              <a:rPr lang="en-US" dirty="0">
                <a:solidFill>
                  <a:schemeClr val="bg2"/>
                </a:solidFill>
              </a:rPr>
              <a:t> de </a:t>
            </a:r>
            <a:r>
              <a:rPr lang="en-US" dirty="0" err="1">
                <a:solidFill>
                  <a:schemeClr val="bg2"/>
                </a:solidFill>
              </a:rPr>
              <a:t>diversidad</a:t>
            </a:r>
            <a:endParaRPr lang="en-US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-   </a:t>
            </a:r>
            <a:r>
              <a:rPr lang="es-ES" dirty="0">
                <a:solidFill>
                  <a:schemeClr val="bg2"/>
                </a:solidFill>
              </a:rPr>
              <a:t>Presentar a los NNA como víctimas o beneficiarios pasivos de ayudas;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2"/>
                </a:solidFill>
              </a:rPr>
              <a:t>- </a:t>
            </a:r>
            <a:r>
              <a:rPr lang="fr-FR" dirty="0" err="1">
                <a:solidFill>
                  <a:schemeClr val="bg2"/>
                </a:solidFill>
              </a:rPr>
              <a:t>Generar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es-ES" dirty="0"/>
              <a:t>expectativas</a:t>
            </a:r>
            <a:r>
              <a:rPr lang="fr-FR" dirty="0">
                <a:solidFill>
                  <a:schemeClr val="bg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bg2"/>
                </a:solidFill>
              </a:rPr>
              <a:t>Force </a:t>
            </a:r>
            <a:r>
              <a:rPr lang="fr-FR" dirty="0" err="1">
                <a:solidFill>
                  <a:schemeClr val="bg2"/>
                </a:solidFill>
              </a:rPr>
              <a:t>children</a:t>
            </a:r>
            <a:r>
              <a:rPr lang="fr-FR" dirty="0">
                <a:solidFill>
                  <a:schemeClr val="bg2"/>
                </a:solidFill>
              </a:rPr>
              <a:t> to </a:t>
            </a:r>
            <a:r>
              <a:rPr lang="fr-FR" dirty="0" err="1">
                <a:solidFill>
                  <a:schemeClr val="bg2"/>
                </a:solidFill>
              </a:rPr>
              <a:t>participate</a:t>
            </a:r>
            <a:r>
              <a:rPr lang="fr-FR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6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1470</Words>
  <Application>Microsoft Office PowerPoint</Application>
  <PresentationFormat>Grand écran</PresentationFormat>
  <Paragraphs>90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Wingdings</vt:lpstr>
      <vt:lpstr>Helvetica Neue</vt:lpstr>
      <vt:lpstr>HelveticaNeue-Roman-Identity-H</vt:lpstr>
      <vt:lpstr>HelveticaNeue-Light-Identity-H</vt:lpstr>
      <vt:lpstr>Ink Free</vt:lpstr>
      <vt:lpstr>Arial</vt:lpstr>
      <vt:lpstr>Calibri</vt:lpstr>
      <vt:lpstr>Office Theme</vt:lpstr>
      <vt:lpstr>Intro general a la Norma 3 </vt:lpstr>
      <vt:lpstr>Présentation PowerPoint</vt:lpstr>
      <vt:lpstr>Participación de los NNA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76</cp:revision>
  <dcterms:created xsi:type="dcterms:W3CDTF">2017-12-20T18:51:03Z</dcterms:created>
  <dcterms:modified xsi:type="dcterms:W3CDTF">2021-09-27T08:34:10Z</dcterms:modified>
</cp:coreProperties>
</file>