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88" r:id="rId2"/>
    <p:sldId id="261" r:id="rId3"/>
    <p:sldId id="290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elvetica Neue" panose="020B0604020202020204" charset="0"/>
      <p:regular r:id="rId10"/>
      <p:bold r:id="rId11"/>
      <p:italic r:id="rId12"/>
      <p:boldItalic r:id="rId13"/>
    </p:embeddedFont>
    <p:embeddedFont>
      <p:font typeface="Ink Free" panose="03080402000500000000" pitchFamily="66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gNgPNG84gPBKoGaDldmcRNtozJ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Davies" initials="SD" lastIdx="12" clrIdx="0">
    <p:extLst>
      <p:ext uri="{19B8F6BF-5375-455C-9EA6-DF929625EA0E}">
        <p15:presenceInfo xmlns:p15="http://schemas.microsoft.com/office/powerpoint/2012/main" userId="f7ee976ae110c3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0"/>
    <p:restoredTop sz="62918" autoAdjust="0"/>
  </p:normalViewPr>
  <p:slideViewPr>
    <p:cSldViewPr snapToGrid="0">
      <p:cViewPr varScale="1">
        <p:scale>
          <a:sx n="42" d="100"/>
          <a:sy n="42" d="100"/>
        </p:scale>
        <p:origin x="14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432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Esta Norma es parte del primer Bloque de Normas relacionadas con la respuesta de calidad, que son comunes en todas las áreas de la programación de protección de la niñez y adolescencia, aplicables en todas las situaciones y contextos, durante las fases de preparación y respuesta. TODAS son fundamentales para alcanzar el nivel de calidad que pretendemos alcanzar como profesionales.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Estas Normas de calidad deben usarse conjuntamente al resto de normas (7-28) y a los principios de las NMPNA.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Esta Norma es complementaria a la </a:t>
            </a:r>
            <a:r>
              <a:rPr lang="es-ES" u="sng" dirty="0"/>
              <a:t>Norma Humanitaria Esencial en materia de Calidad y Rendición de cuentas (CHS), </a:t>
            </a:r>
            <a:r>
              <a:rPr lang="es-ES" dirty="0"/>
              <a:t>y debe usarse junto con ella.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DEF: </a:t>
            </a:r>
            <a:r>
              <a:rPr lang="es-ES" sz="1800" b="0" i="0" u="none" strike="noStrike" baseline="0" dirty="0">
                <a:latin typeface="HelveticaNeue-Light-Identity-H"/>
              </a:rPr>
              <a:t>La gestión del ciclo del programa (PCM, por sus siglas en inglés) es el proceso cíclico de diseño, planificación, gestión, supervisión y evaluación de programas. </a:t>
            </a:r>
            <a:r>
              <a:rPr lang="es-ES" sz="1200"/>
              <a:t>Con base en el aprendizaje y la evidencia generada a través de los 5 pasos, la programación debe adaptarse continuamente (ver imagen del ciclo del programa) </a:t>
            </a:r>
            <a:endParaRPr lang="en-US" sz="1200" b="0" i="0" u="none" strike="noStrike" baseline="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baseline="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Esta norma aporta un enfoque de Protección de la niñez y adolescencia a la PCM mediante la integración del desarrollo del NNA y los derechos del NNA en acciones humanitarias.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Destaca la importancia de la programación orientada a la protección de la niñez y adolescencia.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solidFill>
                  <a:srgbClr val="FFFFFF"/>
                </a:solidFill>
                <a:latin typeface="HelveticaNeue-Roman-Identity-H"/>
              </a:rPr>
              <a:t>La idea es asegurarse de que los programas de protección de la infancia se diseñen, planifiquen, gestionen, supervisen y evalúen a través de procesos y metodologías estructurados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/>
              <a:t>Destaca la importancia de adaptar continuamente nuestros programas, basándonos en el aprendizaje y la generación de evidencia recopilada por métodos, herramientas y procedimientos de PCM contextualizados.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/>
              <a:t>Necesitamos establecer un mecanismo proactivo para recopilar la retroalimentación de los NNA y los miembros de la comunidad (que puede incluir consultas y quejas) para reorientar / ajustar la intervención (el enfoque, la metodología ...) o abordar los problemas de salvaguardia (compromiso 4 y 5 de la CHS) 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sz="1200" dirty="0"/>
              <a:t>Esta norma tiene vínculos con el enfoque de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prevenci</a:t>
            </a:r>
            <a:r>
              <a:rPr lang="es-ES" sz="1200" b="1" i="0" u="none" strike="noStrike" cap="none" dirty="0" err="1">
                <a:solidFill>
                  <a:schemeClr val="dk1"/>
                </a:solidFill>
                <a:latin typeface="Arial"/>
                <a:cs typeface="Arial"/>
                <a:sym typeface="Calibri"/>
              </a:rPr>
              <a:t>ó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pretentiendo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200" b="0" i="0" u="none" strike="noStrike" baseline="0" dirty="0">
                <a:latin typeface="HelveticaNeue-Light-Identity-H"/>
              </a:rPr>
              <a:t>mitigar los posibles riesgos para los niños y sus familias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que la </a:t>
            </a:r>
            <a:r>
              <a:rPr lang="es-ES" dirty="0"/>
              <a:t>programación pueda causar, directa o indirectamente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(con la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recopilacion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por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ejemplo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i="1" dirty="0"/>
              <a:t>[</a:t>
            </a:r>
            <a:r>
              <a:rPr lang="en-US" i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icono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prevenci</a:t>
            </a:r>
            <a:r>
              <a:rPr lang="es-ES" sz="1200" b="0" i="1" u="none" strike="noStrike" cap="none" dirty="0" err="1">
                <a:solidFill>
                  <a:schemeClr val="dk1"/>
                </a:solidFill>
                <a:latin typeface="Arial"/>
                <a:cs typeface="Arial"/>
                <a:sym typeface="Calibri"/>
              </a:rPr>
              <a:t>ó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i="1" dirty="0"/>
              <a:t>]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Calibri"/>
              <a:ea typeface="Arial"/>
              <a:cs typeface="Calibri"/>
              <a:sym typeface="Calibri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b="1" noProof="0" dirty="0"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de debate: </a:t>
            </a:r>
            <a:r>
              <a:rPr lang="es-ES" i="1" dirty="0"/>
              <a:t>¿</a:t>
            </a:r>
            <a:r>
              <a:rPr lang="es-ES_tradnl" i="1" noProof="0" dirty="0">
                <a:latin typeface="Arial"/>
                <a:ea typeface="Arial"/>
                <a:cs typeface="Arial"/>
                <a:sym typeface="Arial"/>
              </a:rPr>
              <a:t>Cuales</a:t>
            </a:r>
            <a:r>
              <a:rPr lang="fr-FR" i="1" dirty="0">
                <a:latin typeface="Arial"/>
                <a:ea typeface="Arial"/>
                <a:cs typeface="Arial"/>
                <a:sym typeface="Arial"/>
              </a:rPr>
              <a:t> son los 5 pasos </a:t>
            </a:r>
            <a:r>
              <a:rPr lang="es-ES" sz="1800" b="0" i="1" u="none" strike="noStrike" baseline="0" dirty="0">
                <a:latin typeface="HelveticaNeue-LightItalic-Identity-H"/>
              </a:rPr>
              <a:t>fundamentales del ciclo del programa</a:t>
            </a:r>
            <a:r>
              <a:rPr lang="fr-FR" i="1" dirty="0">
                <a:latin typeface="Arial"/>
                <a:ea typeface="Arial"/>
                <a:cs typeface="Arial"/>
                <a:sym typeface="Arial"/>
              </a:rPr>
              <a:t>?</a:t>
            </a:r>
            <a:endParaRPr lang="fr-FR" i="1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-&gt; </a:t>
            </a:r>
            <a:r>
              <a:rPr lang="es-ES" sz="1800" b="0" i="0" u="none" strike="noStrike" baseline="0" dirty="0">
                <a:latin typeface="HelveticaNeue-Light-Identity-H"/>
              </a:rPr>
              <a:t>El ciclo del programa se compone de cinco pasos fundamentales: (1) preparación, (2) análisis de las necesidades y la situación, (3) diseño y</a:t>
            </a:r>
          </a:p>
          <a:p>
            <a:pPr algn="l"/>
            <a:r>
              <a:rPr lang="es-ES" sz="1800" b="0" i="0" u="none" strike="noStrike" baseline="0" dirty="0">
                <a:latin typeface="HelveticaNeue-Light-Identity-H"/>
              </a:rPr>
              <a:t>planificación, (4) ejecución y supervisión y (5) evaluación y aprendizaje</a:t>
            </a:r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3823-16DC-42CD-BA98-D653306EA83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663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1" u="none" strike="noStrike" baseline="0" dirty="0"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sz="1200" b="0" i="0" u="none" strike="noStrike" baseline="0" dirty="0">
                <a:latin typeface="+mn-lt"/>
              </a:rPr>
              <a:t>La Norma 4 se lee </a:t>
            </a:r>
            <a:r>
              <a:rPr lang="es-419" sz="1200" b="0" i="0" u="none" strike="noStrike" baseline="0" noProof="0" dirty="0">
                <a:latin typeface="+mn-lt"/>
              </a:rPr>
              <a:t>exactamente</a:t>
            </a:r>
            <a:r>
              <a:rPr lang="en-US" sz="1200" b="0" i="0" u="none" strike="noStrike" baseline="0" dirty="0">
                <a:latin typeface="+mn-lt"/>
              </a:rPr>
              <a:t> as</a:t>
            </a:r>
            <a:r>
              <a:rPr lang="fr-FR" sz="1200" b="0" i="0" u="none" strike="noStrike" baseline="0" dirty="0">
                <a:latin typeface="HelveticaNeue-Light-Identity-H"/>
              </a:rPr>
              <a:t>í</a:t>
            </a:r>
            <a:r>
              <a:rPr lang="en-US" sz="1200" b="0" i="0" u="none" strike="noStrike" baseline="0" dirty="0">
                <a:latin typeface="+mn-lt"/>
              </a:rPr>
              <a:t>: </a:t>
            </a:r>
            <a:r>
              <a:rPr lang="en-US" dirty="0"/>
              <a:t>“</a:t>
            </a:r>
            <a:r>
              <a:rPr lang="es-ES" dirty="0"/>
              <a:t>Todos los programas de protección de la infancia se diseñan, planifican, gestionan, supervisan y evalúan a través de procesos y metodologías estructurales que se basan en los recursos y las capacidades ya existentes, responden a riesgos y necesidades de protección de la niñez y adolescencia y están en continua adaptación gracias al aprendizaje y la evidencia.”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fr-FR" b="1" dirty="0"/>
              <a:t>(1) </a:t>
            </a:r>
            <a:r>
              <a:rPr lang="es-ES" b="1" noProof="0" dirty="0" err="1"/>
              <a:t>Preparacion</a:t>
            </a:r>
            <a:r>
              <a:rPr lang="fr-FR" b="1" dirty="0"/>
              <a:t> </a:t>
            </a:r>
            <a:r>
              <a:rPr lang="en-US" b="1" dirty="0"/>
              <a:t>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La Norma enfatiza que el punto de partida para cualquier intervención es la comprensión de la situación actual de protección infantil en un contexto dado. </a:t>
            </a:r>
            <a:r>
              <a:rPr lang="en-US" dirty="0">
                <a:effectLst/>
                <a:latin typeface="Arial" panose="020B0604020202020204" pitchFamily="34" charset="0"/>
              </a:rPr>
              <a:t>Lo </a:t>
            </a:r>
            <a:r>
              <a:rPr lang="en-US" dirty="0" err="1">
                <a:effectLst/>
                <a:latin typeface="Arial" panose="020B0604020202020204" pitchFamily="34" charset="0"/>
              </a:rPr>
              <a:t>cual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incluye</a:t>
            </a:r>
            <a:r>
              <a:rPr lang="en-US" dirty="0">
                <a:effectLst/>
                <a:latin typeface="Arial" panose="020B0604020202020204" pitchFamily="34" charset="0"/>
              </a:rPr>
              <a:t>:</a:t>
            </a:r>
            <a:endParaRPr lang="en-US" sz="1200" b="0" i="0" u="none" strike="noStrike" baseline="0" dirty="0"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Char char="-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Los sistemas de Protección de la niñez y adolescencia formales e informales en todos los niveles del modelo socio-ecológico;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Char char="-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Las normas sociales y culturales relacionadas con los NNA y su protección, el género y la identidad;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Char char="-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Las intervenciones y capacidades de Protección de la niñez y adolescencia a nivel comunitario, incluyendo estrategias de ayuda tradicionales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Char char="-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Las leyes y políticas relativas a los derechos de los NNA y poblaciones en riesgo;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Char char="-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Otros datos relacionados con la Protección de la niñez y adolescencia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Char char="-"/>
              <a:tabLst/>
              <a:defRPr/>
            </a:pPr>
            <a:endParaRPr lang="fr-FR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ES" dirty="0"/>
              <a:t>Esto implica no solo considerar las necesidades, sino también comprender las capacidades inherentes de los NNA, las familias, las comunidades y el sistema de protección infantil en un contexto dado y, cuando sea posible, utilizando un enfoque basado en los derechos. </a:t>
            </a:r>
            <a:endParaRPr lang="en-US" sz="1200" b="0" i="0" u="none" strike="noStrike" baseline="0" dirty="0">
              <a:latin typeface="+mn-l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lang="en-US" sz="1200" b="0" i="0" u="none" strike="noStrike" baseline="0" dirty="0">
              <a:latin typeface="+mn-lt"/>
            </a:endParaRPr>
          </a:p>
        </p:txBody>
      </p:sp>
      <p:sp>
        <p:nvSpPr>
          <p:cNvPr id="267" name="Google Shape;2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 dirty="0"/>
              <a:t>(2)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Evaluaci</a:t>
            </a:r>
            <a:r>
              <a:rPr lang="es-ES" sz="1200" b="1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ó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 de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necesidades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y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analisis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de la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situaci</a:t>
            </a:r>
            <a:r>
              <a:rPr lang="es-ES" sz="1200" b="1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ó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s-ES" dirty="0"/>
              <a:t>Una evaluación y análisis estructurados y coordinados de las necesidades de protección infantil y de los recursos y la capacidad de las comunidades para proteger a los NNA es una parte fundamental de la respuesta humanitaria de protección infantil.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s-ES" dirty="0"/>
              <a:t>Las evaluaciones y el análisis de los datos proporcionan la evidencia necesaria para la planificación estratégica y establecen la información de referencia sobre la que se basarán los sistemas de monitoreo de la situación y la respuesta.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s-ES" dirty="0"/>
              <a:t>La forma en que se recopila, comparte, protege, analiza y utiliza la información para informar el diseño de programas y proyectos determina si se trata de un proceso de calidad que permita una mejor protección de los NNA y </a:t>
            </a:r>
            <a:r>
              <a:rPr lang="es-ES" dirty="0" err="1"/>
              <a:t>satisfazca</a:t>
            </a:r>
            <a:r>
              <a:rPr lang="es-ES" dirty="0"/>
              <a:t> sus necesidades de una manera adecuada y respetuosa, facilitando la apropiación comunitaria. 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</a:pPr>
            <a:r>
              <a:rPr lang="en-US" b="1" dirty="0"/>
              <a:t>(3) </a:t>
            </a:r>
            <a:r>
              <a:rPr lang="en-US" b="1" dirty="0" err="1"/>
              <a:t>Dise</a:t>
            </a:r>
            <a:r>
              <a:rPr lang="es-ES" sz="1200" b="1" i="0" u="none" strike="noStrike" baseline="0" dirty="0">
                <a:solidFill>
                  <a:srgbClr val="B366B3"/>
                </a:solidFill>
                <a:latin typeface="HelveticaNeue-BoldCond-Identity-H"/>
              </a:rPr>
              <a:t>ñ</a:t>
            </a:r>
            <a:r>
              <a:rPr lang="en-US" b="1" dirty="0"/>
              <a:t>o y </a:t>
            </a:r>
            <a:r>
              <a:rPr lang="en-US" b="1" dirty="0" err="1"/>
              <a:t>planificaci</a:t>
            </a:r>
            <a:r>
              <a:rPr lang="es-ES" sz="1200" b="1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ó</a:t>
            </a:r>
            <a:r>
              <a:rPr lang="en-US" b="1" dirty="0"/>
              <a:t>n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s-ES" dirty="0"/>
              <a:t>Los programas de protección infantil deben diseñarse para abordar las necesidades de protección infantil más frecuentes y generalizadas que no puedan o no serán satisfechas por las capacidades estatales o comunitarias existentes, dando prioridad a las acciones que salvan vidas en la fase de respuesta temprana, mientras se apoyan en estructuras funcionales / enfoques sostenibles basados en la comunidad - donde existen.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s-ES" dirty="0"/>
              <a:t>Las estrategias de protección infantil de CPMS (Normas 15-18) se pueden utilizar para abordar las necesidades prioritarias de protección infantil detalladas en las Normas 7-14. 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Planificar e implantar acciones que favorezcan la complementariedad entre organizaciones a nivel comunitario, nacional e internacional, de manera que la intervención humanitaria refuerce, y no socave, las estructuras y los sistemas ya existentes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s-ES" dirty="0"/>
              <a:t>Los programas de protección infantil deben centrarse en: prevenir o mitigar los factores que expongan a los NNA a riesgos; fortalecer la resiliencia de los NNA; apoyar a las familias para que cuiden y protejan a sus hijos; tener en cuenta a los niños marginalizados y a los que corren mayores riesgos; reforzar los mecanismos de protección existentes dentro de las comunidades, incluidos los mecanismos informales de protección basados en la comunidad y otras organizaciones comunitarias; y fortalecer o ampliar los componentes existentes del sistema de protección infantil.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s-ES" dirty="0"/>
              <a:t>Es importante tener una visión comprensiva durante la fase de diseño, en términos a lo que debe lograr el programa y al presupuesto que cubra una implementación de calidad, el monitoreo, la evaluación y las actividades de aprendizaje. 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</a:pPr>
            <a:endParaRPr lang="en-US" sz="1200" b="0" i="0" u="none" strike="noStrike" baseline="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(4) </a:t>
            </a:r>
            <a:r>
              <a:rPr lang="es-ES" sz="1200" b="1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Implementación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y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monitoreo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Verificar cómo nuestras actividades impactan a los NNA, qué progreso están logrando los programas, a través del monitoreo de productos y resultados, es clave.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Las Normas 1-6 se pueden utilizar para garantizar la calidad, que depende de: la coordinación; los recursos humanos, incluidas las políticas de salvaguardia infantil; la comunicación, incidencia y los medios de comunicación; la gestión del ciclo del programa; la gestión de la información y el monitoreo.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Las NMPNA detallan las consideraciones clave con respecto a las consideraciones de salvaguardia de los NNA (es decir, los mecanismos adaptados a los NNA y sensibles al género, la edad, la discapacidad y la cultura).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Los proyectos y servicios del programa deben ser inclusivos y accesibles desde el comienzo de la implementación, y deben mitigar los riesgos, las consecuencias negativas no deseadas de las intervenciones del programa, y deben garantizar que la participación de los NNA y las comunidades en el monitoreo no cause daño.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(5) </a:t>
            </a:r>
            <a:r>
              <a:rPr lang="es-ES" sz="1200" b="1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Evaluación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y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aprendizaje</a:t>
            </a:r>
            <a:endParaRPr lang="en-US" sz="1200" b="1" i="0" u="none" strike="noStrike" cap="non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endParaRPr lang="en-US" b="1" dirty="0"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Una de las formas clave en que se pueden utilizar las Normas, es guiando la evaluación de la calidad y eficacia de las intervenciones humanitarias. Las NMPNA pueden ayudar a estructurar e informar la evaluación al proporcionar una línea de base de las buenas prácticas, puntos de referencia para acciones e indicadores clave con los que se puede evaluar el proyecto o programa de protección infantil.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Las NMPNA también informan el proceso de evaluación, guiando el proceso en sí mismo, a través de la participación de las partes interesadas y la consideración de los principios. Las personas afectadas, incluidos los NNA, son los mejores jueces de los cambios en sus vidas y las NMPNA enfatizan su participación en los procesos de evaluación y aprendizaje.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Esta norma fomenta la coordinación y la participación en iniciativas de aprendizaje conjuntas.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 importante permitir flexibilidad en el programación para incorporar los aportes de la retroalimentación, ajustar los programas e informar el diseño de las futuras intervenciones.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267" name="Google Shape;2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064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3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8" name="Google Shape;138;p47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39" name="Google Shape;139;p47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47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1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1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83" name="Google Shape;183;p51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1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5" name="Google Shape;185;p51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51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1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51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1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1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1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1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52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53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4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4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4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54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4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4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5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5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55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5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5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ext and objec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C1817-8768-224F-8644-3FA98EBE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6678" cy="1325563"/>
          </a:xfrm>
        </p:spPr>
        <p:txBody>
          <a:bodyPr/>
          <a:lstStyle>
            <a:lvl1pPr>
              <a:defRPr b="1">
                <a:solidFill>
                  <a:srgbClr val="415E7C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A9515-CE38-764D-BCD1-20159F72F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81C407-C2B0-C347-A7E6-ACD734067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C072D38-9579-5A4C-A57B-450D7661F854}"/>
              </a:ext>
            </a:extLst>
          </p:cNvPr>
          <p:cNvGrpSpPr/>
          <p:nvPr userDrawn="1"/>
        </p:nvGrpSpPr>
        <p:grpSpPr>
          <a:xfrm rot="15886334">
            <a:off x="10623557" y="78627"/>
            <a:ext cx="1765287" cy="1591083"/>
            <a:chOff x="65562" y="75628"/>
            <a:chExt cx="1385843" cy="1249083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D808D56D-1008-B946-A43F-118C91E8BB1A}"/>
                </a:ext>
              </a:extLst>
            </p:cNvPr>
            <p:cNvSpPr/>
            <p:nvPr/>
          </p:nvSpPr>
          <p:spPr>
            <a:xfrm>
              <a:off x="214786" y="235907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99" y="0"/>
                  </a:moveTo>
                  <a:lnTo>
                    <a:pt x="280041" y="3562"/>
                  </a:lnTo>
                  <a:lnTo>
                    <a:pt x="233694" y="13912"/>
                  </a:lnTo>
                  <a:lnTo>
                    <a:pt x="190069" y="30540"/>
                  </a:lnTo>
                  <a:lnTo>
                    <a:pt x="149672" y="52938"/>
                  </a:lnTo>
                  <a:lnTo>
                    <a:pt x="113013" y="80599"/>
                  </a:lnTo>
                  <a:lnTo>
                    <a:pt x="80599" y="113013"/>
                  </a:lnTo>
                  <a:lnTo>
                    <a:pt x="52938" y="149672"/>
                  </a:lnTo>
                  <a:lnTo>
                    <a:pt x="30540" y="190069"/>
                  </a:lnTo>
                  <a:lnTo>
                    <a:pt x="13912" y="233694"/>
                  </a:lnTo>
                  <a:lnTo>
                    <a:pt x="3562" y="280041"/>
                  </a:lnTo>
                  <a:lnTo>
                    <a:pt x="0" y="328599"/>
                  </a:lnTo>
                  <a:lnTo>
                    <a:pt x="3562" y="377158"/>
                  </a:lnTo>
                  <a:lnTo>
                    <a:pt x="13912" y="423504"/>
                  </a:lnTo>
                  <a:lnTo>
                    <a:pt x="30540" y="467130"/>
                  </a:lnTo>
                  <a:lnTo>
                    <a:pt x="52938" y="507526"/>
                  </a:lnTo>
                  <a:lnTo>
                    <a:pt x="80599" y="544186"/>
                  </a:lnTo>
                  <a:lnTo>
                    <a:pt x="113013" y="576600"/>
                  </a:lnTo>
                  <a:lnTo>
                    <a:pt x="149672" y="604260"/>
                  </a:lnTo>
                  <a:lnTo>
                    <a:pt x="190069" y="626659"/>
                  </a:lnTo>
                  <a:lnTo>
                    <a:pt x="233694" y="643287"/>
                  </a:lnTo>
                  <a:lnTo>
                    <a:pt x="280041" y="653636"/>
                  </a:lnTo>
                  <a:lnTo>
                    <a:pt x="328599" y="657199"/>
                  </a:lnTo>
                  <a:lnTo>
                    <a:pt x="377158" y="653636"/>
                  </a:lnTo>
                  <a:lnTo>
                    <a:pt x="423504" y="643287"/>
                  </a:lnTo>
                  <a:lnTo>
                    <a:pt x="467130" y="626659"/>
                  </a:lnTo>
                  <a:lnTo>
                    <a:pt x="507526" y="604260"/>
                  </a:lnTo>
                  <a:lnTo>
                    <a:pt x="544186" y="576600"/>
                  </a:lnTo>
                  <a:lnTo>
                    <a:pt x="576600" y="544186"/>
                  </a:lnTo>
                  <a:lnTo>
                    <a:pt x="604260" y="507526"/>
                  </a:lnTo>
                  <a:lnTo>
                    <a:pt x="626659" y="467130"/>
                  </a:lnTo>
                  <a:lnTo>
                    <a:pt x="643287" y="423504"/>
                  </a:lnTo>
                  <a:lnTo>
                    <a:pt x="653636" y="377158"/>
                  </a:lnTo>
                  <a:lnTo>
                    <a:pt x="657199" y="328599"/>
                  </a:lnTo>
                  <a:lnTo>
                    <a:pt x="653636" y="280041"/>
                  </a:lnTo>
                  <a:lnTo>
                    <a:pt x="643287" y="233694"/>
                  </a:lnTo>
                  <a:lnTo>
                    <a:pt x="626659" y="190069"/>
                  </a:lnTo>
                  <a:lnTo>
                    <a:pt x="604260" y="149672"/>
                  </a:lnTo>
                  <a:lnTo>
                    <a:pt x="576600" y="113013"/>
                  </a:lnTo>
                  <a:lnTo>
                    <a:pt x="544186" y="80599"/>
                  </a:lnTo>
                  <a:lnTo>
                    <a:pt x="507526" y="52938"/>
                  </a:lnTo>
                  <a:lnTo>
                    <a:pt x="467130" y="30540"/>
                  </a:lnTo>
                  <a:lnTo>
                    <a:pt x="423504" y="13912"/>
                  </a:lnTo>
                  <a:lnTo>
                    <a:pt x="377158" y="3562"/>
                  </a:lnTo>
                  <a:lnTo>
                    <a:pt x="328599" y="0"/>
                  </a:lnTo>
                  <a:close/>
                </a:path>
              </a:pathLst>
            </a:custGeom>
            <a:solidFill>
              <a:srgbClr val="AD8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D5425948-7062-0C44-B6EC-32638FC216F6}"/>
                </a:ext>
              </a:extLst>
            </p:cNvPr>
            <p:cNvSpPr/>
            <p:nvPr/>
          </p:nvSpPr>
          <p:spPr>
            <a:xfrm>
              <a:off x="922324" y="191725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30" h="341630">
                  <a:moveTo>
                    <a:pt x="189124" y="0"/>
                  </a:moveTo>
                  <a:lnTo>
                    <a:pt x="144620" y="989"/>
                  </a:lnTo>
                  <a:lnTo>
                    <a:pt x="100467" y="14069"/>
                  </a:lnTo>
                  <a:lnTo>
                    <a:pt x="61334" y="38340"/>
                  </a:lnTo>
                  <a:lnTo>
                    <a:pt x="30995" y="70913"/>
                  </a:lnTo>
                  <a:lnTo>
                    <a:pt x="10276" y="109627"/>
                  </a:lnTo>
                  <a:lnTo>
                    <a:pt x="0" y="152317"/>
                  </a:lnTo>
                  <a:lnTo>
                    <a:pt x="989" y="196822"/>
                  </a:lnTo>
                  <a:lnTo>
                    <a:pt x="14069" y="240980"/>
                  </a:lnTo>
                  <a:lnTo>
                    <a:pt x="38340" y="280113"/>
                  </a:lnTo>
                  <a:lnTo>
                    <a:pt x="70913" y="310451"/>
                  </a:lnTo>
                  <a:lnTo>
                    <a:pt x="109625" y="331170"/>
                  </a:lnTo>
                  <a:lnTo>
                    <a:pt x="152313" y="341447"/>
                  </a:lnTo>
                  <a:lnTo>
                    <a:pt x="196815" y="340457"/>
                  </a:lnTo>
                  <a:lnTo>
                    <a:pt x="240967" y="327378"/>
                  </a:lnTo>
                  <a:lnTo>
                    <a:pt x="280106" y="303107"/>
                  </a:lnTo>
                  <a:lnTo>
                    <a:pt x="310447" y="270533"/>
                  </a:lnTo>
                  <a:lnTo>
                    <a:pt x="331169" y="231820"/>
                  </a:lnTo>
                  <a:lnTo>
                    <a:pt x="341447" y="189129"/>
                  </a:lnTo>
                  <a:lnTo>
                    <a:pt x="340457" y="144624"/>
                  </a:lnTo>
                  <a:lnTo>
                    <a:pt x="327378" y="100467"/>
                  </a:lnTo>
                  <a:lnTo>
                    <a:pt x="303106" y="61334"/>
                  </a:lnTo>
                  <a:lnTo>
                    <a:pt x="270530" y="30995"/>
                  </a:lnTo>
                  <a:lnTo>
                    <a:pt x="231815" y="10276"/>
                  </a:lnTo>
                  <a:lnTo>
                    <a:pt x="189124" y="0"/>
                  </a:lnTo>
                  <a:close/>
                </a:path>
              </a:pathLst>
            </a:custGeom>
            <a:solidFill>
              <a:srgbClr val="416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9312FB03-F1D3-0E4C-91F6-7A226F2CE8F7}"/>
                </a:ext>
              </a:extLst>
            </p:cNvPr>
            <p:cNvSpPr/>
            <p:nvPr/>
          </p:nvSpPr>
          <p:spPr>
            <a:xfrm>
              <a:off x="835455" y="708761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07911" y="0"/>
                  </a:moveTo>
                  <a:lnTo>
                    <a:pt x="262411" y="3338"/>
                  </a:lnTo>
                  <a:lnTo>
                    <a:pt x="218983" y="13036"/>
                  </a:lnTo>
                  <a:lnTo>
                    <a:pt x="178104" y="28618"/>
                  </a:lnTo>
                  <a:lnTo>
                    <a:pt x="140251" y="49606"/>
                  </a:lnTo>
                  <a:lnTo>
                    <a:pt x="105899" y="75526"/>
                  </a:lnTo>
                  <a:lnTo>
                    <a:pt x="75526" y="105899"/>
                  </a:lnTo>
                  <a:lnTo>
                    <a:pt x="49606" y="140251"/>
                  </a:lnTo>
                  <a:lnTo>
                    <a:pt x="28618" y="178104"/>
                  </a:lnTo>
                  <a:lnTo>
                    <a:pt x="13036" y="218983"/>
                  </a:lnTo>
                  <a:lnTo>
                    <a:pt x="3338" y="262411"/>
                  </a:lnTo>
                  <a:lnTo>
                    <a:pt x="0" y="307911"/>
                  </a:lnTo>
                  <a:lnTo>
                    <a:pt x="3338" y="353411"/>
                  </a:lnTo>
                  <a:lnTo>
                    <a:pt x="13036" y="396839"/>
                  </a:lnTo>
                  <a:lnTo>
                    <a:pt x="28618" y="437718"/>
                  </a:lnTo>
                  <a:lnTo>
                    <a:pt x="49606" y="475571"/>
                  </a:lnTo>
                  <a:lnTo>
                    <a:pt x="75526" y="509923"/>
                  </a:lnTo>
                  <a:lnTo>
                    <a:pt x="105899" y="540296"/>
                  </a:lnTo>
                  <a:lnTo>
                    <a:pt x="140251" y="566216"/>
                  </a:lnTo>
                  <a:lnTo>
                    <a:pt x="178104" y="587204"/>
                  </a:lnTo>
                  <a:lnTo>
                    <a:pt x="218983" y="602786"/>
                  </a:lnTo>
                  <a:lnTo>
                    <a:pt x="262411" y="612484"/>
                  </a:lnTo>
                  <a:lnTo>
                    <a:pt x="307911" y="615823"/>
                  </a:lnTo>
                  <a:lnTo>
                    <a:pt x="353415" y="612484"/>
                  </a:lnTo>
                  <a:lnTo>
                    <a:pt x="396845" y="602786"/>
                  </a:lnTo>
                  <a:lnTo>
                    <a:pt x="437726" y="587204"/>
                  </a:lnTo>
                  <a:lnTo>
                    <a:pt x="475581" y="566216"/>
                  </a:lnTo>
                  <a:lnTo>
                    <a:pt x="509933" y="540296"/>
                  </a:lnTo>
                  <a:lnTo>
                    <a:pt x="540308" y="509923"/>
                  </a:lnTo>
                  <a:lnTo>
                    <a:pt x="566228" y="475571"/>
                  </a:lnTo>
                  <a:lnTo>
                    <a:pt x="587217" y="437718"/>
                  </a:lnTo>
                  <a:lnTo>
                    <a:pt x="602798" y="396839"/>
                  </a:lnTo>
                  <a:lnTo>
                    <a:pt x="612497" y="353411"/>
                  </a:lnTo>
                  <a:lnTo>
                    <a:pt x="615835" y="307911"/>
                  </a:lnTo>
                  <a:lnTo>
                    <a:pt x="612497" y="262411"/>
                  </a:lnTo>
                  <a:lnTo>
                    <a:pt x="602798" y="218983"/>
                  </a:lnTo>
                  <a:lnTo>
                    <a:pt x="587217" y="178104"/>
                  </a:lnTo>
                  <a:lnTo>
                    <a:pt x="566228" y="140251"/>
                  </a:lnTo>
                  <a:lnTo>
                    <a:pt x="540308" y="105899"/>
                  </a:lnTo>
                  <a:lnTo>
                    <a:pt x="509933" y="75526"/>
                  </a:lnTo>
                  <a:lnTo>
                    <a:pt x="475581" y="49606"/>
                  </a:lnTo>
                  <a:lnTo>
                    <a:pt x="437726" y="28618"/>
                  </a:lnTo>
                  <a:lnTo>
                    <a:pt x="396845" y="13036"/>
                  </a:lnTo>
                  <a:lnTo>
                    <a:pt x="353415" y="3338"/>
                  </a:lnTo>
                  <a:lnTo>
                    <a:pt x="307911" y="0"/>
                  </a:lnTo>
                  <a:close/>
                </a:path>
              </a:pathLst>
            </a:custGeom>
            <a:solidFill>
              <a:srgbClr val="0C8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C34033A5-55BC-2749-8CAD-16F414EED76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62" y="688900"/>
              <a:ext cx="152260" cy="152260"/>
            </a:xfrm>
            <a:prstGeom prst="rect">
              <a:avLst/>
            </a:prstGeom>
          </p:spPr>
        </p:pic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AD3A3A48-F955-674E-8FA8-7832B3239025}"/>
                </a:ext>
              </a:extLst>
            </p:cNvPr>
            <p:cNvSpPr/>
            <p:nvPr/>
          </p:nvSpPr>
          <p:spPr>
            <a:xfrm>
              <a:off x="416514" y="1005155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80">
                  <a:moveTo>
                    <a:pt x="160608" y="0"/>
                  </a:moveTo>
                  <a:lnTo>
                    <a:pt x="114746" y="3361"/>
                  </a:lnTo>
                  <a:lnTo>
                    <a:pt x="72467" y="20311"/>
                  </a:lnTo>
                  <a:lnTo>
                    <a:pt x="36987" y="49562"/>
                  </a:lnTo>
                  <a:lnTo>
                    <a:pt x="11522" y="89824"/>
                  </a:lnTo>
                  <a:lnTo>
                    <a:pt x="0" y="136046"/>
                  </a:lnTo>
                  <a:lnTo>
                    <a:pt x="3357" y="181905"/>
                  </a:lnTo>
                  <a:lnTo>
                    <a:pt x="20305" y="224184"/>
                  </a:lnTo>
                  <a:lnTo>
                    <a:pt x="49555" y="259667"/>
                  </a:lnTo>
                  <a:lnTo>
                    <a:pt x="89818" y="285138"/>
                  </a:lnTo>
                  <a:lnTo>
                    <a:pt x="136041" y="296655"/>
                  </a:lnTo>
                  <a:lnTo>
                    <a:pt x="181903" y="293293"/>
                  </a:lnTo>
                  <a:lnTo>
                    <a:pt x="224185" y="276343"/>
                  </a:lnTo>
                  <a:lnTo>
                    <a:pt x="259672" y="247092"/>
                  </a:lnTo>
                  <a:lnTo>
                    <a:pt x="285144" y="206830"/>
                  </a:lnTo>
                  <a:lnTo>
                    <a:pt x="296655" y="160607"/>
                  </a:lnTo>
                  <a:lnTo>
                    <a:pt x="293290" y="114746"/>
                  </a:lnTo>
                  <a:lnTo>
                    <a:pt x="276340" y="72465"/>
                  </a:lnTo>
                  <a:lnTo>
                    <a:pt x="247092" y="36982"/>
                  </a:lnTo>
                  <a:lnTo>
                    <a:pt x="206836" y="11516"/>
                  </a:lnTo>
                  <a:lnTo>
                    <a:pt x="160608" y="0"/>
                  </a:lnTo>
                  <a:close/>
                </a:path>
              </a:pathLst>
            </a:custGeom>
            <a:solidFill>
              <a:srgbClr val="8A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FF48C7D1-9188-0644-8425-AD28288D2A8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51" y="75628"/>
              <a:ext cx="238142" cy="238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1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0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5" name="Google Shape;105;p42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42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p4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4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4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4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4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3" name="Google Shape;123;p4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4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5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46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29" name="Google Shape;129;p46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46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4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2;p14">
            <a:extLst>
              <a:ext uri="{FF2B5EF4-FFF2-40B4-BE49-F238E27FC236}">
                <a16:creationId xmlns:a16="http://schemas.microsoft.com/office/drawing/2014/main" id="{E4B394E5-E1AA-47AF-BA71-7404C28FC0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5690" y="365125"/>
            <a:ext cx="92291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 dirty="0"/>
              <a:t>Intro general a la Norma 4 </a:t>
            </a:r>
            <a:endParaRPr dirty="0"/>
          </a:p>
        </p:txBody>
      </p:sp>
      <p:sp>
        <p:nvSpPr>
          <p:cNvPr id="5" name="Google Shape;322;p14">
            <a:extLst>
              <a:ext uri="{FF2B5EF4-FFF2-40B4-BE49-F238E27FC236}">
                <a16:creationId xmlns:a16="http://schemas.microsoft.com/office/drawing/2014/main" id="{D073A093-C3E6-4712-853E-610EE9C9B612}"/>
              </a:ext>
            </a:extLst>
          </p:cNvPr>
          <p:cNvSpPr txBox="1">
            <a:spLocks/>
          </p:cNvSpPr>
          <p:nvPr/>
        </p:nvSpPr>
        <p:spPr>
          <a:xfrm>
            <a:off x="965691" y="1808645"/>
            <a:ext cx="84564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Parte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del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Bloque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1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relacionado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con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respuesta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de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calidad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</a:t>
            </a: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Se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usa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con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Normas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</a:t>
            </a:r>
            <a:r>
              <a:rPr lang="en-US" dirty="0"/>
              <a:t>(7–28) 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&amp; </a:t>
            </a:r>
            <a:r>
              <a:rPr lang="fr-FR" dirty="0">
                <a:solidFill>
                  <a:schemeClr val="bg2"/>
                </a:solidFill>
                <a:latin typeface="Helvetica Neue" panose="020B0604020202020204" charset="0"/>
              </a:rPr>
              <a:t>los </a:t>
            </a:r>
            <a:r>
              <a:rPr lang="fr-FR" dirty="0" err="1">
                <a:solidFill>
                  <a:schemeClr val="bg2"/>
                </a:solidFill>
                <a:latin typeface="Helvetica Neue" panose="020B0604020202020204" charset="0"/>
              </a:rPr>
              <a:t>principios</a:t>
            </a:r>
            <a:r>
              <a:rPr lang="fr-FR" dirty="0">
                <a:solidFill>
                  <a:schemeClr val="bg2"/>
                </a:solidFill>
                <a:latin typeface="Helvetica Neue" panose="020B0604020202020204" charset="0"/>
              </a:rPr>
              <a:t> </a:t>
            </a:r>
            <a:r>
              <a:rPr lang="fr-FR" i="1" dirty="0">
                <a:solidFill>
                  <a:schemeClr val="bg2"/>
                </a:solidFill>
                <a:latin typeface="Helvetica Neue" panose="020B0604020202020204" charset="0"/>
              </a:rPr>
              <a:t>NMPNA</a:t>
            </a:r>
            <a:endParaRPr lang="fr-FR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0" indent="0">
              <a:spcBef>
                <a:spcPts val="0"/>
              </a:spcBef>
              <a:buClr>
                <a:schemeClr val="accent3"/>
              </a:buClr>
              <a:buNone/>
            </a:pPr>
            <a:endParaRPr lang="fr-FR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r>
              <a:rPr lang="fr-FR" dirty="0">
                <a:solidFill>
                  <a:schemeClr val="bg2"/>
                </a:solidFill>
                <a:latin typeface="Helvetica Neue" panose="020B0604020202020204" charset="0"/>
              </a:rPr>
              <a:t>CHS</a:t>
            </a:r>
          </a:p>
          <a:p>
            <a:pPr marL="0" indent="0">
              <a:spcBef>
                <a:spcPts val="0"/>
              </a:spcBef>
              <a:buClr>
                <a:schemeClr val="accent3"/>
              </a:buClr>
              <a:buNone/>
            </a:pPr>
            <a:endParaRPr lang="fr-FR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342900" indent="-342900">
              <a:lnSpc>
                <a:spcPct val="110000"/>
              </a:lnSpc>
              <a:buClr>
                <a:schemeClr val="accent3"/>
              </a:buClr>
              <a:buSzPct val="100000"/>
            </a:pPr>
            <a:r>
              <a:rPr lang="es-ES" dirty="0">
                <a:solidFill>
                  <a:schemeClr val="bg2"/>
                </a:solidFill>
                <a:latin typeface="Helvetica Neue" panose="020B0604020202020204" charset="0"/>
              </a:rPr>
              <a:t>Programación orientada a la PNA</a:t>
            </a:r>
          </a:p>
          <a:p>
            <a:pPr marL="342900" indent="-342900">
              <a:lnSpc>
                <a:spcPct val="110000"/>
              </a:lnSpc>
              <a:buClr>
                <a:schemeClr val="accent3"/>
              </a:buClr>
              <a:buSzPct val="100000"/>
            </a:pPr>
            <a:r>
              <a:rPr lang="es-ES" dirty="0">
                <a:solidFill>
                  <a:schemeClr val="bg2"/>
                </a:solidFill>
                <a:latin typeface="Helvetica Neue" panose="020B0604020202020204" charset="0"/>
              </a:rPr>
              <a:t>Procesos y metodología para diseñar  planificar y supervisar </a:t>
            </a:r>
            <a:endParaRPr lang="en-US" dirty="0">
              <a:solidFill>
                <a:schemeClr val="bg2"/>
              </a:solidFill>
              <a:latin typeface="Helvetica Neue" panose="020B0604020202020204" charset="0"/>
              <a:sym typeface="Arial"/>
            </a:endParaRPr>
          </a:p>
          <a:p>
            <a:pPr marL="342900" indent="-342900">
              <a:lnSpc>
                <a:spcPct val="110000"/>
              </a:lnSpc>
              <a:buClr>
                <a:schemeClr val="accent3"/>
              </a:buClr>
              <a:buSzPct val="100000"/>
            </a:pPr>
            <a:r>
              <a:rPr lang="es-ES" dirty="0">
                <a:solidFill>
                  <a:schemeClr val="bg2"/>
                </a:solidFill>
                <a:latin typeface="Helvetica Neue" panose="020B0604020202020204" charset="0"/>
              </a:rPr>
              <a:t>Aprendizaje </a:t>
            </a:r>
            <a:r>
              <a:rPr lang="fr-FR" dirty="0">
                <a:solidFill>
                  <a:schemeClr val="bg2"/>
                </a:solidFill>
                <a:latin typeface="Helvetica Neue" panose="020B0604020202020204" charset="0"/>
              </a:rPr>
              <a:t>para </a:t>
            </a:r>
            <a:r>
              <a:rPr lang="es-ES" dirty="0">
                <a:solidFill>
                  <a:schemeClr val="bg2"/>
                </a:solidFill>
                <a:latin typeface="Helvetica Neue" panose="020B0604020202020204" charset="0"/>
              </a:rPr>
              <a:t>adaptar programas</a:t>
            </a:r>
          </a:p>
          <a:p>
            <a:pPr marL="342900" indent="-342900">
              <a:lnSpc>
                <a:spcPct val="110000"/>
              </a:lnSpc>
              <a:buClr>
                <a:schemeClr val="accent3"/>
              </a:buClr>
              <a:buSzPct val="100000"/>
            </a:pPr>
            <a:r>
              <a:rPr lang="es-ES" dirty="0">
                <a:solidFill>
                  <a:schemeClr val="bg2"/>
                </a:solidFill>
                <a:latin typeface="Helvetica Neue" panose="020B0604020202020204" charset="0"/>
              </a:rPr>
              <a:t>Mecanismos de retroalimentación y quejas</a:t>
            </a:r>
            <a:endParaRPr lang="fr-FR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endParaRPr lang="en-US" dirty="0">
              <a:solidFill>
                <a:schemeClr val="bg2"/>
              </a:solidFill>
              <a:latin typeface="Helvetica Neue" panose="020B060402020202020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EC33DF6-2955-4AAC-A461-4F75DED12DAE}"/>
              </a:ext>
            </a:extLst>
          </p:cNvPr>
          <p:cNvSpPr txBox="1"/>
          <p:nvPr/>
        </p:nvSpPr>
        <p:spPr>
          <a:xfrm>
            <a:off x="7556384" y="5754128"/>
            <a:ext cx="44611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>
              <a:buClrTx/>
              <a:defRPr/>
            </a:pPr>
            <a:r>
              <a:rPr lang="es-ES" sz="2800" dirty="0">
                <a:latin typeface="Ink Free" panose="03080402000500000000" pitchFamily="66" charset="0"/>
              </a:rPr>
              <a:t>¿Cuales</a:t>
            </a:r>
            <a:r>
              <a:rPr lang="fr-FR" sz="2800" dirty="0">
                <a:latin typeface="Ink Free" panose="03080402000500000000" pitchFamily="66" charset="0"/>
              </a:rPr>
              <a:t> son los pasos </a:t>
            </a:r>
            <a:r>
              <a:rPr lang="es-ES" sz="2800" dirty="0">
                <a:latin typeface="Ink Free" panose="03080402000500000000" pitchFamily="66" charset="0"/>
              </a:rPr>
              <a:t>del ciclo del programa</a:t>
            </a:r>
            <a:r>
              <a:rPr lang="fr-FR" sz="2800" dirty="0">
                <a:latin typeface="Ink Free" panose="03080402000500000000" pitchFamily="66" charset="0"/>
              </a:rPr>
              <a:t>?</a:t>
            </a:r>
            <a:r>
              <a:rPr lang="en-US" sz="2800" dirty="0">
                <a:latin typeface="Ink Free" panose="03080402000500000000" pitchFamily="66" charset="0"/>
                <a:sym typeface="Arial"/>
              </a:rPr>
              <a:t>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AAED79B-10AC-41F7-B6E5-3A310716D70E}"/>
              </a:ext>
            </a:extLst>
          </p:cNvPr>
          <p:cNvGrpSpPr/>
          <p:nvPr/>
        </p:nvGrpSpPr>
        <p:grpSpPr>
          <a:xfrm rot="1415781">
            <a:off x="11045341" y="4631484"/>
            <a:ext cx="979340" cy="1040548"/>
            <a:chOff x="10883591" y="5571442"/>
            <a:chExt cx="979340" cy="1040548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701B369-6B50-4B8D-8819-2643674A2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3591" y="5571442"/>
              <a:ext cx="979340" cy="1040548"/>
            </a:xfrm>
            <a:prstGeom prst="rect">
              <a:avLst/>
            </a:prstGeom>
          </p:spPr>
        </p:pic>
        <p:pic>
          <p:nvPicPr>
            <p:cNvPr id="11" name="Graphique 10" descr="Point d’interrogation">
              <a:extLst>
                <a:ext uri="{FF2B5EF4-FFF2-40B4-BE49-F238E27FC236}">
                  <a16:creationId xmlns:a16="http://schemas.microsoft.com/office/drawing/2014/main" id="{824168B0-A07E-44EC-8EBF-C33744EF3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05748" y="5727562"/>
              <a:ext cx="735026" cy="735026"/>
            </a:xfrm>
            <a:prstGeom prst="rect">
              <a:avLst/>
            </a:prstGeom>
          </p:spPr>
        </p:pic>
      </p:grpSp>
      <p:pic>
        <p:nvPicPr>
          <p:cNvPr id="15" name="Google Shape;327;p14" descr="Screen Shot 2019-10-08 at 5.14.15 PM.png">
            <a:extLst>
              <a:ext uri="{FF2B5EF4-FFF2-40B4-BE49-F238E27FC236}">
                <a16:creationId xmlns:a16="http://schemas.microsoft.com/office/drawing/2014/main" id="{162E031D-B339-4E20-99D8-DA68BD6284C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2459" y="3940457"/>
            <a:ext cx="1313978" cy="107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6F06617-7038-4E9E-94F0-F6A966C26F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3564" y="2779406"/>
            <a:ext cx="852639" cy="8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A6AC4B5-7717-4E03-9444-B72C4FEF7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128" y="1382837"/>
            <a:ext cx="6076521" cy="3381667"/>
          </a:xfrm>
        </p:spPr>
        <p:txBody>
          <a:bodyPr>
            <a:normAutofit lnSpcReduction="10000"/>
          </a:bodyPr>
          <a:lstStyle/>
          <a:p>
            <a:pPr marL="50800" indent="0" algn="ctr">
              <a:buNone/>
            </a:pPr>
            <a:r>
              <a:rPr lang="en-US" sz="2400" dirty="0">
                <a:solidFill>
                  <a:schemeClr val="bg2"/>
                </a:solidFill>
              </a:rPr>
              <a:t>“</a:t>
            </a:r>
            <a:r>
              <a:rPr lang="es-ES" sz="2400" dirty="0"/>
              <a:t>Todos los programas de protección de la infancia se diseñan, planifican, gestionan, supervisan y evalúan a través de procesos y metodologías estructurales que se basan en los recursos y las capacidades ya existentes, responden a riesgos y necesidades de protección de la niñez y adolescencia y están en continua adaptación gracias al aprendizaje y la evidencia</a:t>
            </a:r>
            <a:r>
              <a:rPr lang="en-US" sz="2400" dirty="0">
                <a:solidFill>
                  <a:schemeClr val="bg2"/>
                </a:solidFill>
              </a:rPr>
              <a:t>.”</a:t>
            </a:r>
            <a:endParaRPr lang="fr-FR" sz="2400" dirty="0">
              <a:solidFill>
                <a:schemeClr val="bg2"/>
              </a:solidFill>
            </a:endParaRPr>
          </a:p>
        </p:txBody>
      </p:sp>
      <p:pic>
        <p:nvPicPr>
          <p:cNvPr id="20" name="Google Shape;262;p5" descr="Screen Shot 2019-10-07 at 9.06.56 PM.png">
            <a:extLst>
              <a:ext uri="{FF2B5EF4-FFF2-40B4-BE49-F238E27FC236}">
                <a16:creationId xmlns:a16="http://schemas.microsoft.com/office/drawing/2014/main" id="{DBA10840-C039-4152-B6CF-7040050BF9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6063" y="4795144"/>
            <a:ext cx="1498650" cy="174809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68483B0-A8CE-4163-9037-2F1C4A48A5B7}"/>
              </a:ext>
            </a:extLst>
          </p:cNvPr>
          <p:cNvSpPr txBox="1"/>
          <p:nvPr/>
        </p:nvSpPr>
        <p:spPr>
          <a:xfrm>
            <a:off x="6923047" y="2953137"/>
            <a:ext cx="542577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2"/>
                </a:solidFill>
              </a:rPr>
              <a:t>STEP 1: </a:t>
            </a: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  <a:ea typeface="Helvetica Neue"/>
                <a:cs typeface="Helvetica Neue"/>
              </a:rPr>
              <a:t>PREPARACIÓN</a:t>
            </a:r>
            <a:endParaRPr lang="fr-FR" sz="2400" dirty="0">
              <a:solidFill>
                <a:schemeClr val="bg2"/>
              </a:solidFill>
              <a:latin typeface="Helvetica Neue" panose="020B0604020202020204" charset="0"/>
              <a:ea typeface="Helvetica Neue"/>
              <a:cs typeface="Helvetica Neue"/>
            </a:endParaRPr>
          </a:p>
          <a:p>
            <a:endParaRPr lang="fr-FR" sz="2800" b="1" dirty="0">
              <a:solidFill>
                <a:schemeClr val="bg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fr-FR" sz="2400" dirty="0" err="1">
                <a:solidFill>
                  <a:schemeClr val="bg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Comprender</a:t>
            </a:r>
            <a:r>
              <a:rPr lang="fr-FR" sz="2400" dirty="0">
                <a:solidFill>
                  <a:schemeClr val="bg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s-ES" sz="2400" dirty="0">
                <a:latin typeface="HelveticaNeue-Light-Identity-H"/>
              </a:rPr>
              <a:t>sistemas de la PNA</a:t>
            </a:r>
          </a:p>
          <a:p>
            <a:pPr marL="457200" indent="-457200">
              <a:buFontTx/>
              <a:buChar char="-"/>
            </a:pPr>
            <a:r>
              <a:rPr lang="es-ES" sz="2400" dirty="0">
                <a:latin typeface="HelveticaNeue-Light-Identity-H"/>
              </a:rPr>
              <a:t>normas sociales y culturales</a:t>
            </a:r>
          </a:p>
          <a:p>
            <a:pPr marL="457200" indent="-457200">
              <a:buFontTx/>
              <a:buChar char="-"/>
            </a:pPr>
            <a:r>
              <a:rPr lang="es-ES" sz="2400" dirty="0">
                <a:latin typeface="HelveticaNeue-Light-Identity-H"/>
              </a:rPr>
              <a:t>capacidades de PNA a nivel comunitario </a:t>
            </a:r>
          </a:p>
          <a:p>
            <a:pPr marL="457200" indent="-457200">
              <a:buFontTx/>
              <a:buChar char="-"/>
            </a:pPr>
            <a:r>
              <a:rPr lang="es-ES" sz="2400" dirty="0">
                <a:latin typeface="HelveticaNeue-Light-Identity-H"/>
              </a:rPr>
              <a:t>leyes y políticas</a:t>
            </a:r>
          </a:p>
          <a:p>
            <a:r>
              <a:rPr lang="fr-FR" sz="2400" dirty="0">
                <a:solidFill>
                  <a:schemeClr val="bg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-&gt; </a:t>
            </a:r>
            <a:r>
              <a:rPr lang="fr-FR" sz="2400" dirty="0" err="1">
                <a:solidFill>
                  <a:schemeClr val="bg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riesgos</a:t>
            </a:r>
            <a:r>
              <a:rPr lang="fr-FR" sz="2400" dirty="0">
                <a:solidFill>
                  <a:schemeClr val="bg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, </a:t>
            </a:r>
            <a:r>
              <a:rPr lang="fr-FR" sz="2400" dirty="0" err="1">
                <a:solidFill>
                  <a:schemeClr val="bg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necesidades</a:t>
            </a:r>
            <a:r>
              <a:rPr lang="fr-FR" sz="2400" dirty="0">
                <a:solidFill>
                  <a:schemeClr val="bg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y </a:t>
            </a:r>
            <a:r>
              <a:rPr lang="fr-FR" sz="2400" dirty="0" err="1">
                <a:solidFill>
                  <a:schemeClr val="bg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capacidades</a:t>
            </a:r>
            <a:r>
              <a:rPr lang="fr-FR" sz="2400" dirty="0">
                <a:solidFill>
                  <a:schemeClr val="bg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3CBD3B-44A1-4969-AFEB-AC85FD79A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869" y="314765"/>
            <a:ext cx="2380377" cy="8739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35D7EB6-81D4-4A9F-AFFD-2C98812BC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808" y="162738"/>
            <a:ext cx="3292863" cy="2910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72F60FB-6B88-4C0C-A1EB-7A0853EB6B5C}"/>
              </a:ext>
            </a:extLst>
          </p:cNvPr>
          <p:cNvSpPr txBox="1"/>
          <p:nvPr/>
        </p:nvSpPr>
        <p:spPr>
          <a:xfrm>
            <a:off x="5570850" y="315122"/>
            <a:ext cx="521907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200"/>
            </a:pPr>
            <a:r>
              <a:rPr lang="fr-FR" sz="2800" b="1" dirty="0">
                <a:solidFill>
                  <a:schemeClr val="bg2"/>
                </a:solidFill>
                <a:latin typeface="Helvetica Neue" panose="020B0604020202020204" charset="0"/>
              </a:rPr>
              <a:t>STEP 3: </a:t>
            </a:r>
            <a:r>
              <a:rPr lang="en-US" sz="2800" dirty="0" err="1">
                <a:latin typeface="Helvetica Neue" panose="020B0604020202020204" charset="0"/>
              </a:rPr>
              <a:t>Dise</a:t>
            </a:r>
            <a:r>
              <a:rPr lang="es-ES" sz="2800" dirty="0">
                <a:latin typeface="Helvetica Neue" panose="020B0604020202020204" charset="0"/>
              </a:rPr>
              <a:t>ñ</a:t>
            </a:r>
            <a:r>
              <a:rPr lang="en-US" sz="2800" dirty="0">
                <a:latin typeface="Helvetica Neue" panose="020B0604020202020204" charset="0"/>
              </a:rPr>
              <a:t>o / </a:t>
            </a:r>
            <a:r>
              <a:rPr lang="en-US" sz="2800" dirty="0" err="1">
                <a:latin typeface="Helvetica Neue" panose="020B0604020202020204" charset="0"/>
              </a:rPr>
              <a:t>planificaci</a:t>
            </a:r>
            <a:r>
              <a:rPr lang="es-ES" sz="2800" dirty="0" err="1">
                <a:latin typeface="Helvetica Neue" panose="020B0604020202020204" charset="0"/>
                <a:sym typeface="Calibri"/>
              </a:rPr>
              <a:t>ó</a:t>
            </a:r>
            <a:r>
              <a:rPr lang="en-US" sz="2800" dirty="0">
                <a:latin typeface="Helvetica Neue" panose="020B0604020202020204" charset="0"/>
              </a:rPr>
              <a:t>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Necesidades</a:t>
            </a:r>
            <a:r>
              <a:rPr lang="en-US" sz="2400" dirty="0">
                <a:latin typeface="Helvetica Neue" panose="020B0604020202020204" charset="0"/>
              </a:rPr>
              <a:t> </a:t>
            </a:r>
            <a:r>
              <a:rPr lang="en-US" sz="2400" dirty="0" err="1">
                <a:latin typeface="Helvetica Neue" panose="020B0604020202020204" charset="0"/>
              </a:rPr>
              <a:t>i</a:t>
            </a:r>
            <a:r>
              <a:rPr lang="es-ES" sz="2400" dirty="0" err="1"/>
              <a:t>nsatisfechas</a:t>
            </a:r>
            <a:endParaRPr lang="es-E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Respondiendo a necesidades </a:t>
            </a:r>
            <a:r>
              <a:rPr lang="en-US" sz="2400" dirty="0">
                <a:latin typeface="Helvetica Neue" panose="020B0604020202020204" charset="0"/>
              </a:rPr>
              <a:t>(St.15-18)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latin typeface="HelveticaNeue-Light-Identity-H"/>
              </a:rPr>
              <a:t>Complementariedad</a:t>
            </a:r>
            <a:endParaRPr lang="en-US" sz="2400" dirty="0">
              <a:latin typeface="Helvetica Neue" panose="020B0604020202020204" charset="0"/>
              <a:sym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Helvetica Neue" panose="020B0604020202020204" charset="0"/>
                <a:sym typeface="Helvetica Neue"/>
              </a:rPr>
              <a:t>Objetivo</a:t>
            </a:r>
            <a:r>
              <a:rPr lang="en-US" sz="2400" dirty="0">
                <a:latin typeface="Helvetica Neue" panose="020B0604020202020204" charset="0"/>
                <a:sym typeface="Helvetica Neue"/>
              </a:rPr>
              <a:t> del </a:t>
            </a:r>
            <a:r>
              <a:rPr lang="en-US" sz="2400" dirty="0" err="1">
                <a:latin typeface="Helvetica Neue" panose="020B0604020202020204" charset="0"/>
                <a:sym typeface="Helvetica Neue"/>
              </a:rPr>
              <a:t>programa</a:t>
            </a:r>
            <a:endParaRPr lang="en-US" sz="2400" dirty="0">
              <a:latin typeface="Helvetica Neue" panose="020B0604020202020204" charset="0"/>
              <a:sym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Helvetica Neue" panose="020B0604020202020204" charset="0"/>
                <a:sym typeface="Helvetica Neue"/>
              </a:rPr>
              <a:t>Resultado</a:t>
            </a:r>
            <a:r>
              <a:rPr lang="en-US" sz="2400" dirty="0">
                <a:latin typeface="Helvetica Neue" panose="020B0604020202020204" charset="0"/>
                <a:sym typeface="Helvetica Neue"/>
              </a:rPr>
              <a:t>(s) &amp; </a:t>
            </a:r>
            <a:r>
              <a:rPr lang="es-ES" sz="2400" dirty="0"/>
              <a:t>presupuesto</a:t>
            </a:r>
            <a:endParaRPr lang="en-US" sz="2400" dirty="0">
              <a:latin typeface="Helvetica Neue" panose="020B0604020202020204" charset="0"/>
              <a:sym typeface="Helvetica Neue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C901AB-17DC-4651-8452-5C81832F17E0}"/>
              </a:ext>
            </a:extLst>
          </p:cNvPr>
          <p:cNvSpPr txBox="1"/>
          <p:nvPr/>
        </p:nvSpPr>
        <p:spPr>
          <a:xfrm>
            <a:off x="7849056" y="3859887"/>
            <a:ext cx="544486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200"/>
              <a:defRPr/>
            </a:pPr>
            <a:r>
              <a:rPr lang="fr-FR" sz="2800" b="1" dirty="0">
                <a:latin typeface="Helvetica Neue" panose="020B0604020202020204" charset="0"/>
              </a:rPr>
              <a:t>STEP 4: </a:t>
            </a:r>
            <a:r>
              <a:rPr lang="es-ES" sz="2800" dirty="0">
                <a:latin typeface="Helvetica Neue" panose="020B0604020202020204" charset="0"/>
                <a:sym typeface="Calibri"/>
              </a:rPr>
              <a:t>Implementación</a:t>
            </a:r>
            <a:r>
              <a:rPr lang="en-US" sz="2800" dirty="0">
                <a:latin typeface="Helvetica Neue" panose="020B0604020202020204" charset="0"/>
                <a:sym typeface="Calibri"/>
              </a:rPr>
              <a:t> / </a:t>
            </a:r>
            <a:r>
              <a:rPr lang="en-US" sz="2800" dirty="0" err="1">
                <a:latin typeface="Helvetica Neue" panose="020B0604020202020204" charset="0"/>
                <a:sym typeface="Calibri"/>
              </a:rPr>
              <a:t>monitoreo</a:t>
            </a:r>
            <a:r>
              <a:rPr lang="en-US" sz="2800" dirty="0">
                <a:latin typeface="Helvetica Neue" panose="020B0604020202020204" charset="0"/>
                <a:sym typeface="Calibri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Productos y resultados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Calidad</a:t>
            </a:r>
            <a:r>
              <a:rPr lang="en-US" sz="2400" dirty="0">
                <a:solidFill>
                  <a:schemeClr val="bg2"/>
                </a:solidFill>
                <a:latin typeface="Helvetica Neue" panose="020B0604020202020204" charset="0"/>
                <a:ea typeface="Helvetica Neue"/>
                <a:cs typeface="Helvetica Neue"/>
              </a:rPr>
              <a:t> (St. 1-6)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Salvaguardia</a:t>
            </a:r>
            <a:endParaRPr lang="en-US" sz="2400" dirty="0">
              <a:solidFill>
                <a:schemeClr val="bg2"/>
              </a:solidFill>
              <a:latin typeface="Helvetica Neue" panose="020B0604020202020204" charset="0"/>
              <a:ea typeface="Helvetica Neue"/>
              <a:cs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No causar daño</a:t>
            </a:r>
            <a:r>
              <a:rPr lang="en-US" sz="2400" dirty="0">
                <a:solidFill>
                  <a:schemeClr val="bg2"/>
                </a:solidFill>
                <a:latin typeface="Helvetica Neue" panose="020B0604020202020204" charset="0"/>
                <a:ea typeface="Helvetica Neue"/>
                <a:cs typeface="Helvetica Neue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Helvetica Neue" panose="020B0604020202020204" charset="0"/>
              <a:ea typeface="Helvetica Neue"/>
              <a:cs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 Neue" panose="020B0604020202020204" charset="0"/>
            </a:endParaRPr>
          </a:p>
          <a:p>
            <a:endParaRPr lang="fr-FR" sz="2800" b="1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b="1" dirty="0">
              <a:latin typeface="Helvetica Neue" panose="020B060402020202020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F017FA-3C92-473D-BC74-42BF52D9D404}"/>
              </a:ext>
            </a:extLst>
          </p:cNvPr>
          <p:cNvSpPr txBox="1"/>
          <p:nvPr/>
        </p:nvSpPr>
        <p:spPr>
          <a:xfrm>
            <a:off x="832788" y="4174969"/>
            <a:ext cx="591119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200"/>
              <a:defRPr/>
            </a:pPr>
            <a:r>
              <a:rPr lang="fr-FR" sz="2800" b="1" dirty="0">
                <a:latin typeface="Helvetica Neue" panose="020B0604020202020204" charset="0"/>
              </a:rPr>
              <a:t>STEP 5: </a:t>
            </a:r>
            <a:r>
              <a:rPr lang="es-ES" sz="2800" dirty="0">
                <a:latin typeface="Helvetica Neue" panose="020B0604020202020204" charset="0"/>
                <a:sym typeface="Calibri"/>
              </a:rPr>
              <a:t>Evaluación</a:t>
            </a:r>
            <a:r>
              <a:rPr lang="en-US" sz="2800" dirty="0">
                <a:latin typeface="Helvetica Neue" panose="020B0604020202020204" charset="0"/>
                <a:sym typeface="Calibri"/>
              </a:rPr>
              <a:t> / </a:t>
            </a:r>
            <a:r>
              <a:rPr lang="en-US" sz="2800" dirty="0" err="1">
                <a:latin typeface="Helvetica Neue" panose="020B0604020202020204" charset="0"/>
                <a:sym typeface="Calibri"/>
              </a:rPr>
              <a:t>aprendizaje</a:t>
            </a:r>
            <a:endParaRPr lang="en-US" sz="2800" dirty="0">
              <a:latin typeface="Helvetica Neue" panose="020B0604020202020204" charset="0"/>
              <a:sym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NMPNA = </a:t>
            </a:r>
            <a:r>
              <a:rPr lang="fr-FR" sz="2400" dirty="0" err="1">
                <a:solidFill>
                  <a:schemeClr val="bg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guia</a:t>
            </a:r>
            <a:r>
              <a:rPr lang="fr-FR" sz="2400" dirty="0">
                <a:solidFill>
                  <a:schemeClr val="bg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Participación de las partes interesadas y NNA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Iniciativas de aprendizaje conjuntas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F</a:t>
            </a:r>
            <a:r>
              <a:rPr lang="es-ES" sz="2400"/>
              <a:t>lexibilidad </a:t>
            </a:r>
            <a:r>
              <a:rPr lang="es-ES" sz="2400" dirty="0"/>
              <a:t>en el programación</a:t>
            </a:r>
            <a:endParaRPr lang="fr-FR" sz="2400" dirty="0">
              <a:solidFill>
                <a:schemeClr val="bg2"/>
              </a:solidFill>
              <a:latin typeface="Helvetica Neue" panose="020B0604020202020204" charset="0"/>
              <a:ea typeface="Helvetica Neue"/>
              <a:cs typeface="Helvetica Neue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6090054-34BF-462F-9B78-D2F843326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88" y="3612471"/>
            <a:ext cx="828944" cy="112499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B45A674-45D2-44D8-8F1A-14329D6B5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1861" y="5600364"/>
            <a:ext cx="1196986" cy="125223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B517D69-C293-479D-8F24-F40B355E2B8C}"/>
              </a:ext>
            </a:extLst>
          </p:cNvPr>
          <p:cNvSpPr txBox="1"/>
          <p:nvPr/>
        </p:nvSpPr>
        <p:spPr>
          <a:xfrm>
            <a:off x="444449" y="573983"/>
            <a:ext cx="477462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latin typeface="Helvetica Neue" panose="020B0604020202020204" charset="0"/>
              </a:rPr>
              <a:t>STEP 2: </a:t>
            </a:r>
            <a:r>
              <a:rPr lang="en-US" sz="2800" dirty="0" err="1">
                <a:latin typeface="Helvetica Neue" panose="020B0604020202020204" charset="0"/>
                <a:sym typeface="Calibri"/>
              </a:rPr>
              <a:t>Evaluaci</a:t>
            </a:r>
            <a:r>
              <a:rPr lang="es-ES" sz="2800" dirty="0" err="1">
                <a:latin typeface="Helvetica Neue" panose="020B0604020202020204" charset="0"/>
                <a:sym typeface="Calibri"/>
              </a:rPr>
              <a:t>ón</a:t>
            </a:r>
            <a:r>
              <a:rPr lang="fr-FR" sz="2800" dirty="0">
                <a:latin typeface="Helvetica Neue" panose="020B0604020202020204" charset="0"/>
              </a:rPr>
              <a:t> / </a:t>
            </a:r>
            <a:r>
              <a:rPr lang="fr-FR" sz="2800" dirty="0" err="1">
                <a:latin typeface="Helvetica Neue" panose="020B0604020202020204" charset="0"/>
              </a:rPr>
              <a:t>Analisis</a:t>
            </a:r>
            <a:endParaRPr lang="fr-FR" sz="2800" b="1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Helvetica Neue" panose="020B0604020202020204" charset="0"/>
              </a:rPr>
              <a:t>Contexto</a:t>
            </a:r>
            <a:r>
              <a:rPr lang="en-US" sz="2400" dirty="0">
                <a:latin typeface="Helvetica Neue" panose="020B0604020202020204" charset="0"/>
              </a:rPr>
              <a:t>, </a:t>
            </a:r>
            <a:r>
              <a:rPr lang="en-US" sz="2400" dirty="0" err="1">
                <a:latin typeface="Helvetica Neue" panose="020B0604020202020204" charset="0"/>
              </a:rPr>
              <a:t>partes</a:t>
            </a:r>
            <a:r>
              <a:rPr lang="en-US" sz="2400" dirty="0">
                <a:latin typeface="Helvetica Neue" panose="020B0604020202020204" charset="0"/>
              </a:rPr>
              <a:t> </a:t>
            </a:r>
            <a:r>
              <a:rPr lang="en-US" sz="2400" dirty="0" err="1">
                <a:latin typeface="Helvetica Neue" panose="020B0604020202020204" charset="0"/>
              </a:rPr>
              <a:t>interesadas</a:t>
            </a:r>
            <a:r>
              <a:rPr lang="en-US" sz="2400" dirty="0">
                <a:latin typeface="Helvetica Neue" panose="020B0604020202020204" charset="0"/>
              </a:rPr>
              <a:t>, </a:t>
            </a:r>
            <a:r>
              <a:rPr lang="es-ES" sz="2400" dirty="0"/>
              <a:t>necesidades</a:t>
            </a:r>
            <a:r>
              <a:rPr lang="en-US" sz="2400" dirty="0">
                <a:latin typeface="Helvetica Neue" panose="020B0604020202020204" charset="0"/>
              </a:rPr>
              <a:t>, </a:t>
            </a:r>
            <a:r>
              <a:rPr lang="en-US" sz="2400" dirty="0" err="1">
                <a:latin typeface="Helvetica Neue" panose="020B0604020202020204" charset="0"/>
              </a:rPr>
              <a:t>vulnerabilidades</a:t>
            </a:r>
            <a:r>
              <a:rPr lang="en-US" sz="2400" dirty="0">
                <a:latin typeface="Helvetica Neue" panose="020B0604020202020204" charset="0"/>
              </a:rPr>
              <a:t> y </a:t>
            </a:r>
            <a:r>
              <a:rPr lang="es-ES" sz="2400" dirty="0"/>
              <a:t>capacidades</a:t>
            </a:r>
            <a:endParaRPr lang="en-US" sz="2400" dirty="0">
              <a:latin typeface="Helvetica Neue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Evidencia para la planificación estratégica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Proceso de calidad</a:t>
            </a:r>
            <a:endParaRPr lang="fr-FR" sz="2400" b="1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3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1734</Words>
  <Application>Microsoft Office PowerPoint</Application>
  <PresentationFormat>Grand écran</PresentationFormat>
  <Paragraphs>99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2" baseType="lpstr">
      <vt:lpstr>HelveticaNeue-LightItalic-Identity-H</vt:lpstr>
      <vt:lpstr>Helvetica Neue</vt:lpstr>
      <vt:lpstr>HelveticaNeue-Roman-Identity-H</vt:lpstr>
      <vt:lpstr>HelveticaNeue-Light-Identity-H</vt:lpstr>
      <vt:lpstr>Ink Free</vt:lpstr>
      <vt:lpstr>Arial</vt:lpstr>
      <vt:lpstr>Calibri</vt:lpstr>
      <vt:lpstr>HelveticaNeue-BoldCond-Identity-H</vt:lpstr>
      <vt:lpstr>Office Theme</vt:lpstr>
      <vt:lpstr>Intro general a la Norma 4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Colleen Fitzgerald</dc:creator>
  <cp:lastModifiedBy>Marion Prats</cp:lastModifiedBy>
  <cp:revision>87</cp:revision>
  <dcterms:created xsi:type="dcterms:W3CDTF">2017-12-20T18:51:03Z</dcterms:created>
  <dcterms:modified xsi:type="dcterms:W3CDTF">2021-09-27T08:42:47Z</dcterms:modified>
</cp:coreProperties>
</file>