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88" r:id="rId2"/>
    <p:sldId id="261" r:id="rId3"/>
    <p:sldId id="290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elvetica Neue" panose="020B0604020202020204" charset="0"/>
      <p:regular r:id="rId10"/>
      <p:bold r:id="rId11"/>
      <p:italic r:id="rId12"/>
      <p:boldItalic r:id="rId13"/>
    </p:embeddedFont>
    <p:embeddedFont>
      <p:font typeface="Ink Free" panose="03080402000500000000" pitchFamily="66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gNgPNG84gPBKoGaDldmcRNtozJ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 Davies" initials="SD" lastIdx="12" clrIdx="0">
    <p:extLst>
      <p:ext uri="{19B8F6BF-5375-455C-9EA6-DF929625EA0E}">
        <p15:presenceInfo xmlns:p15="http://schemas.microsoft.com/office/powerpoint/2012/main" userId="f7ee976ae110c3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0"/>
    <p:restoredTop sz="46854" autoAdjust="0"/>
  </p:normalViewPr>
  <p:slideViewPr>
    <p:cSldViewPr snapToGrid="0">
      <p:cViewPr varScale="1">
        <p:scale>
          <a:sx n="31" d="100"/>
          <a:sy n="31" d="100"/>
        </p:scale>
        <p:origin x="182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72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Esta Norma es parte del primer Bloque de Normas relacionadas con la respuesta de calidad, que son comunes en todas las áreas de la programación de protección de la niñez y adolescencia, aplicables en todas las situaciones y contextos, durante las fases de preparación y respuesta. TODAS son fundamentales para alcanzar el nivel de calidad que pretendemos alcanzar como profesionales.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Estas Normas de calidad deben usarse conjuntamente al resto de normas (7-28) y a los principios de las NMPNA.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Esta Norma es complementaria a la </a:t>
            </a:r>
            <a:r>
              <a:rPr lang="es-ES" u="sng" dirty="0"/>
              <a:t>Norma Humanitaria Esencial en materia de Calidad y Rendición de cuentas (CHS), </a:t>
            </a:r>
            <a:r>
              <a:rPr lang="es-ES" dirty="0"/>
              <a:t>y debe usarse junto con ella.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1800" b="0" i="0" u="none" strike="noStrike" baseline="0" dirty="0">
              <a:latin typeface="HelveticaNeue-Light-Identity-H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Esta norma proporciona una guía de gestión de la información centrada en la Protección de la niñez y adolescencia que está destinada a complementar las herramientas y capacitaciones de gestión de información ya existentes.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1800" b="0" i="0" u="none" strike="noStrike" baseline="0" dirty="0">
              <a:latin typeface="HelveticaNeue-Light-Identity-H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Siempre que sea apropiado, la información debe compartirse con los agentes pertinentes para fortalecer la coordinación, informar de la toma de decisiones estratégicas y apoyar la incidencia.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1800" b="0" i="0" u="none" strike="noStrike" baseline="0" dirty="0">
              <a:latin typeface="HelveticaNeue-Light-Identity-H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Complementa</a:t>
            </a:r>
            <a:r>
              <a:rPr lang="fr-FR" dirty="0"/>
              <a:t> </a:t>
            </a:r>
            <a:r>
              <a:rPr lang="es-ES" sz="1800" b="0" i="0" u="none" strike="noStrike" baseline="0" dirty="0">
                <a:latin typeface="HelveticaNeue-Light-Identity-H"/>
              </a:rPr>
              <a:t>el Marco de Gestión de la Información sobre la Protección (PIM, siglas en inglés) </a:t>
            </a:r>
            <a:r>
              <a:rPr lang="fr-FR" dirty="0"/>
              <a:t>&amp; </a:t>
            </a:r>
            <a:r>
              <a:rPr lang="es-ES" sz="1800" b="0" i="0" u="none" strike="noStrike" baseline="0" dirty="0">
                <a:latin typeface="HelveticaNeue-Light-Identity-H"/>
              </a:rPr>
              <a:t>la disposición de la Gestión de la Información sobre Protección</a:t>
            </a:r>
            <a:r>
              <a:rPr lang="fr-FR" sz="1800" b="0" i="0" u="none" strike="noStrike" baseline="0" dirty="0">
                <a:latin typeface="HelveticaNeue-Light-Identity-H"/>
              </a:rPr>
              <a:t>, que es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el conjunto de procesos basados en principios, sistematizados y colaborativos para recopilar, procesar, analizar, almacenar, compartir y utilizar datos e información que permitan desarrollar planes de acción basados en la evidencia y destinados a conseguir resultados de protección de calidad» (</a:t>
            </a:r>
            <a:r>
              <a:rPr lang="es-ES" sz="1800" b="0" i="1" u="none" strike="noStrike" baseline="0" dirty="0">
                <a:solidFill>
                  <a:srgbClr val="333333"/>
                </a:solidFill>
                <a:latin typeface="HelveticaNeue-LightItalic-Identity-H"/>
              </a:rPr>
              <a:t>Página Web de Gestión de Información de Protección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).</a:t>
            </a:r>
            <a:endParaRPr lang="fr-FR" sz="1800" b="0" i="0" u="none" strike="noStrike" baseline="0" dirty="0">
              <a:latin typeface="HelveticaNeue-Light-Identity-H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El PIM </a:t>
            </a:r>
            <a:r>
              <a:rPr lang="es-ES" dirty="0"/>
              <a:t>ayuda a garantizar el uso eficiente y específico de los recursos y fortalece la coordinación, el diseño y la </a:t>
            </a:r>
            <a:r>
              <a:rPr lang="es-ES" sz="1800" b="0" i="0" u="none" strike="noStrike" baseline="0" dirty="0">
                <a:latin typeface="HelveticaNeue-Light-Identity-H"/>
              </a:rPr>
              <a:t>ejecución</a:t>
            </a:r>
            <a:r>
              <a:rPr lang="es-ES" dirty="0"/>
              <a:t> de respuestas de protección. 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de debate: </a:t>
            </a:r>
            <a:r>
              <a:rPr lang="es-ES" dirty="0"/>
              <a:t>¿De qué </a:t>
            </a:r>
            <a:r>
              <a:rPr lang="en-US" dirty="0" err="1"/>
              <a:t>categor</a:t>
            </a:r>
            <a:r>
              <a:rPr lang="es-ES" sz="1200" dirty="0">
                <a:latin typeface="Ink Free" panose="03080402000500000000" pitchFamily="66" charset="0"/>
              </a:rPr>
              <a:t>í</a:t>
            </a:r>
            <a:r>
              <a:rPr lang="en-US" dirty="0"/>
              <a:t>as de </a:t>
            </a:r>
            <a:r>
              <a:rPr lang="en-US" dirty="0" err="1"/>
              <a:t>informaci</a:t>
            </a:r>
            <a:r>
              <a:rPr lang="es-ES" sz="1200" b="0" i="0" u="none" strike="noStrike" baseline="0" dirty="0" err="1">
                <a:latin typeface="HelveticaNeue-Light-Identity-H"/>
              </a:rPr>
              <a:t>ó</a:t>
            </a:r>
            <a:r>
              <a:rPr lang="en-US" dirty="0"/>
              <a:t>n se </a:t>
            </a:r>
            <a:r>
              <a:rPr lang="en-US" dirty="0" err="1"/>
              <a:t>trata</a:t>
            </a:r>
            <a:r>
              <a:rPr lang="en-US" dirty="0"/>
              <a:t>?</a:t>
            </a:r>
          </a:p>
          <a:p>
            <a:pPr algn="l"/>
            <a:r>
              <a:rPr lang="fr-FR" dirty="0"/>
              <a:t>-&gt;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Se deben gestionar cuatro amplias categorías de información para la Protección de la niñez y adolescencia en acciones humanitarias (CPHA, siglas en inglés):</a:t>
            </a:r>
          </a:p>
          <a:p>
            <a:pPr algn="l"/>
            <a:r>
              <a:rPr lang="es-ES" sz="1800" b="0" i="1" u="none" strike="noStrike" baseline="0" dirty="0">
                <a:solidFill>
                  <a:srgbClr val="B366B3"/>
                </a:solidFill>
                <a:latin typeface="CMSY9"/>
              </a:rPr>
              <a:t>- 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Información sobre la situación de emergencia y mecanismos de coordinación de apoyo;</a:t>
            </a:r>
          </a:p>
          <a:p>
            <a:pPr algn="l"/>
            <a:r>
              <a:rPr lang="es-ES" sz="1800" b="0" i="1" u="none" strike="noStrike" baseline="0" dirty="0">
                <a:solidFill>
                  <a:srgbClr val="B366B3"/>
                </a:solidFill>
                <a:latin typeface="CMSY9"/>
              </a:rPr>
              <a:t>-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Información sobre la respuesta humanitaria general y la respuesta de Protección de la niñez y adolescencia en particular;</a:t>
            </a:r>
          </a:p>
          <a:p>
            <a:pPr algn="l"/>
            <a:r>
              <a:rPr lang="es-ES" sz="1800" b="0" i="1" u="none" strike="noStrike" baseline="0" dirty="0">
                <a:solidFill>
                  <a:srgbClr val="B366B3"/>
                </a:solidFill>
                <a:latin typeface="CMSY9"/>
              </a:rPr>
              <a:t>-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Información sobre la situación de los NNA en un contexto dado (incluido el bienestar de las familias de acogida/cuidadores, factores de riesgo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específicos y patrones de violaciones de los derechos del niño y de la niña);</a:t>
            </a:r>
          </a:p>
          <a:p>
            <a:pPr algn="l"/>
            <a:r>
              <a:rPr lang="es-ES" sz="1800" b="0" i="1" u="none" strike="noStrike" baseline="0" dirty="0">
                <a:solidFill>
                  <a:srgbClr val="B366B3"/>
                </a:solidFill>
                <a:latin typeface="CMSY9"/>
              </a:rPr>
              <a:t>-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Información específica sobre NNA que se enfrentan a problemas de protección, los cuales generalmente se gestionan a través del proceso de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gestión de casos.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3823-16DC-42CD-BA98-D653306EA83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63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1" u="none" strike="noStrike" baseline="0" dirty="0"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sz="1200" b="0" i="0" u="none" strike="noStrike" baseline="0" dirty="0">
                <a:latin typeface="+mn-lt"/>
              </a:rPr>
              <a:t>La Norma 5 se lee </a:t>
            </a:r>
            <a:r>
              <a:rPr lang="es-419" sz="1200" b="0" i="0" u="none" strike="noStrike" baseline="0" noProof="0" dirty="0">
                <a:latin typeface="+mn-lt"/>
              </a:rPr>
              <a:t>exactamente</a:t>
            </a:r>
            <a:r>
              <a:rPr lang="en-US" sz="1200" b="0" i="0" u="none" strike="noStrike" baseline="0" dirty="0">
                <a:latin typeface="+mn-lt"/>
              </a:rPr>
              <a:t> as</a:t>
            </a:r>
            <a:r>
              <a:rPr lang="fr-FR" sz="1200" b="0" i="0" u="none" strike="noStrike" baseline="0" dirty="0">
                <a:latin typeface="HelveticaNeue-Light-Identity-H"/>
              </a:rPr>
              <a:t>í</a:t>
            </a:r>
            <a:r>
              <a:rPr lang="en-US" sz="1200" b="0" i="0" u="none" strike="noStrike" baseline="0" dirty="0">
                <a:latin typeface="+mn-lt"/>
              </a:rPr>
              <a:t>: </a:t>
            </a:r>
            <a:r>
              <a:rPr lang="en-US" sz="1100" dirty="0">
                <a:solidFill>
                  <a:schemeClr val="bg2"/>
                </a:solidFill>
              </a:rPr>
              <a:t>“</a:t>
            </a:r>
            <a:r>
              <a:rPr lang="es-ES" dirty="0"/>
              <a:t>La información actualizada necesaria para la acción de protección de la infancia se recopila, procesa/analiza y se comparte de acuerdo con los principios internacionales de protección de la niñez y adolescencia y con pleno respeto de la confidencialidad, la protección de datos y los protocolos para compartir información</a:t>
            </a:r>
            <a:r>
              <a:rPr lang="en-US" dirty="0"/>
              <a:t>.”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lang="en-US" sz="1200" b="0" i="0" u="none" strike="noStrike" baseline="0" dirty="0">
              <a:latin typeface="+mn-lt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Detalla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consideraciones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éticas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guardar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mente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cuando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procesa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analiza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comparte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informacion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dirty="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s-ES" dirty="0"/>
              <a:t>ebe ser anónima; Solo se compartirá de acuerdo con los protocolos contextualizados de protección de datos e intercambio de información; Debe estar actualizada y ser necesaria / significativa (solo recopile los datos que usará); Debe respetar la confidencialidad y los principios de PNA; T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odos los métodos de recopilación de datos deben ser técnica y éticamente sólidos; Realizarse con conocimiento previo de las prácticas y normas culturales de los entrevistados; </a:t>
            </a:r>
            <a:r>
              <a:rPr lang="es-ES" sz="1800" dirty="0"/>
              <a:t>Siempre con consentimiento / asentimiento informado;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Usar lenguaje positivo y no etiquetar a los NNA en riesgo.</a:t>
            </a:r>
            <a:r>
              <a:rPr lang="fr-FR" dirty="0"/>
              <a:t>… </a:t>
            </a:r>
            <a:r>
              <a:rPr lang="es-ES" dirty="0"/>
              <a:t>También evitar hacer repetidamente las mismas preguntas a la misma población.</a:t>
            </a:r>
            <a:endParaRPr lang="fr-FR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lang="en-US" sz="1200" b="0" i="0" u="none" strike="noStrike" baseline="0" dirty="0">
              <a:latin typeface="+mn-lt"/>
            </a:endParaRPr>
          </a:p>
        </p:txBody>
      </p:sp>
      <p:sp>
        <p:nvSpPr>
          <p:cNvPr id="267" name="Google Shape;2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El ciclo general de gestión de la información se describe en el Marco de Gestión de la Información sobre la Protección (PIM, siglas en inglés). Esta norma se desarrolla en torno a cuatro etapas principales que se extraen del marco PIM: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1" u="none" strike="noStrike" baseline="0" dirty="0">
                <a:solidFill>
                  <a:srgbClr val="B366B3"/>
                </a:solidFill>
                <a:latin typeface="CMSY9"/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Planificación de datos;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1" u="none" strike="noStrike" baseline="0" dirty="0">
                <a:solidFill>
                  <a:srgbClr val="B366B3"/>
                </a:solidFill>
                <a:latin typeface="CMSY9"/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Recopilación de datos;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1" u="none" strike="noStrike" baseline="0" dirty="0">
                <a:solidFill>
                  <a:srgbClr val="B366B3"/>
                </a:solidFill>
                <a:latin typeface="CMSY9"/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Procesamiento y análisis de datos; e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1" u="none" strike="noStrike" baseline="0" dirty="0">
                <a:solidFill>
                  <a:srgbClr val="B366B3"/>
                </a:solidFill>
                <a:latin typeface="CMSY9"/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Intercambio y evaluación de información.</a:t>
            </a:r>
          </a:p>
          <a:p>
            <a:pPr marL="228600" indent="0" algn="l">
              <a:buFont typeface="Arial" panose="020B0604020202020204" pitchFamily="34" charset="0"/>
              <a:buNone/>
            </a:pPr>
            <a:endParaRPr lang="en-US" sz="1200" b="0" i="0" u="none" strike="noStrike" baseline="0" dirty="0">
              <a:latin typeface="+mn-l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b="1" i="0" u="none" strike="noStrike" baseline="0" dirty="0">
                <a:latin typeface="+mn-lt"/>
              </a:rPr>
              <a:t>Paso 1: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Char char="-"/>
            </a:pPr>
            <a:r>
              <a:rPr lang="es-ES" dirty="0"/>
              <a:t>El primer paso será mapear los datos y sistemas existentes (utilizados por el gobierno y los actores de la PNA) para informar la situación y la capacidad de respuesta en PNA, y luego usarlos como línea de base para definir una estrategia de GI para mejorar, estandarizar y / o desarrollar nuevas herramientas y procedimientos con otros actores de la PNA;</a:t>
            </a:r>
            <a:endParaRPr lang="en-US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Char char="-"/>
            </a:pPr>
            <a:r>
              <a:rPr lang="es-ES" sz="1800" b="0" i="0" u="none" strike="noStrike" baseline="0" dirty="0">
                <a:latin typeface="HelveticaNeue-Light-Identity-H"/>
              </a:rPr>
              <a:t>Datos históricos y actuales sobre problemas de Protección de la niñez y adolescencia pueden usarse para establecer valores de referencia interinstitucionales y ponerse de acuerdo sobre las prioridades de Protección de la niñez y adolescencia;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Char char="-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Con otros actores de Protección de la niñez y adolescencia, desarrollar, adaptar, compartir y traducir herramientas y procedimientos estandarizados de gestión de información para utilizarlos con sistemas de gestión de información nacionales u otros sistemas existentes siempre que sea posible.</a:t>
            </a:r>
            <a:endParaRPr lang="en-US" sz="1200" b="0" i="0" u="none" strike="noStrike" baseline="0" dirty="0">
              <a:solidFill>
                <a:srgbClr val="000000"/>
              </a:solidFill>
              <a:latin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Char char="-"/>
            </a:pPr>
            <a:r>
              <a:rPr lang="es-ES" sz="1800" b="0" i="0" u="none" strike="noStrike" baseline="0" dirty="0">
                <a:latin typeface="HelveticaNeue-Light-Identity-H"/>
              </a:rPr>
              <a:t>Capacitación apropiada ha de darse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al personal que participa en la gestión de la información sobre los siguientes aspectos:</a:t>
            </a:r>
          </a:p>
          <a:p>
            <a:pPr algn="l"/>
            <a:r>
              <a:rPr lang="es-ES" sz="1800" b="0" i="1" u="none" strike="noStrike" baseline="0" dirty="0">
                <a:solidFill>
                  <a:srgbClr val="B366B3"/>
                </a:solidFill>
                <a:latin typeface="CMSY9"/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Ética;</a:t>
            </a:r>
          </a:p>
          <a:p>
            <a:pPr algn="l"/>
            <a:r>
              <a:rPr lang="es-ES" sz="1800" b="0" i="1" u="none" strike="noStrike" baseline="0" dirty="0">
                <a:solidFill>
                  <a:srgbClr val="B366B3"/>
                </a:solidFill>
                <a:latin typeface="CMSY9"/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Principios relativos a la recopilación de datos;</a:t>
            </a:r>
          </a:p>
          <a:p>
            <a:pPr algn="l"/>
            <a:r>
              <a:rPr lang="es-ES" sz="1800" b="0" i="1" u="none" strike="noStrike" baseline="0" dirty="0">
                <a:solidFill>
                  <a:srgbClr val="B366B3"/>
                </a:solidFill>
                <a:latin typeface="CMSY9"/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Protocolos de protección de datos; y</a:t>
            </a:r>
          </a:p>
          <a:p>
            <a:pPr algn="l"/>
            <a:r>
              <a:rPr lang="es-ES" sz="1800" b="0" i="1" u="none" strike="noStrike" baseline="0" dirty="0">
                <a:solidFill>
                  <a:srgbClr val="B366B3"/>
                </a:solidFill>
                <a:latin typeface="CMSY9"/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Gestión de información sensible.</a:t>
            </a:r>
          </a:p>
          <a:p>
            <a:pPr algn="l"/>
            <a:r>
              <a:rPr lang="es-ES" sz="1800" b="0" i="1" u="none" strike="noStrike" baseline="0" dirty="0">
                <a:solidFill>
                  <a:srgbClr val="B366B3"/>
                </a:solidFill>
                <a:latin typeface="CMSY9"/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Técnicas de entrevista aptas para niños, niñas y adolescentes.</a:t>
            </a:r>
            <a:r>
              <a:rPr lang="en-US" dirty="0"/>
              <a:t> </a:t>
            </a:r>
            <a:endParaRPr lang="en-US" dirty="0">
              <a:solidFill>
                <a:srgbClr val="B496A5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B496A5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i="0" u="none" strike="noStrike" baseline="0" dirty="0">
                <a:latin typeface="+mn-lt"/>
              </a:rPr>
              <a:t>Paso</a:t>
            </a:r>
            <a:r>
              <a:rPr lang="en-US" b="1" dirty="0">
                <a:solidFill>
                  <a:srgbClr val="B496A5"/>
                </a:solidFill>
                <a:effectLst/>
              </a:rPr>
              <a:t> 2:</a:t>
            </a:r>
          </a:p>
          <a:p>
            <a:pPr marL="514350" indent="-285750" algn="l">
              <a:buFontTx/>
              <a:buChar char="-"/>
            </a:pPr>
            <a:r>
              <a:rPr lang="es-ES" sz="1800" b="0" i="0" u="none" strike="noStrike" baseline="0" dirty="0">
                <a:latin typeface="HelveticaNeue-Light-Identity-H"/>
              </a:rPr>
              <a:t>Los protocolos éticos de recopilación de datos y los principios de confidencialidad y de no causar daño deben de seguirse en todo momento</a:t>
            </a:r>
          </a:p>
          <a:p>
            <a:pPr marL="514350" indent="-285750" algn="l">
              <a:buFontTx/>
              <a:buChar char="-"/>
            </a:pPr>
            <a:r>
              <a:rPr lang="es-ES" sz="1800" b="0" i="0" u="none" strike="noStrike" baseline="0" dirty="0">
                <a:latin typeface="HelveticaNeue-Light-Identity-H"/>
              </a:rPr>
              <a:t>los datos deben desglosarse por género, edad y discapacidad, como mínimo. </a:t>
            </a:r>
            <a:r>
              <a:rPr lang="es-ES" dirty="0"/>
              <a:t>Esto muestra cómo los riesgos o los programas pueden afectar a ciertos niños de manera diferente. Otros factores adicionales (como el país de origen, la migración o el estado de desplazamiento) también pueden ser importantes o relevantes en su contexto. </a:t>
            </a:r>
            <a:endParaRPr lang="en-US" dirty="0">
              <a:solidFill>
                <a:srgbClr val="B496A5"/>
              </a:solidFill>
              <a:effectLst/>
            </a:endParaRPr>
          </a:p>
          <a:p>
            <a:pPr marL="400050" indent="-171450">
              <a:buFontTx/>
              <a:buChar char="-"/>
            </a:pPr>
            <a:endParaRPr lang="en-US" dirty="0">
              <a:solidFill>
                <a:srgbClr val="B496A5"/>
              </a:solidFill>
              <a:effectLst/>
            </a:endParaRP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baseline="0" dirty="0">
                <a:latin typeface="+mn-lt"/>
              </a:rPr>
              <a:t>Paso</a:t>
            </a:r>
            <a:r>
              <a:rPr lang="en-US" b="1" dirty="0">
                <a:solidFill>
                  <a:srgbClr val="B496A5"/>
                </a:solidFill>
                <a:effectLst/>
              </a:rPr>
              <a:t> 3: </a:t>
            </a:r>
          </a:p>
          <a:p>
            <a:pPr marL="514350" indent="-285750" algn="l">
              <a:buFontTx/>
              <a:buChar char="-"/>
            </a:pPr>
            <a:r>
              <a:rPr lang="es-ES" sz="1800" b="0" i="0" u="none" strike="noStrike" baseline="0" dirty="0">
                <a:latin typeface="HelveticaNeue-Light-Identity-H"/>
              </a:rPr>
              <a:t>Herramientas y plataformas interactivas en línea pueden ser utilizadas para analizar datos cruzados (</a:t>
            </a:r>
            <a:r>
              <a:rPr lang="es-ES" sz="2800" dirty="0"/>
              <a:t>use la información después de compararla y triangularla por primera vez)</a:t>
            </a:r>
            <a:r>
              <a:rPr lang="es-ES" sz="1800" b="0" i="0" u="none" strike="noStrike" baseline="0" dirty="0">
                <a:latin typeface="HelveticaNeue-Light-Identity-H"/>
              </a:rPr>
              <a:t> y mejorar la función de análisis de deficiencias, siempre que sea posible</a:t>
            </a:r>
          </a:p>
          <a:p>
            <a:pPr algn="l">
              <a:buFontTx/>
              <a:buChar char="-"/>
            </a:pPr>
            <a:r>
              <a:rPr lang="es-ES" dirty="0"/>
              <a:t>Los análisis de tendencias también son clave para comprender y monitorear mejor la situación. </a:t>
            </a:r>
            <a:endParaRPr lang="en-US" dirty="0"/>
          </a:p>
          <a:p>
            <a:pPr algn="l">
              <a:buFontTx/>
              <a:buChar char="-"/>
            </a:pPr>
            <a:r>
              <a:rPr lang="en-US" dirty="0"/>
              <a:t>Es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s-ES" sz="1800" b="0" i="0" u="none" strike="noStrike" baseline="0" dirty="0">
                <a:latin typeface="HelveticaNeue-Light-Identity-H"/>
              </a:rPr>
              <a:t>evitar el ”doble recuento”, es decir, contar al mismo NNA más de una vez si se está accediendo a dos intervenciones diferentes del programa.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Por ejemplo, al proporcionar datos sobre el alcance total de un programa de Protección de la niñez y adolescencia, un NNA que recibe a la vez gestión de casos y apoyo psicosocial debe contarse como un solo participante del programa.</a:t>
            </a:r>
            <a:endParaRPr lang="en-US" dirty="0"/>
          </a:p>
          <a:p>
            <a:pPr marL="228600" indent="0">
              <a:buFontTx/>
              <a:buNone/>
            </a:pPr>
            <a:endParaRPr lang="en-US" dirty="0">
              <a:solidFill>
                <a:srgbClr val="B496A5"/>
              </a:solidFill>
              <a:effectLst/>
            </a:endParaRP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baseline="0" dirty="0">
                <a:latin typeface="+mn-lt"/>
              </a:rPr>
              <a:t>Paso</a:t>
            </a:r>
            <a:r>
              <a:rPr lang="en-US" b="1" dirty="0">
                <a:solidFill>
                  <a:srgbClr val="B496A5"/>
                </a:solidFill>
                <a:effectLst/>
              </a:rPr>
              <a:t> 4: </a:t>
            </a:r>
          </a:p>
          <a:p>
            <a:pPr algn="l"/>
            <a:r>
              <a:rPr lang="en-US" dirty="0">
                <a:solidFill>
                  <a:srgbClr val="B496A5"/>
                </a:solidFill>
                <a:effectLst/>
              </a:rPr>
              <a:t>-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Consolidar, analizar y compartir información sobre una determinada población y dar retroalimentación a las siguientes personas:</a:t>
            </a:r>
          </a:p>
          <a:p>
            <a:pPr algn="l"/>
            <a:r>
              <a:rPr lang="es-ES" sz="1800" b="0" i="1" u="none" strike="noStrike" baseline="0" dirty="0">
                <a:solidFill>
                  <a:srgbClr val="B366B3"/>
                </a:solidFill>
                <a:latin typeface="CMSY9"/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Todas las partes interesadas relevantes, incluidos los niños, niñas y las comunidades (según corresponda);</a:t>
            </a:r>
          </a:p>
          <a:p>
            <a:pPr algn="l"/>
            <a:r>
              <a:rPr lang="es-ES" sz="1800" b="0" i="1" u="none" strike="noStrike" baseline="0" dirty="0">
                <a:solidFill>
                  <a:srgbClr val="B366B3"/>
                </a:solidFill>
                <a:latin typeface="CMSY9"/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Aquellos que han proporcionado información; y</a:t>
            </a:r>
          </a:p>
          <a:p>
            <a:pPr algn="l"/>
            <a:r>
              <a:rPr lang="es-ES" sz="1800" b="0" i="1" u="none" strike="noStrike" baseline="0" dirty="0">
                <a:solidFill>
                  <a:srgbClr val="B366B3"/>
                </a:solidFill>
                <a:latin typeface="CMSY9"/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La población afectada.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effectLst/>
                <a:latin typeface="HelveticaNeue-Light-Identity-H"/>
              </a:rPr>
              <a:t>- </a:t>
            </a:r>
            <a:r>
              <a:rPr lang="es-ES" sz="2800" dirty="0"/>
              <a:t>La retroalimentación hará que su ciclo de gestión de la información sea efectivo. </a:t>
            </a:r>
            <a:endParaRPr lang="es-ES" sz="1800" b="0" i="0" u="none" strike="noStrike" baseline="0" dirty="0">
              <a:solidFill>
                <a:srgbClr val="000000"/>
              </a:solidFill>
              <a:effectLst/>
              <a:latin typeface="HelveticaNeue-Light-Identity-H"/>
            </a:endParaRPr>
          </a:p>
          <a:p>
            <a:pPr algn="l"/>
            <a:r>
              <a:rPr lang="en-US" dirty="0"/>
              <a:t>- </a:t>
            </a:r>
            <a:r>
              <a:rPr lang="en-US" dirty="0" err="1"/>
              <a:t>Tenemos</a:t>
            </a:r>
            <a:r>
              <a:rPr lang="en-US" dirty="0"/>
              <a:t> que </a:t>
            </a:r>
            <a:r>
              <a:rPr lang="en-US" dirty="0" err="1"/>
              <a:t>acordarnos</a:t>
            </a:r>
            <a:r>
              <a:rPr lang="en-US" dirty="0"/>
              <a:t> de </a:t>
            </a:r>
            <a:r>
              <a:rPr lang="es-ES" sz="1800" b="0" i="0" u="none" strike="noStrike" baseline="0" dirty="0">
                <a:latin typeface="HelveticaNeue-Light-Identity-H"/>
              </a:rPr>
              <a:t>considerar los riesgos para los niños, niñas y sus familias antes de compartir información.</a:t>
            </a:r>
            <a:r>
              <a:rPr lang="en-US" dirty="0"/>
              <a:t> (</a:t>
            </a:r>
            <a:r>
              <a:rPr lang="en-US" dirty="0" err="1"/>
              <a:t>i.e</a:t>
            </a:r>
            <a:r>
              <a:rPr lang="en-US" dirty="0"/>
              <a:t>: no </a:t>
            </a:r>
            <a:r>
              <a:rPr lang="es-ES" sz="1800" b="0" i="0" u="none" strike="noStrike" baseline="0" dirty="0">
                <a:latin typeface="HelveticaNeue-Light-Identity-H"/>
              </a:rPr>
              <a:t>identificación personal en los datos</a:t>
            </a:r>
            <a:r>
              <a:rPr lang="fr-FR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lang="es-ES" dirty="0"/>
              <a:t>Estos esfuerzos fortalecerán la rendición de cuentas a las poblaciones afectadas y respaldarán la función de incidencia del equipo de coordinación. </a:t>
            </a:r>
            <a:endParaRPr lang="en-US" dirty="0"/>
          </a:p>
          <a:p>
            <a:pPr marL="171450" lvl="0" indent="-171450">
              <a:buFontTx/>
              <a:buChar char="-"/>
            </a:pPr>
            <a:endParaRPr lang="en-US" dirty="0"/>
          </a:p>
          <a:p>
            <a:pPr marL="228600" indent="0">
              <a:buFont typeface="Arial" panose="020B0604020202020204" pitchFamily="34" charset="0"/>
              <a:buNone/>
            </a:pPr>
            <a:endParaRPr lang="en-US" dirty="0">
              <a:solidFill>
                <a:srgbClr val="B496A5"/>
              </a:solidFill>
              <a:effectLst/>
            </a:endParaRPr>
          </a:p>
        </p:txBody>
      </p:sp>
      <p:sp>
        <p:nvSpPr>
          <p:cNvPr id="267" name="Google Shape;2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064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32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7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8" name="Google Shape;138;p47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39" name="Google Shape;139;p47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47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1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1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83" name="Google Shape;183;p51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51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5" name="Google Shape;185;p51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6" name="Google Shape;186;p51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1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51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51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51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1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51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52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53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4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4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4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54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4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4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5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5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55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55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5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ext and objec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C1817-8768-224F-8644-3FA98EBE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6678" cy="1325563"/>
          </a:xfrm>
        </p:spPr>
        <p:txBody>
          <a:bodyPr/>
          <a:lstStyle>
            <a:lvl1pPr>
              <a:defRPr b="1">
                <a:solidFill>
                  <a:srgbClr val="415E7C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A9515-CE38-764D-BCD1-20159F72F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81C407-C2B0-C347-A7E6-ACD734067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C072D38-9579-5A4C-A57B-450D7661F854}"/>
              </a:ext>
            </a:extLst>
          </p:cNvPr>
          <p:cNvGrpSpPr/>
          <p:nvPr userDrawn="1"/>
        </p:nvGrpSpPr>
        <p:grpSpPr>
          <a:xfrm rot="15886334">
            <a:off x="10623557" y="78627"/>
            <a:ext cx="1765287" cy="1591083"/>
            <a:chOff x="65562" y="75628"/>
            <a:chExt cx="1385843" cy="1249083"/>
          </a:xfrm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D808D56D-1008-B946-A43F-118C91E8BB1A}"/>
                </a:ext>
              </a:extLst>
            </p:cNvPr>
            <p:cNvSpPr/>
            <p:nvPr/>
          </p:nvSpPr>
          <p:spPr>
            <a:xfrm>
              <a:off x="214786" y="235907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99" y="0"/>
                  </a:moveTo>
                  <a:lnTo>
                    <a:pt x="280041" y="3562"/>
                  </a:lnTo>
                  <a:lnTo>
                    <a:pt x="233694" y="13912"/>
                  </a:lnTo>
                  <a:lnTo>
                    <a:pt x="190069" y="30540"/>
                  </a:lnTo>
                  <a:lnTo>
                    <a:pt x="149672" y="52938"/>
                  </a:lnTo>
                  <a:lnTo>
                    <a:pt x="113013" y="80599"/>
                  </a:lnTo>
                  <a:lnTo>
                    <a:pt x="80599" y="113013"/>
                  </a:lnTo>
                  <a:lnTo>
                    <a:pt x="52938" y="149672"/>
                  </a:lnTo>
                  <a:lnTo>
                    <a:pt x="30540" y="190069"/>
                  </a:lnTo>
                  <a:lnTo>
                    <a:pt x="13912" y="233694"/>
                  </a:lnTo>
                  <a:lnTo>
                    <a:pt x="3562" y="280041"/>
                  </a:lnTo>
                  <a:lnTo>
                    <a:pt x="0" y="328599"/>
                  </a:lnTo>
                  <a:lnTo>
                    <a:pt x="3562" y="377158"/>
                  </a:lnTo>
                  <a:lnTo>
                    <a:pt x="13912" y="423504"/>
                  </a:lnTo>
                  <a:lnTo>
                    <a:pt x="30540" y="467130"/>
                  </a:lnTo>
                  <a:lnTo>
                    <a:pt x="52938" y="507526"/>
                  </a:lnTo>
                  <a:lnTo>
                    <a:pt x="80599" y="544186"/>
                  </a:lnTo>
                  <a:lnTo>
                    <a:pt x="113013" y="576600"/>
                  </a:lnTo>
                  <a:lnTo>
                    <a:pt x="149672" y="604260"/>
                  </a:lnTo>
                  <a:lnTo>
                    <a:pt x="190069" y="626659"/>
                  </a:lnTo>
                  <a:lnTo>
                    <a:pt x="233694" y="643287"/>
                  </a:lnTo>
                  <a:lnTo>
                    <a:pt x="280041" y="653636"/>
                  </a:lnTo>
                  <a:lnTo>
                    <a:pt x="328599" y="657199"/>
                  </a:lnTo>
                  <a:lnTo>
                    <a:pt x="377158" y="653636"/>
                  </a:lnTo>
                  <a:lnTo>
                    <a:pt x="423504" y="643287"/>
                  </a:lnTo>
                  <a:lnTo>
                    <a:pt x="467130" y="626659"/>
                  </a:lnTo>
                  <a:lnTo>
                    <a:pt x="507526" y="604260"/>
                  </a:lnTo>
                  <a:lnTo>
                    <a:pt x="544186" y="576600"/>
                  </a:lnTo>
                  <a:lnTo>
                    <a:pt x="576600" y="544186"/>
                  </a:lnTo>
                  <a:lnTo>
                    <a:pt x="604260" y="507526"/>
                  </a:lnTo>
                  <a:lnTo>
                    <a:pt x="626659" y="467130"/>
                  </a:lnTo>
                  <a:lnTo>
                    <a:pt x="643287" y="423504"/>
                  </a:lnTo>
                  <a:lnTo>
                    <a:pt x="653636" y="377158"/>
                  </a:lnTo>
                  <a:lnTo>
                    <a:pt x="657199" y="328599"/>
                  </a:lnTo>
                  <a:lnTo>
                    <a:pt x="653636" y="280041"/>
                  </a:lnTo>
                  <a:lnTo>
                    <a:pt x="643287" y="233694"/>
                  </a:lnTo>
                  <a:lnTo>
                    <a:pt x="626659" y="190069"/>
                  </a:lnTo>
                  <a:lnTo>
                    <a:pt x="604260" y="149672"/>
                  </a:lnTo>
                  <a:lnTo>
                    <a:pt x="576600" y="113013"/>
                  </a:lnTo>
                  <a:lnTo>
                    <a:pt x="544186" y="80599"/>
                  </a:lnTo>
                  <a:lnTo>
                    <a:pt x="507526" y="52938"/>
                  </a:lnTo>
                  <a:lnTo>
                    <a:pt x="467130" y="30540"/>
                  </a:lnTo>
                  <a:lnTo>
                    <a:pt x="423504" y="13912"/>
                  </a:lnTo>
                  <a:lnTo>
                    <a:pt x="377158" y="3562"/>
                  </a:lnTo>
                  <a:lnTo>
                    <a:pt x="328599" y="0"/>
                  </a:lnTo>
                  <a:close/>
                </a:path>
              </a:pathLst>
            </a:custGeom>
            <a:solidFill>
              <a:srgbClr val="AD88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D5425948-7062-0C44-B6EC-32638FC216F6}"/>
                </a:ext>
              </a:extLst>
            </p:cNvPr>
            <p:cNvSpPr/>
            <p:nvPr/>
          </p:nvSpPr>
          <p:spPr>
            <a:xfrm>
              <a:off x="922324" y="191725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30" h="341630">
                  <a:moveTo>
                    <a:pt x="189124" y="0"/>
                  </a:moveTo>
                  <a:lnTo>
                    <a:pt x="144620" y="989"/>
                  </a:lnTo>
                  <a:lnTo>
                    <a:pt x="100467" y="14069"/>
                  </a:lnTo>
                  <a:lnTo>
                    <a:pt x="61334" y="38340"/>
                  </a:lnTo>
                  <a:lnTo>
                    <a:pt x="30995" y="70913"/>
                  </a:lnTo>
                  <a:lnTo>
                    <a:pt x="10276" y="109627"/>
                  </a:lnTo>
                  <a:lnTo>
                    <a:pt x="0" y="152317"/>
                  </a:lnTo>
                  <a:lnTo>
                    <a:pt x="989" y="196822"/>
                  </a:lnTo>
                  <a:lnTo>
                    <a:pt x="14069" y="240980"/>
                  </a:lnTo>
                  <a:lnTo>
                    <a:pt x="38340" y="280113"/>
                  </a:lnTo>
                  <a:lnTo>
                    <a:pt x="70913" y="310451"/>
                  </a:lnTo>
                  <a:lnTo>
                    <a:pt x="109625" y="331170"/>
                  </a:lnTo>
                  <a:lnTo>
                    <a:pt x="152313" y="341447"/>
                  </a:lnTo>
                  <a:lnTo>
                    <a:pt x="196815" y="340457"/>
                  </a:lnTo>
                  <a:lnTo>
                    <a:pt x="240967" y="327378"/>
                  </a:lnTo>
                  <a:lnTo>
                    <a:pt x="280106" y="303107"/>
                  </a:lnTo>
                  <a:lnTo>
                    <a:pt x="310447" y="270533"/>
                  </a:lnTo>
                  <a:lnTo>
                    <a:pt x="331169" y="231820"/>
                  </a:lnTo>
                  <a:lnTo>
                    <a:pt x="341447" y="189129"/>
                  </a:lnTo>
                  <a:lnTo>
                    <a:pt x="340457" y="144624"/>
                  </a:lnTo>
                  <a:lnTo>
                    <a:pt x="327378" y="100467"/>
                  </a:lnTo>
                  <a:lnTo>
                    <a:pt x="303106" y="61334"/>
                  </a:lnTo>
                  <a:lnTo>
                    <a:pt x="270530" y="30995"/>
                  </a:lnTo>
                  <a:lnTo>
                    <a:pt x="231815" y="10276"/>
                  </a:lnTo>
                  <a:lnTo>
                    <a:pt x="189124" y="0"/>
                  </a:lnTo>
                  <a:close/>
                </a:path>
              </a:pathLst>
            </a:custGeom>
            <a:solidFill>
              <a:srgbClr val="416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9312FB03-F1D3-0E4C-91F6-7A226F2CE8F7}"/>
                </a:ext>
              </a:extLst>
            </p:cNvPr>
            <p:cNvSpPr/>
            <p:nvPr/>
          </p:nvSpPr>
          <p:spPr>
            <a:xfrm>
              <a:off x="835455" y="708761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307911" y="0"/>
                  </a:moveTo>
                  <a:lnTo>
                    <a:pt x="262411" y="3338"/>
                  </a:lnTo>
                  <a:lnTo>
                    <a:pt x="218983" y="13036"/>
                  </a:lnTo>
                  <a:lnTo>
                    <a:pt x="178104" y="28618"/>
                  </a:lnTo>
                  <a:lnTo>
                    <a:pt x="140251" y="49606"/>
                  </a:lnTo>
                  <a:lnTo>
                    <a:pt x="105899" y="75526"/>
                  </a:lnTo>
                  <a:lnTo>
                    <a:pt x="75526" y="105899"/>
                  </a:lnTo>
                  <a:lnTo>
                    <a:pt x="49606" y="140251"/>
                  </a:lnTo>
                  <a:lnTo>
                    <a:pt x="28618" y="178104"/>
                  </a:lnTo>
                  <a:lnTo>
                    <a:pt x="13036" y="218983"/>
                  </a:lnTo>
                  <a:lnTo>
                    <a:pt x="3338" y="262411"/>
                  </a:lnTo>
                  <a:lnTo>
                    <a:pt x="0" y="307911"/>
                  </a:lnTo>
                  <a:lnTo>
                    <a:pt x="3338" y="353411"/>
                  </a:lnTo>
                  <a:lnTo>
                    <a:pt x="13036" y="396839"/>
                  </a:lnTo>
                  <a:lnTo>
                    <a:pt x="28618" y="437718"/>
                  </a:lnTo>
                  <a:lnTo>
                    <a:pt x="49606" y="475571"/>
                  </a:lnTo>
                  <a:lnTo>
                    <a:pt x="75526" y="509923"/>
                  </a:lnTo>
                  <a:lnTo>
                    <a:pt x="105899" y="540296"/>
                  </a:lnTo>
                  <a:lnTo>
                    <a:pt x="140251" y="566216"/>
                  </a:lnTo>
                  <a:lnTo>
                    <a:pt x="178104" y="587204"/>
                  </a:lnTo>
                  <a:lnTo>
                    <a:pt x="218983" y="602786"/>
                  </a:lnTo>
                  <a:lnTo>
                    <a:pt x="262411" y="612484"/>
                  </a:lnTo>
                  <a:lnTo>
                    <a:pt x="307911" y="615823"/>
                  </a:lnTo>
                  <a:lnTo>
                    <a:pt x="353415" y="612484"/>
                  </a:lnTo>
                  <a:lnTo>
                    <a:pt x="396845" y="602786"/>
                  </a:lnTo>
                  <a:lnTo>
                    <a:pt x="437726" y="587204"/>
                  </a:lnTo>
                  <a:lnTo>
                    <a:pt x="475581" y="566216"/>
                  </a:lnTo>
                  <a:lnTo>
                    <a:pt x="509933" y="540296"/>
                  </a:lnTo>
                  <a:lnTo>
                    <a:pt x="540308" y="509923"/>
                  </a:lnTo>
                  <a:lnTo>
                    <a:pt x="566228" y="475571"/>
                  </a:lnTo>
                  <a:lnTo>
                    <a:pt x="587217" y="437718"/>
                  </a:lnTo>
                  <a:lnTo>
                    <a:pt x="602798" y="396839"/>
                  </a:lnTo>
                  <a:lnTo>
                    <a:pt x="612497" y="353411"/>
                  </a:lnTo>
                  <a:lnTo>
                    <a:pt x="615835" y="307911"/>
                  </a:lnTo>
                  <a:lnTo>
                    <a:pt x="612497" y="262411"/>
                  </a:lnTo>
                  <a:lnTo>
                    <a:pt x="602798" y="218983"/>
                  </a:lnTo>
                  <a:lnTo>
                    <a:pt x="587217" y="178104"/>
                  </a:lnTo>
                  <a:lnTo>
                    <a:pt x="566228" y="140251"/>
                  </a:lnTo>
                  <a:lnTo>
                    <a:pt x="540308" y="105899"/>
                  </a:lnTo>
                  <a:lnTo>
                    <a:pt x="509933" y="75526"/>
                  </a:lnTo>
                  <a:lnTo>
                    <a:pt x="475581" y="49606"/>
                  </a:lnTo>
                  <a:lnTo>
                    <a:pt x="437726" y="28618"/>
                  </a:lnTo>
                  <a:lnTo>
                    <a:pt x="396845" y="13036"/>
                  </a:lnTo>
                  <a:lnTo>
                    <a:pt x="353415" y="3338"/>
                  </a:lnTo>
                  <a:lnTo>
                    <a:pt x="307911" y="0"/>
                  </a:lnTo>
                  <a:close/>
                </a:path>
              </a:pathLst>
            </a:custGeom>
            <a:solidFill>
              <a:srgbClr val="0C8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C34033A5-55BC-2749-8CAD-16F414EED76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62" y="688900"/>
              <a:ext cx="152260" cy="152260"/>
            </a:xfrm>
            <a:prstGeom prst="rect">
              <a:avLst/>
            </a:prstGeom>
          </p:spPr>
        </p:pic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AD3A3A48-F955-674E-8FA8-7832B3239025}"/>
                </a:ext>
              </a:extLst>
            </p:cNvPr>
            <p:cNvSpPr/>
            <p:nvPr/>
          </p:nvSpPr>
          <p:spPr>
            <a:xfrm>
              <a:off x="416514" y="1005155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80">
                  <a:moveTo>
                    <a:pt x="160608" y="0"/>
                  </a:moveTo>
                  <a:lnTo>
                    <a:pt x="114746" y="3361"/>
                  </a:lnTo>
                  <a:lnTo>
                    <a:pt x="72467" y="20311"/>
                  </a:lnTo>
                  <a:lnTo>
                    <a:pt x="36987" y="49562"/>
                  </a:lnTo>
                  <a:lnTo>
                    <a:pt x="11522" y="89824"/>
                  </a:lnTo>
                  <a:lnTo>
                    <a:pt x="0" y="136046"/>
                  </a:lnTo>
                  <a:lnTo>
                    <a:pt x="3357" y="181905"/>
                  </a:lnTo>
                  <a:lnTo>
                    <a:pt x="20305" y="224184"/>
                  </a:lnTo>
                  <a:lnTo>
                    <a:pt x="49555" y="259667"/>
                  </a:lnTo>
                  <a:lnTo>
                    <a:pt x="89818" y="285138"/>
                  </a:lnTo>
                  <a:lnTo>
                    <a:pt x="136041" y="296655"/>
                  </a:lnTo>
                  <a:lnTo>
                    <a:pt x="181903" y="293293"/>
                  </a:lnTo>
                  <a:lnTo>
                    <a:pt x="224185" y="276343"/>
                  </a:lnTo>
                  <a:lnTo>
                    <a:pt x="259672" y="247092"/>
                  </a:lnTo>
                  <a:lnTo>
                    <a:pt x="285144" y="206830"/>
                  </a:lnTo>
                  <a:lnTo>
                    <a:pt x="296655" y="160607"/>
                  </a:lnTo>
                  <a:lnTo>
                    <a:pt x="293290" y="114746"/>
                  </a:lnTo>
                  <a:lnTo>
                    <a:pt x="276340" y="72465"/>
                  </a:lnTo>
                  <a:lnTo>
                    <a:pt x="247092" y="36982"/>
                  </a:lnTo>
                  <a:lnTo>
                    <a:pt x="206836" y="11516"/>
                  </a:lnTo>
                  <a:lnTo>
                    <a:pt x="160608" y="0"/>
                  </a:lnTo>
                  <a:close/>
                </a:path>
              </a:pathLst>
            </a:custGeom>
            <a:solidFill>
              <a:srgbClr val="8A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FF48C7D1-9188-0644-8425-AD28288D2A8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51" y="75628"/>
              <a:ext cx="238142" cy="238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15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9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0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0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1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5" name="Google Shape;105;p42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" name="Google Shape;106;p42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2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" name="Google Shape;111;p4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4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3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" name="Google Shape;117;p4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4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4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3" name="Google Shape;123;p4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4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5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46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29" name="Google Shape;129;p46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46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4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6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2;p14">
            <a:extLst>
              <a:ext uri="{FF2B5EF4-FFF2-40B4-BE49-F238E27FC236}">
                <a16:creationId xmlns:a16="http://schemas.microsoft.com/office/drawing/2014/main" id="{E4B394E5-E1AA-47AF-BA71-7404C28FC0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</a:pPr>
            <a:r>
              <a:rPr lang="en-US" dirty="0"/>
              <a:t>Intro general a la Norma 5</a:t>
            </a:r>
            <a:endParaRPr dirty="0"/>
          </a:p>
        </p:txBody>
      </p:sp>
      <p:sp>
        <p:nvSpPr>
          <p:cNvPr id="5" name="Google Shape;322;p14">
            <a:extLst>
              <a:ext uri="{FF2B5EF4-FFF2-40B4-BE49-F238E27FC236}">
                <a16:creationId xmlns:a16="http://schemas.microsoft.com/office/drawing/2014/main" id="{D073A093-C3E6-4712-853E-610EE9C9B612}"/>
              </a:ext>
            </a:extLst>
          </p:cNvPr>
          <p:cNvSpPr txBox="1">
            <a:spLocks/>
          </p:cNvSpPr>
          <p:nvPr/>
        </p:nvSpPr>
        <p:spPr>
          <a:xfrm>
            <a:off x="965691" y="1808645"/>
            <a:ext cx="84564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Parte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del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Bloque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1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relacionado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con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respuesta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de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calidad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</a:t>
            </a: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Se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usa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con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Normas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</a:t>
            </a:r>
            <a:r>
              <a:rPr lang="en-US" dirty="0"/>
              <a:t>(7–28) 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&amp; </a:t>
            </a:r>
            <a:r>
              <a:rPr lang="fr-FR" dirty="0">
                <a:solidFill>
                  <a:schemeClr val="bg2"/>
                </a:solidFill>
                <a:latin typeface="Helvetica Neue" panose="020B0604020202020204" charset="0"/>
              </a:rPr>
              <a:t>los </a:t>
            </a:r>
            <a:r>
              <a:rPr lang="fr-FR" dirty="0" err="1">
                <a:solidFill>
                  <a:schemeClr val="bg2"/>
                </a:solidFill>
                <a:latin typeface="Helvetica Neue" panose="020B0604020202020204" charset="0"/>
              </a:rPr>
              <a:t>principios</a:t>
            </a:r>
            <a:r>
              <a:rPr lang="fr-FR" dirty="0">
                <a:solidFill>
                  <a:schemeClr val="bg2"/>
                </a:solidFill>
                <a:latin typeface="Helvetica Neue" panose="020B0604020202020204" charset="0"/>
              </a:rPr>
              <a:t> </a:t>
            </a:r>
            <a:r>
              <a:rPr lang="fr-FR" i="1" dirty="0">
                <a:solidFill>
                  <a:schemeClr val="bg2"/>
                </a:solidFill>
                <a:latin typeface="Helvetica Neue" panose="020B0604020202020204" charset="0"/>
              </a:rPr>
              <a:t>NMPNA</a:t>
            </a:r>
            <a:endParaRPr lang="fr-FR" dirty="0">
              <a:solidFill>
                <a:schemeClr val="bg2"/>
              </a:solidFill>
              <a:latin typeface="Helvetica Neue" panose="020B0604020202020204" charset="0"/>
            </a:endParaRP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endParaRPr lang="fr-FR" dirty="0">
              <a:solidFill>
                <a:schemeClr val="bg2"/>
              </a:solidFill>
              <a:latin typeface="Helvetica Neue" panose="020B0604020202020204" charset="0"/>
            </a:endParaRP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r>
              <a:rPr lang="fr-FR" dirty="0">
                <a:solidFill>
                  <a:schemeClr val="bg2"/>
                </a:solidFill>
                <a:latin typeface="Helvetica Neue" panose="020B0604020202020204" charset="0"/>
              </a:rPr>
              <a:t>CHS</a:t>
            </a:r>
          </a:p>
          <a:p>
            <a:pPr marL="0" indent="0">
              <a:spcBef>
                <a:spcPts val="0"/>
              </a:spcBef>
              <a:buClr>
                <a:schemeClr val="accent3"/>
              </a:buClr>
              <a:buNone/>
            </a:pPr>
            <a:endParaRPr lang="fr-FR" dirty="0">
              <a:solidFill>
                <a:schemeClr val="bg2"/>
              </a:solidFill>
              <a:latin typeface="Helvetica Neue" panose="020B0604020202020204" charset="0"/>
            </a:endParaRPr>
          </a:p>
          <a:p>
            <a:pPr marL="342900" indent="-342900">
              <a:buClr>
                <a:schemeClr val="accent3"/>
              </a:buClr>
              <a:buSzPct val="100000"/>
            </a:pPr>
            <a:r>
              <a:rPr lang="es-ES" dirty="0">
                <a:solidFill>
                  <a:schemeClr val="bg2"/>
                </a:solidFill>
                <a:latin typeface="Helvetica Neue" panose="020B0604020202020204" charset="0"/>
              </a:rPr>
              <a:t>Guía de Gestión de la Información, específica para NNA</a:t>
            </a:r>
            <a:endParaRPr lang="en-US" dirty="0">
              <a:solidFill>
                <a:schemeClr val="bg2"/>
              </a:solidFill>
              <a:latin typeface="Helvetica Neue" panose="020B0604020202020204" charset="0"/>
            </a:endParaRPr>
          </a:p>
          <a:p>
            <a:pPr marL="342900" indent="-342900">
              <a:buClr>
                <a:schemeClr val="accent3"/>
              </a:buClr>
              <a:buSzPct val="100000"/>
            </a:pPr>
            <a:r>
              <a:rPr lang="fr-FR" dirty="0">
                <a:solidFill>
                  <a:schemeClr val="bg2"/>
                </a:solidFill>
              </a:rPr>
              <a:t>Marco PIM</a:t>
            </a:r>
            <a:endParaRPr lang="en-US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endParaRPr lang="en-US" dirty="0">
              <a:solidFill>
                <a:schemeClr val="bg2"/>
              </a:solidFill>
              <a:latin typeface="Helvetica Neue" panose="020B060402020202020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EC33DF6-2955-4AAC-A461-4F75DED12DAE}"/>
              </a:ext>
            </a:extLst>
          </p:cNvPr>
          <p:cNvSpPr txBox="1"/>
          <p:nvPr/>
        </p:nvSpPr>
        <p:spPr>
          <a:xfrm>
            <a:off x="5791200" y="5252042"/>
            <a:ext cx="5100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800" dirty="0">
                <a:latin typeface="Ink Free" panose="03080402000500000000" pitchFamily="66" charset="0"/>
              </a:rPr>
              <a:t>¿De qué categorías</a:t>
            </a:r>
            <a:r>
              <a:rPr lang="en-US" sz="2800" dirty="0">
                <a:latin typeface="Ink Free" panose="03080402000500000000" pitchFamily="66" charset="0"/>
              </a:rPr>
              <a:t> de </a:t>
            </a:r>
            <a:r>
              <a:rPr lang="en-US" sz="2800" dirty="0" err="1">
                <a:latin typeface="Ink Free" panose="03080402000500000000" pitchFamily="66" charset="0"/>
              </a:rPr>
              <a:t>informaci</a:t>
            </a:r>
            <a:r>
              <a:rPr lang="es-ES" sz="2800" dirty="0" err="1">
                <a:latin typeface="Ink Free" panose="03080402000500000000" pitchFamily="66" charset="0"/>
              </a:rPr>
              <a:t>ó</a:t>
            </a:r>
            <a:r>
              <a:rPr lang="en-US" sz="2800" dirty="0">
                <a:latin typeface="Ink Free" panose="03080402000500000000" pitchFamily="66" charset="0"/>
              </a:rPr>
              <a:t>n se </a:t>
            </a:r>
            <a:r>
              <a:rPr lang="en-US" sz="2800" dirty="0" err="1">
                <a:latin typeface="Ink Free" panose="03080402000500000000" pitchFamily="66" charset="0"/>
              </a:rPr>
              <a:t>trata</a:t>
            </a:r>
            <a:r>
              <a:rPr lang="fr-FR" sz="2800" dirty="0">
                <a:latin typeface="Ink Free" panose="03080402000500000000" pitchFamily="66" charset="0"/>
              </a:rPr>
              <a:t>?</a:t>
            </a:r>
          </a:p>
          <a:p>
            <a:pPr algn="r"/>
            <a:r>
              <a:rPr lang="en-US" sz="2800" dirty="0">
                <a:latin typeface="Ink Free" panose="03080402000500000000" pitchFamily="66" charset="0"/>
              </a:rPr>
              <a:t>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AAED79B-10AC-41F7-B6E5-3A310716D70E}"/>
              </a:ext>
            </a:extLst>
          </p:cNvPr>
          <p:cNvGrpSpPr/>
          <p:nvPr/>
        </p:nvGrpSpPr>
        <p:grpSpPr>
          <a:xfrm rot="1415781">
            <a:off x="11062009" y="5170001"/>
            <a:ext cx="979340" cy="1040548"/>
            <a:chOff x="10883591" y="5571442"/>
            <a:chExt cx="979340" cy="1040548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701B369-6B50-4B8D-8819-2643674A2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3591" y="5571442"/>
              <a:ext cx="979340" cy="1040548"/>
            </a:xfrm>
            <a:prstGeom prst="rect">
              <a:avLst/>
            </a:prstGeom>
          </p:spPr>
        </p:pic>
        <p:pic>
          <p:nvPicPr>
            <p:cNvPr id="11" name="Graphique 10" descr="Point d’interrogation">
              <a:extLst>
                <a:ext uri="{FF2B5EF4-FFF2-40B4-BE49-F238E27FC236}">
                  <a16:creationId xmlns:a16="http://schemas.microsoft.com/office/drawing/2014/main" id="{824168B0-A07E-44EC-8EBF-C33744EF3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05748" y="5727562"/>
              <a:ext cx="735026" cy="735026"/>
            </a:xfrm>
            <a:prstGeom prst="rect">
              <a:avLst/>
            </a:prstGeom>
          </p:spPr>
        </p:pic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D6F06617-7038-4E9E-94F0-F6A966C26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3564" y="3558605"/>
            <a:ext cx="852639" cy="8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7A6AC4B5-7717-4E03-9444-B72C4FEF7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128" y="1382837"/>
            <a:ext cx="6076521" cy="3381667"/>
          </a:xfrm>
        </p:spPr>
        <p:txBody>
          <a:bodyPr>
            <a:normAutofit fontScale="92500" lnSpcReduction="20000"/>
          </a:bodyPr>
          <a:lstStyle/>
          <a:p>
            <a:pPr marL="50800" indent="0" algn="ctr">
              <a:buNone/>
            </a:pPr>
            <a:r>
              <a:rPr lang="en-US" sz="2400" dirty="0">
                <a:solidFill>
                  <a:schemeClr val="bg2"/>
                </a:solidFill>
              </a:rPr>
              <a:t>“</a:t>
            </a:r>
            <a:r>
              <a:rPr lang="es-ES" dirty="0"/>
              <a:t>La información actualizada necesaria para la acción de protección de la infancia se recopila, procesa/analiza y se comparte de acuerdo con los principios internacionales de protección de la niñez y adolescencia y con pleno respeto de la confidencialidad, la protección de datos y los protocolos para compartir información.”</a:t>
            </a:r>
            <a:endParaRPr lang="fr-FR" sz="2400" dirty="0">
              <a:solidFill>
                <a:schemeClr val="bg2"/>
              </a:solidFill>
            </a:endParaRPr>
          </a:p>
        </p:txBody>
      </p:sp>
      <p:pic>
        <p:nvPicPr>
          <p:cNvPr id="20" name="Google Shape;262;p5" descr="Screen Shot 2019-10-07 at 9.06.56 PM.png">
            <a:extLst>
              <a:ext uri="{FF2B5EF4-FFF2-40B4-BE49-F238E27FC236}">
                <a16:creationId xmlns:a16="http://schemas.microsoft.com/office/drawing/2014/main" id="{DBA10840-C039-4152-B6CF-7040050BF9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6063" y="4795144"/>
            <a:ext cx="1498650" cy="17480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FC901AB-17DC-4651-8452-5C81832F17E0}"/>
              </a:ext>
            </a:extLst>
          </p:cNvPr>
          <p:cNvSpPr txBox="1"/>
          <p:nvPr/>
        </p:nvSpPr>
        <p:spPr>
          <a:xfrm>
            <a:off x="6569698" y="844357"/>
            <a:ext cx="544486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err="1">
                <a:latin typeface="Helvetica Neue" panose="020B0604020202020204" charset="0"/>
              </a:rPr>
              <a:t>Ethical</a:t>
            </a:r>
            <a:r>
              <a:rPr lang="fr-FR" sz="2800" b="1" dirty="0">
                <a:latin typeface="Helvetica Neue" panose="020B0604020202020204" charset="0"/>
              </a:rPr>
              <a:t> </a:t>
            </a:r>
            <a:r>
              <a:rPr lang="fr-FR" sz="2800" b="1" dirty="0" err="1">
                <a:latin typeface="Helvetica Neue" panose="020B0604020202020204" charset="0"/>
              </a:rPr>
              <a:t>concerns</a:t>
            </a:r>
            <a:r>
              <a:rPr lang="fr-FR" sz="2800" b="1" dirty="0">
                <a:latin typeface="Helvetica Neue" panose="020B0604020202020204" charset="0"/>
              </a:rPr>
              <a:t>: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S" sz="2400" dirty="0"/>
              <a:t>Anónima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S" sz="2400" dirty="0"/>
              <a:t> Contextualizada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S" sz="2400" dirty="0"/>
              <a:t>Al día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S" sz="2400" dirty="0"/>
              <a:t> Necesaria / significativa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S" sz="2400" dirty="0"/>
              <a:t> Confidencialidad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S" sz="2400" dirty="0"/>
              <a:t>Principios de PNA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S" sz="2400" dirty="0"/>
              <a:t> Sólida técnica y éticamente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S" sz="2400" dirty="0"/>
              <a:t>Prácticas y normas culturales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S" sz="2400" dirty="0"/>
              <a:t>Siempre con consentimiento / asentimiento informado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S" sz="2400" dirty="0"/>
              <a:t>Lenguaje positivo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S" sz="2400" dirty="0"/>
              <a:t>Sin etiquetas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S" sz="2400" dirty="0"/>
              <a:t>Sin repetición </a:t>
            </a:r>
            <a:endParaRPr lang="fr-FR" sz="2400" dirty="0">
              <a:latin typeface="Helvetica Neue" panose="020B060402020202020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96BB8B7-9520-4B63-A6DB-47D2FEFFC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063" y="705121"/>
            <a:ext cx="1970202" cy="647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69BA5A3-D57E-4CE6-AA6D-F801F8873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890" y="2908280"/>
            <a:ext cx="2150943" cy="1866312"/>
          </a:xfrm>
          <a:prstGeom prst="rect">
            <a:avLst/>
          </a:prstGeom>
        </p:spPr>
      </p:pic>
      <p:sp>
        <p:nvSpPr>
          <p:cNvPr id="11" name="Google Shape;322;p14">
            <a:extLst>
              <a:ext uri="{FF2B5EF4-FFF2-40B4-BE49-F238E27FC236}">
                <a16:creationId xmlns:a16="http://schemas.microsoft.com/office/drawing/2014/main" id="{71498945-9791-47F6-9830-D22D2C1D48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642" y="430439"/>
            <a:ext cx="107224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</a:pPr>
            <a:r>
              <a:rPr lang="en-US" dirty="0"/>
              <a:t>Norma 5 - I</a:t>
            </a:r>
            <a:r>
              <a:rPr lang="fr-FR" dirty="0" err="1"/>
              <a:t>nformation</a:t>
            </a:r>
            <a:r>
              <a:rPr lang="fr-FR" dirty="0"/>
              <a:t> Management cycle</a:t>
            </a:r>
            <a:endParaRPr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74019D2-396C-4BB1-8538-B83FBE64D133}"/>
              </a:ext>
            </a:extLst>
          </p:cNvPr>
          <p:cNvSpPr txBox="1"/>
          <p:nvPr/>
        </p:nvSpPr>
        <p:spPr>
          <a:xfrm>
            <a:off x="6945833" y="1756002"/>
            <a:ext cx="542577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2"/>
                </a:solidFill>
                <a:latin typeface="Helvetica Neue" panose="020B0604020202020204" charset="0"/>
              </a:rPr>
              <a:t>PASO 1: </a:t>
            </a:r>
            <a:r>
              <a:rPr lang="es-ES" sz="2800" dirty="0">
                <a:latin typeface="HelveticaNeue-Light-Identity-H"/>
              </a:rPr>
              <a:t>Planificación de datos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Helvetica Neue" panose="020B0604020202020204" charset="0"/>
              </a:rPr>
              <a:t>Mapeo</a:t>
            </a:r>
            <a:r>
              <a:rPr lang="fr-FR" sz="2400" dirty="0">
                <a:latin typeface="Helvetica Neue" panose="020B060402020202020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latin typeface="HelveticaNeue-Light-Identity-H"/>
              </a:rPr>
              <a:t>Valores de referencia interinstitucionales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latin typeface="HelveticaNeue-Light-Identity-H"/>
              </a:rPr>
              <a:t>Herramientas y procedimientos de GI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latin typeface="HelveticaNeue-Light-Identity-H"/>
              </a:rPr>
              <a:t>Capacitación</a:t>
            </a:r>
            <a:endParaRPr lang="fr-FR" sz="2400" dirty="0">
              <a:solidFill>
                <a:schemeClr val="bg2"/>
              </a:solidFill>
              <a:latin typeface="Helvetica Neue" panose="020B060402020202020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8AA276B-8A63-448E-B3E9-409304BD6A0E}"/>
              </a:ext>
            </a:extLst>
          </p:cNvPr>
          <p:cNvSpPr txBox="1"/>
          <p:nvPr/>
        </p:nvSpPr>
        <p:spPr>
          <a:xfrm>
            <a:off x="6945833" y="4978375"/>
            <a:ext cx="542577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2"/>
                </a:solidFill>
                <a:latin typeface="Helvetica Neue" panose="020B0604020202020204" charset="0"/>
              </a:rPr>
              <a:t>PASO 2: </a:t>
            </a:r>
            <a:r>
              <a:rPr lang="es-ES" sz="2800" dirty="0">
                <a:latin typeface="HelveticaNeue-Light-Identity-H"/>
              </a:rPr>
              <a:t>Recopilación de datos</a:t>
            </a:r>
            <a:endParaRPr lang="fr-FR" sz="2800" dirty="0">
              <a:solidFill>
                <a:schemeClr val="bg2"/>
              </a:solidFill>
              <a:latin typeface="Helvetica Neue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chemeClr val="bg2"/>
                </a:solidFill>
                <a:latin typeface="Helvetica Neue" panose="020B0604020202020204" charset="0"/>
              </a:rPr>
              <a:t>Etica</a:t>
            </a:r>
            <a:endParaRPr lang="fr-FR" sz="2400" dirty="0">
              <a:solidFill>
                <a:schemeClr val="bg2"/>
              </a:solidFill>
              <a:latin typeface="Helvetica Neue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chemeClr val="bg2"/>
                </a:solidFill>
                <a:latin typeface="Helvetica Neue" panose="020B0604020202020204" charset="0"/>
              </a:rPr>
              <a:t>Principios</a:t>
            </a:r>
            <a:endParaRPr lang="fr-FR" sz="2400" dirty="0">
              <a:solidFill>
                <a:schemeClr val="bg2"/>
              </a:solidFill>
              <a:latin typeface="Helvetica Neue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chemeClr val="bg2"/>
                </a:solidFill>
                <a:latin typeface="Helvetica Neue" panose="020B0604020202020204" charset="0"/>
              </a:rPr>
              <a:t>Desglose</a:t>
            </a:r>
            <a:endParaRPr lang="fr-FR" sz="2400" dirty="0">
              <a:solidFill>
                <a:schemeClr val="bg2"/>
              </a:solidFill>
              <a:latin typeface="Helvetica Neue" panose="020B060402020202020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8EA6E5E-D6A9-4C41-AEFF-9B70367DAB04}"/>
              </a:ext>
            </a:extLst>
          </p:cNvPr>
          <p:cNvSpPr txBox="1"/>
          <p:nvPr/>
        </p:nvSpPr>
        <p:spPr>
          <a:xfrm>
            <a:off x="398077" y="4633207"/>
            <a:ext cx="601905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2"/>
                </a:solidFill>
                <a:latin typeface="Helvetica Neue" panose="020B0604020202020204" charset="0"/>
              </a:rPr>
              <a:t>PASO 3: </a:t>
            </a:r>
            <a:r>
              <a:rPr lang="es-ES" sz="2800" dirty="0">
                <a:latin typeface="HelveticaNeue-Light-Identity-H"/>
              </a:rPr>
              <a:t>Procesamiento y análisis </a:t>
            </a:r>
            <a:endParaRPr lang="fr-FR" sz="2800" dirty="0">
              <a:solidFill>
                <a:schemeClr val="bg2"/>
              </a:solidFill>
              <a:latin typeface="Helvetica Neue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</a:rPr>
              <a:t>Análisis cruzada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</a:rPr>
              <a:t>Análisis de deficiencias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2"/>
                </a:solidFill>
                <a:latin typeface="Helvetica Neue" panose="020B0604020202020204" charset="0"/>
              </a:rPr>
              <a:t>Análisis de tendencias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2"/>
                </a:solidFill>
                <a:latin typeface="Helvetica Neue" panose="020B0604020202020204" charset="0"/>
              </a:rPr>
              <a:t>Doble </a:t>
            </a:r>
            <a:r>
              <a:rPr lang="fr-FR" sz="2400" dirty="0" err="1">
                <a:solidFill>
                  <a:schemeClr val="bg2"/>
                </a:solidFill>
                <a:latin typeface="Helvetica Neue" panose="020B0604020202020204" charset="0"/>
              </a:rPr>
              <a:t>recuento</a:t>
            </a:r>
            <a:endParaRPr lang="fr-FR" sz="2400" dirty="0">
              <a:solidFill>
                <a:schemeClr val="bg2"/>
              </a:solidFill>
              <a:latin typeface="Helvetica Neue" panose="020B060402020202020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F683C83-5451-49B7-BE49-BC22A60B5998}"/>
              </a:ext>
            </a:extLst>
          </p:cNvPr>
          <p:cNvSpPr txBox="1"/>
          <p:nvPr/>
        </p:nvSpPr>
        <p:spPr>
          <a:xfrm>
            <a:off x="670220" y="1902959"/>
            <a:ext cx="574690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2"/>
                </a:solidFill>
                <a:latin typeface="Helvetica Neue" panose="020B0604020202020204" charset="0"/>
              </a:rPr>
              <a:t>PASO 4: </a:t>
            </a:r>
            <a:r>
              <a:rPr lang="es-ES" sz="2800" dirty="0">
                <a:latin typeface="HelveticaNeue-Light-Identity-H"/>
              </a:rPr>
              <a:t>Intercambio y evaluación </a:t>
            </a:r>
            <a:endParaRPr lang="fr-FR" sz="2800" dirty="0">
              <a:solidFill>
                <a:schemeClr val="bg2"/>
              </a:solidFill>
              <a:latin typeface="Helvetica Neue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Helvetica Neue" panose="020B0604020202020204" charset="0"/>
              </a:rPr>
              <a:t>Information a la </a:t>
            </a:r>
            <a:r>
              <a:rPr lang="fr-FR" sz="2400" dirty="0" err="1">
                <a:latin typeface="Helvetica Neue" panose="020B0604020202020204" charset="0"/>
              </a:rPr>
              <a:t>poblaci</a:t>
            </a:r>
            <a:r>
              <a:rPr lang="es-ES" sz="2400" dirty="0" err="1">
                <a:latin typeface="HelveticaNeue-Light-Identity-H"/>
              </a:rPr>
              <a:t>ó</a:t>
            </a:r>
            <a:r>
              <a:rPr lang="fr-FR" sz="2400" dirty="0">
                <a:latin typeface="Helvetica Neue" panose="020B0604020202020204" charset="0"/>
              </a:rPr>
              <a:t>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Helvetica Neue" panose="020B0604020202020204" charset="0"/>
              </a:rPr>
              <a:t>Retroalimentaci</a:t>
            </a:r>
            <a:r>
              <a:rPr lang="es-ES" sz="2400" dirty="0" err="1">
                <a:latin typeface="HelveticaNeue-Light-Identity-H"/>
              </a:rPr>
              <a:t>ó</a:t>
            </a:r>
            <a:r>
              <a:rPr lang="fr-FR" sz="2400" dirty="0">
                <a:latin typeface="Helvetica Neue" panose="020B0604020202020204" charset="0"/>
              </a:rPr>
              <a:t>n  </a:t>
            </a:r>
          </a:p>
          <a:p>
            <a:r>
              <a:rPr lang="fr-FR" sz="2400" b="1" dirty="0">
                <a:solidFill>
                  <a:schemeClr val="bg2"/>
                </a:solidFill>
                <a:latin typeface="Helvetica Neue" panose="020B0604020202020204" charset="0"/>
              </a:rPr>
              <a:t>= </a:t>
            </a:r>
            <a:r>
              <a:rPr lang="fr-FR" sz="2400" dirty="0" err="1">
                <a:latin typeface="Helvetica Neue" panose="020B0604020202020204" charset="0"/>
              </a:rPr>
              <a:t>rendici</a:t>
            </a:r>
            <a:r>
              <a:rPr lang="es-ES" sz="2400" dirty="0" err="1">
                <a:latin typeface="HelveticaNeue-Light-Identity-H"/>
              </a:rPr>
              <a:t>ó</a:t>
            </a:r>
            <a:r>
              <a:rPr lang="fr-FR" sz="2400" dirty="0">
                <a:latin typeface="Helvetica Neue" panose="020B0604020202020204" charset="0"/>
              </a:rPr>
              <a:t>n de </a:t>
            </a:r>
            <a:r>
              <a:rPr lang="fr-FR" sz="2400" dirty="0" err="1">
                <a:latin typeface="Helvetica Neue" panose="020B0604020202020204" charset="0"/>
              </a:rPr>
              <a:t>cuentas</a:t>
            </a:r>
            <a:r>
              <a:rPr lang="fr-FR" sz="2400" dirty="0">
                <a:latin typeface="Helvetica Neue" panose="020B060402020202020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Helvetica Neue" panose="020B0604020202020204" charset="0"/>
              </a:rPr>
              <a:t>No </a:t>
            </a:r>
            <a:r>
              <a:rPr lang="fr-FR" sz="2400" dirty="0" err="1">
                <a:latin typeface="Helvetica Neue" panose="020B0604020202020204" charset="0"/>
              </a:rPr>
              <a:t>causar</a:t>
            </a:r>
            <a:r>
              <a:rPr lang="fr-FR" sz="2400" dirty="0">
                <a:latin typeface="Helvetica Neue" panose="020B0604020202020204" charset="0"/>
              </a:rPr>
              <a:t> da</a:t>
            </a:r>
            <a:r>
              <a:rPr lang="es-ES" dirty="0"/>
              <a:t> ñ </a:t>
            </a:r>
            <a:r>
              <a:rPr lang="fr-FR" sz="2400" dirty="0">
                <a:latin typeface="Helvetica Neue" panose="020B0604020202020204" charset="0"/>
              </a:rPr>
              <a:t>o!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Helvetica Neue" panose="020B0604020202020204" charset="0"/>
              </a:rPr>
              <a:t>I</a:t>
            </a:r>
            <a:r>
              <a:rPr lang="fr-FR" sz="2400">
                <a:latin typeface="Helvetica Neue" panose="020B0604020202020204" charset="0"/>
              </a:rPr>
              <a:t>ncidencia</a:t>
            </a:r>
            <a:r>
              <a:rPr lang="fr-FR" sz="2400" dirty="0">
                <a:latin typeface="Helvetica Neue" panose="020B0604020202020204" charset="0"/>
              </a:rPr>
              <a:t> </a:t>
            </a:r>
            <a:endParaRPr lang="fr-FR" sz="2400" b="1" dirty="0">
              <a:solidFill>
                <a:schemeClr val="bg2"/>
              </a:solidFill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3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1471</Words>
  <Application>Microsoft Office PowerPoint</Application>
  <PresentationFormat>Grand écran</PresentationFormat>
  <Paragraphs>106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2" baseType="lpstr">
      <vt:lpstr>HelveticaNeue-LightItalic-Identity-H</vt:lpstr>
      <vt:lpstr>Wingdings</vt:lpstr>
      <vt:lpstr>CMSY9</vt:lpstr>
      <vt:lpstr>Helvetica Neue</vt:lpstr>
      <vt:lpstr>HelveticaNeue-Light-Identity-H</vt:lpstr>
      <vt:lpstr>Ink Free</vt:lpstr>
      <vt:lpstr>Arial</vt:lpstr>
      <vt:lpstr>Calibri</vt:lpstr>
      <vt:lpstr>Office Theme</vt:lpstr>
      <vt:lpstr>Intro general a la Norma 5</vt:lpstr>
      <vt:lpstr>Présentation PowerPoint</vt:lpstr>
      <vt:lpstr>Norma 5 - Information Management cycle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Colleen Fitzgerald</dc:creator>
  <cp:lastModifiedBy>Marion Prats</cp:lastModifiedBy>
  <cp:revision>94</cp:revision>
  <dcterms:created xsi:type="dcterms:W3CDTF">2017-12-20T18:51:03Z</dcterms:created>
  <dcterms:modified xsi:type="dcterms:W3CDTF">2021-09-27T09:09:24Z</dcterms:modified>
</cp:coreProperties>
</file>