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46720" autoAdjust="0"/>
  </p:normalViewPr>
  <p:slideViewPr>
    <p:cSldViewPr snapToGrid="0">
      <p:cViewPr varScale="1">
        <p:scale>
          <a:sx n="31" d="100"/>
          <a:sy n="31" d="100"/>
        </p:scale>
        <p:origin x="1828" y="28"/>
      </p:cViewPr>
      <p:guideLst>
        <p:guide orient="horz" pos="2160"/>
        <p:guide pos="3840"/>
      </p:guideLst>
    </p:cSldViewPr>
  </p:slideViewPr>
  <p:notesTextViewPr>
    <p:cViewPr>
      <p:scale>
        <a:sx n="1" d="1"/>
        <a:sy n="1" d="1"/>
      </p:scale>
      <p:origin x="0" y="-166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es parte del primer Bloque de Normas relacionadas con la respuesta de calidad, que son comunes en todas las áreas de la programación de protección de la niñez y adolescencia, aplicables en todas las situaciones y contextos, durante las fases de preparación y respuesta. TODAS son fundamentales para alcanzar el nivel de calidad que pretendemos alcanzar como profesionales.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Estas Normas de calidad deben usarse conjuntamente al resto de normas (7-28) y a los principios de las NMPNA.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es complementaria a la </a:t>
            </a:r>
            <a:r>
              <a:rPr lang="es-ES" u="sng" dirty="0"/>
              <a:t>Norma Humanitaria Esencial en materia de Calidad y Rendición de cuentas (CHS), </a:t>
            </a:r>
            <a:r>
              <a:rPr lang="en-US" dirty="0"/>
              <a:t>&amp; al Marco </a:t>
            </a:r>
            <a:r>
              <a:rPr lang="es-ES" sz="1800" b="0" i="1" u="none" strike="noStrike" baseline="0" dirty="0">
                <a:latin typeface="HelveticaNeue-LightItalic-Identity-H"/>
              </a:rPr>
              <a:t>Analítico para la Protección de la niñez y adolescencia </a:t>
            </a:r>
            <a:r>
              <a:rPr lang="es-ES" dirty="0"/>
              <a:t>y debe usarse junto con ellos.</a:t>
            </a:r>
            <a:endParaRPr lang="en-US" dirty="0">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a:ea typeface="Arial"/>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DEF: </a:t>
            </a:r>
            <a:r>
              <a:rPr lang="es-ES" sz="1800" b="0" i="0" u="none" strike="noStrike" baseline="0" dirty="0">
                <a:latin typeface="HelveticaNeue-Light-Identity-H"/>
              </a:rPr>
              <a:t>El </a:t>
            </a:r>
            <a:r>
              <a:rPr lang="es-ES" sz="1800" b="0" i="0" u="sng" strike="noStrike" baseline="0" dirty="0">
                <a:latin typeface="HelveticaNeue-Light-Identity-H"/>
              </a:rPr>
              <a:t>monitoreo de situación </a:t>
            </a:r>
            <a:r>
              <a:rPr lang="es-ES" sz="1800" b="0" i="0" u="none" strike="noStrike" baseline="0" dirty="0">
                <a:latin typeface="HelveticaNeue-Light-Identity-H"/>
              </a:rPr>
              <a:t>de la Protección de la niñez y adolescencia consiste en un examen regular y sistemático (monitoreo) de los riesgos, violaciones y capacidades de Protección de la niñez y adolescencia en un contexto humanitario específico.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strike="noStrike" baseline="0" dirty="0">
                <a:latin typeface="HelveticaNeue-Light-Identity-H"/>
              </a:rPr>
              <a:t>El objetivo es aportar las evidencias necesarias para el desarrollo de análisis, estrategias y respuestas.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800" dirty="0"/>
              <a:t>El </a:t>
            </a:r>
            <a:r>
              <a:rPr lang="es-ES" sz="2800" b="0" i="0" u="sng" strike="noStrike" baseline="0" dirty="0">
                <a:latin typeface="HelveticaNeue-Light-Identity-H"/>
              </a:rPr>
              <a:t>monitoreo</a:t>
            </a:r>
            <a:r>
              <a:rPr lang="es-ES" sz="2800" u="sng" dirty="0"/>
              <a:t> de la respuesta </a:t>
            </a:r>
            <a:r>
              <a:rPr lang="es-ES" sz="2800" dirty="0"/>
              <a:t>es la medición continua y coordinada de la respuesta humanitaria en un contexto humanitario, por ejemplo, de las actividades planificadas y llevadas a cabo por los actores humanitarios.</a:t>
            </a:r>
            <a:endParaRPr lang="es-ES" sz="1800" b="0" i="0" u="none" strike="noStrike" baseline="0" dirty="0">
              <a:latin typeface="HelveticaNeue-Light-Identity-H"/>
            </a:endParaRPr>
          </a:p>
          <a:p>
            <a:pPr algn="l"/>
            <a:endParaRPr lang="en-US" i="1"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2800" dirty="0"/>
              <a:t>La recopilación, la gestión, el análisis y el uso del monitoreo de PNA, que debe realizarse de una manera segura y colaborativa y basada en principios. </a:t>
            </a:r>
            <a:endParaRPr lang="es-ES" sz="28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2800" dirty="0"/>
              <a:t>Los datos secundarios son cualquier información tomada de fuentes de información existentes, como informes, datos de evaluación, datos de gestión de casos, etc. A través de una combinación de fuentes de información cuantitativa y cualitativa, se puede generar un análisis preliminar de las necesidades y capacidades de protección infantil. </a:t>
            </a:r>
            <a:r>
              <a:rPr lang="es-ES" sz="1800" b="0" i="0" u="none" strike="noStrike" baseline="0" dirty="0">
                <a:latin typeface="HelveticaNeue-Light-Identity-H"/>
              </a:rPr>
              <a:t>El análisis de datos secundario ayuda a identificar los datos e información ya existentes, posibles lagunas y los métodos adecuados para resolverlas.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dirty="0"/>
              <a:t>Esta norma tiene vínculos con el enfoque de </a:t>
            </a:r>
            <a:r>
              <a:rPr lang="en-US" sz="1200" b="1" i="0" u="none" strike="noStrike" cap="none" dirty="0" err="1">
                <a:solidFill>
                  <a:schemeClr val="dk1"/>
                </a:solidFill>
                <a:latin typeface="Arial"/>
                <a:ea typeface="Arial"/>
                <a:cs typeface="Arial"/>
                <a:sym typeface="Arial"/>
              </a:rPr>
              <a:t>prevenci</a:t>
            </a:r>
            <a:r>
              <a:rPr lang="es-ES" sz="1200" b="1" i="0" u="none" strike="noStrike" cap="none" dirty="0" err="1">
                <a:solidFill>
                  <a:schemeClr val="dk1"/>
                </a:solidFill>
                <a:latin typeface="Arial"/>
                <a:cs typeface="Arial"/>
                <a:sym typeface="Calibri"/>
              </a:rPr>
              <a:t>ó</a:t>
            </a:r>
            <a:r>
              <a:rPr lang="en-US" sz="1200" b="1" i="0" u="none" strike="noStrike" cap="none" dirty="0">
                <a:solidFill>
                  <a:schemeClr val="dk1"/>
                </a:solidFill>
                <a:latin typeface="Arial"/>
                <a:ea typeface="Arial"/>
                <a:cs typeface="Arial"/>
                <a:sym typeface="Arial"/>
              </a:rPr>
              <a:t>n</a:t>
            </a:r>
            <a:r>
              <a:rPr lang="en-US" dirty="0">
                <a:latin typeface="Arial"/>
                <a:ea typeface="Arial"/>
                <a:cs typeface="Arial"/>
                <a:sym typeface="Arial"/>
              </a:rPr>
              <a:t>, </a:t>
            </a:r>
            <a:r>
              <a:rPr lang="en-US" dirty="0" err="1">
                <a:latin typeface="Arial"/>
                <a:ea typeface="Arial"/>
                <a:cs typeface="Arial"/>
                <a:sym typeface="Arial"/>
              </a:rPr>
              <a:t>pretentiendo</a:t>
            </a:r>
            <a:r>
              <a:rPr lang="en-US" dirty="0">
                <a:latin typeface="Arial"/>
                <a:ea typeface="Arial"/>
                <a:cs typeface="Arial"/>
                <a:sym typeface="Arial"/>
              </a:rPr>
              <a:t> </a:t>
            </a:r>
            <a:r>
              <a:rPr lang="es-ES" sz="1200" b="0" i="0" u="none" strike="noStrike" baseline="0" dirty="0">
                <a:latin typeface="HelveticaNeue-Light-Identity-H"/>
              </a:rPr>
              <a:t>mitigar los posibles riesgos para los niños y sus familias</a:t>
            </a:r>
            <a:r>
              <a:rPr lang="en-US" dirty="0">
                <a:latin typeface="Arial"/>
                <a:ea typeface="Arial"/>
                <a:cs typeface="Arial"/>
                <a:sym typeface="Arial"/>
              </a:rPr>
              <a:t> </a:t>
            </a:r>
            <a:r>
              <a:rPr lang="es-ES" sz="1200" b="0" i="0" u="none" strike="noStrike" baseline="0" dirty="0">
                <a:latin typeface="HelveticaNeue-Light-Identity-H"/>
              </a:rPr>
              <a:t>durante la recopilación, el procesamiento y almacenamiento de los datos</a:t>
            </a:r>
            <a:r>
              <a:rPr lang="en-US" dirty="0">
                <a:latin typeface="Arial"/>
                <a:ea typeface="Arial"/>
                <a:cs typeface="Arial"/>
                <a:sym typeface="Arial"/>
              </a:rPr>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icono</a:t>
            </a:r>
            <a:r>
              <a:rPr lang="en-US" i="1" dirty="0">
                <a:latin typeface="Arial"/>
                <a:ea typeface="Arial"/>
                <a:cs typeface="Arial"/>
                <a:sym typeface="Arial"/>
              </a:rPr>
              <a:t> de </a:t>
            </a:r>
            <a:r>
              <a:rPr lang="en-US" sz="1200" b="0" i="1" u="none" strike="noStrike" cap="none" dirty="0" err="1">
                <a:solidFill>
                  <a:schemeClr val="dk1"/>
                </a:solidFill>
                <a:latin typeface="Arial"/>
                <a:ea typeface="Arial"/>
                <a:cs typeface="Arial"/>
                <a:sym typeface="Arial"/>
              </a:rPr>
              <a:t>prevenci</a:t>
            </a:r>
            <a:r>
              <a:rPr lang="es-ES" sz="1200" b="0" i="1" u="none" strike="noStrike" cap="none" dirty="0" err="1">
                <a:solidFill>
                  <a:schemeClr val="dk1"/>
                </a:solidFill>
                <a:latin typeface="Arial"/>
                <a:cs typeface="Arial"/>
                <a:sym typeface="Calibri"/>
              </a:rPr>
              <a:t>ó</a:t>
            </a:r>
            <a:r>
              <a:rPr lang="en-US" sz="1200" b="0" i="1" u="none" strike="noStrike" cap="none" dirty="0">
                <a:solidFill>
                  <a:schemeClr val="dk1"/>
                </a:solidFill>
                <a:latin typeface="Arial"/>
                <a:ea typeface="Arial"/>
                <a:cs typeface="Arial"/>
                <a:sym typeface="Arial"/>
              </a:rPr>
              <a:t>n</a:t>
            </a:r>
            <a:r>
              <a:rPr lang="en-US" i="1" dirty="0"/>
              <a:t>]</a:t>
            </a:r>
          </a:p>
          <a:p>
            <a:pPr algn="l"/>
            <a:endParaRPr lang="en-US" b="1" dirty="0">
              <a:latin typeface="Arial"/>
              <a:ea typeface="Arial"/>
              <a:cs typeface="Arial"/>
              <a:sym typeface="Arial"/>
            </a:endParaRPr>
          </a:p>
          <a:p>
            <a:pPr algn="l"/>
            <a:r>
              <a:rPr lang="en-US" b="1" dirty="0" err="1">
                <a:latin typeface="Arial"/>
                <a:ea typeface="Arial"/>
                <a:cs typeface="Arial"/>
                <a:sym typeface="Arial"/>
              </a:rPr>
              <a:t>Tema</a:t>
            </a:r>
            <a:r>
              <a:rPr lang="en-US" b="1" dirty="0">
                <a:latin typeface="Arial"/>
                <a:ea typeface="Arial"/>
                <a:cs typeface="Arial"/>
                <a:sym typeface="Arial"/>
              </a:rPr>
              <a:t> de debate: </a:t>
            </a:r>
            <a:r>
              <a:rPr lang="es-ES" dirty="0"/>
              <a:t>¿</a:t>
            </a:r>
            <a:r>
              <a:rPr lang="fr-FR" sz="1200" dirty="0" err="1">
                <a:latin typeface="Ink Free" panose="03080402000500000000" pitchFamily="66" charset="0"/>
              </a:rPr>
              <a:t>Qué</a:t>
            </a:r>
            <a:r>
              <a:rPr lang="fr-FR" sz="1200" dirty="0">
                <a:latin typeface="Ink Free" panose="03080402000500000000" pitchFamily="66" charset="0"/>
              </a:rPr>
              <a:t> se </a:t>
            </a:r>
            <a:r>
              <a:rPr lang="fr-FR" sz="1200" dirty="0" err="1">
                <a:latin typeface="Ink Free" panose="03080402000500000000" pitchFamily="66" charset="0"/>
              </a:rPr>
              <a:t>puede</a:t>
            </a:r>
            <a:r>
              <a:rPr lang="fr-FR" sz="1200" dirty="0">
                <a:latin typeface="Ink Free" panose="03080402000500000000" pitchFamily="66" charset="0"/>
              </a:rPr>
              <a:t> </a:t>
            </a:r>
            <a:r>
              <a:rPr lang="fr-FR" sz="1200" dirty="0" err="1">
                <a:latin typeface="Ink Free" panose="03080402000500000000" pitchFamily="66" charset="0"/>
              </a:rPr>
              <a:t>informar</a:t>
            </a:r>
            <a:r>
              <a:rPr lang="fr-FR" sz="1200" dirty="0">
                <a:latin typeface="Ink Free" panose="03080402000500000000" pitchFamily="66" charset="0"/>
              </a:rPr>
              <a:t> y </a:t>
            </a:r>
            <a:r>
              <a:rPr lang="fr-FR" sz="1200" dirty="0" err="1">
                <a:latin typeface="Ink Free" panose="03080402000500000000" pitchFamily="66" charset="0"/>
              </a:rPr>
              <a:t>influenciar</a:t>
            </a:r>
            <a:r>
              <a:rPr lang="fr-FR" sz="1200" dirty="0">
                <a:latin typeface="Ink Free" panose="03080402000500000000" pitchFamily="66" charset="0"/>
              </a:rPr>
              <a:t> con </a:t>
            </a:r>
            <a:r>
              <a:rPr lang="fr-FR" sz="1200" dirty="0" err="1">
                <a:latin typeface="Ink Free" panose="03080402000500000000" pitchFamily="66" charset="0"/>
              </a:rPr>
              <a:t>él</a:t>
            </a:r>
            <a:r>
              <a:rPr lang="fr-FR" sz="1200" dirty="0">
                <a:latin typeface="Ink Free" panose="03080402000500000000" pitchFamily="66" charset="0"/>
              </a:rPr>
              <a:t>?</a:t>
            </a:r>
          </a:p>
          <a:p>
            <a:pPr algn="l"/>
            <a:r>
              <a:rPr lang="fr-FR" dirty="0"/>
              <a:t>-&gt;El </a:t>
            </a:r>
            <a:r>
              <a:rPr lang="es-ES" sz="1800" b="0" i="0" u="none" strike="noStrike" baseline="0" dirty="0">
                <a:latin typeface="HelveticaNeue-Light-Identity-H"/>
              </a:rPr>
              <a:t>monitoreo de la Protección de la niñez y adolescencia puede influenciar:</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Actividades de prevención y respuesta a nivel individual, familiar y comunitario;</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Iniciativas que promuevan el respeto, la protección, la promoción y el cumplimiento de los derechos de los NNA, tal y como se establece en</a:t>
            </a:r>
          </a:p>
          <a:p>
            <a:pPr algn="l"/>
            <a:r>
              <a:rPr lang="es-ES" sz="1800" b="0" i="0" u="none" strike="noStrike" baseline="0" dirty="0">
                <a:solidFill>
                  <a:srgbClr val="000000"/>
                </a:solidFill>
                <a:latin typeface="HelveticaNeue-Light-Identity-H"/>
              </a:rPr>
              <a:t>las leyes y resoluciones internacionales relevantes; y</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Un entorno prioritario para que las intervenciones se ocupen de los principales riesgos y lagunas de protección para los NNA.</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Norma 6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Los datos e información objetivos y oportunos sobre los riesgos de protección de la infancia se recopilan, gestionan, analizan y utilizan con principios, seguridad y colaboración para permitir una prevención basada en la evidencia y acciones de respuesta</a:t>
            </a:r>
            <a:r>
              <a:rPr lang="en-US" dirty="0"/>
              <a: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algn="l"/>
            <a:r>
              <a:rPr lang="es-ES" sz="1800" b="0" i="0" u="none" strike="noStrike" baseline="0" dirty="0">
                <a:solidFill>
                  <a:srgbClr val="000000"/>
                </a:solidFill>
                <a:latin typeface="HelveticaNeue-Light-Identity-H"/>
              </a:rPr>
              <a:t>El diseño, la ejecución y la evaluación de los sistemas de monitoreo de Protección de la niñez y adolescencia deben seguir los principios de la GIP:</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Centrarse en las personas y en la inclusión;</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No causar daño;</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Tener un objetivo claro;</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Respetar el consentimiento/asentimiento informado y la confidencialidad;</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Hacer un uso responsable, seguro y protector de los datos;</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Ser competentes y capaces;</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Ser imparciales; y</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Coordinar y colaborar.</a:t>
            </a:r>
          </a:p>
          <a:p>
            <a:pPr algn="l"/>
            <a:r>
              <a:rPr lang="es-ES" sz="1800" b="0" i="0" u="none" strike="noStrike" baseline="0" dirty="0">
                <a:solidFill>
                  <a:srgbClr val="000000"/>
                </a:solidFill>
                <a:latin typeface="HelveticaNeue-Light-Identity-H"/>
              </a:rPr>
              <a:t>Estos principios deben aplicarse junto a los Principios del </a:t>
            </a:r>
            <a:r>
              <a:rPr lang="es-ES" sz="1800" b="0" i="1" u="none" strike="noStrike" baseline="0" dirty="0">
                <a:solidFill>
                  <a:srgbClr val="000000"/>
                </a:solidFill>
                <a:latin typeface="HelveticaNeue-LightItalic-Identity-H"/>
              </a:rPr>
              <a:t>NMPNA</a:t>
            </a:r>
            <a:r>
              <a:rPr lang="es-ES" sz="1800" b="0" i="0" u="none" strike="noStrike" baseline="0" dirty="0">
                <a:solidFill>
                  <a:srgbClr val="000000"/>
                </a:solidFill>
                <a:latin typeface="HelveticaNeue-Light-Identity-H"/>
              </a:rPr>
              <a:t>.</a:t>
            </a: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 QUE NECESITA para </a:t>
            </a:r>
            <a:r>
              <a:rPr lang="en-US" dirty="0" err="1"/>
              <a:t>establecer</a:t>
            </a:r>
            <a:r>
              <a:rPr lang="en-US" dirty="0"/>
              <a:t> un Sistema de </a:t>
            </a:r>
            <a:r>
              <a:rPr lang="en-US" dirty="0" err="1"/>
              <a:t>Monitoreo</a:t>
            </a:r>
            <a:r>
              <a:rPr lang="en-US" dirty="0"/>
              <a:t> </a:t>
            </a:r>
            <a:r>
              <a:rPr lang="es-ES" sz="1800" b="0" i="0" u="none" strike="noStrike" baseline="0" dirty="0">
                <a:latin typeface="HelveticaNeue-Light-Identity-H"/>
              </a:rPr>
              <a:t>de la Protección de la niñez y adolescencia </a:t>
            </a:r>
            <a:r>
              <a:rPr lang="en-US" dirty="0"/>
              <a:t>? </a:t>
            </a:r>
          </a:p>
          <a:p>
            <a:pPr marL="514350" indent="-285750" algn="l">
              <a:buFont typeface="Arial" panose="020B0604020202020204" pitchFamily="34" charset="0"/>
              <a:buChar char="•"/>
            </a:pPr>
            <a:r>
              <a:rPr lang="es-ES" sz="1800" b="0" i="0" u="none" strike="noStrike" baseline="0" dirty="0">
                <a:latin typeface="HelveticaNeue-Light-Identity-H"/>
              </a:rPr>
              <a:t>Definir el propósito del monitoreo del sistema de Protección de la niñez y adolescencia y la información que hay que recopilar</a:t>
            </a:r>
          </a:p>
          <a:p>
            <a:pPr marL="514350" indent="-285750" algn="l">
              <a:buFont typeface="Arial" panose="020B0604020202020204" pitchFamily="34" charset="0"/>
              <a:buChar char="•"/>
            </a:pPr>
            <a:r>
              <a:rPr lang="es-ES" sz="1800" b="0" i="0" u="none" strike="noStrike" baseline="0" dirty="0">
                <a:latin typeface="HelveticaNeue-Light-Identity-H"/>
              </a:rPr>
              <a:t>Determinar y evaluar las fuentes de información existentes</a:t>
            </a:r>
            <a:endParaRPr lang="en-US" dirty="0"/>
          </a:p>
          <a:p>
            <a:pPr marL="514350" indent="-285750" algn="l">
              <a:buFont typeface="Arial" panose="020B0604020202020204" pitchFamily="34" charset="0"/>
              <a:buChar char="•"/>
            </a:pPr>
            <a:r>
              <a:rPr lang="es-ES" sz="1800" b="0" i="0" u="none" strike="noStrike" baseline="0" dirty="0">
                <a:latin typeface="HelveticaNeue-Light-Identity-H"/>
              </a:rPr>
              <a:t>Definir un conjunto común de indicadores contextualizados y culturalmente apropiados antes de comenzar la recopilación primaria de datos</a:t>
            </a:r>
            <a:endParaRPr lang="en-US" sz="1200" b="0" i="0" u="none" strike="noStrike" baseline="0" dirty="0">
              <a:latin typeface="Calibri"/>
            </a:endParaRPr>
          </a:p>
          <a:p>
            <a:pPr marL="514350" indent="-285750" algn="l">
              <a:buFont typeface="Arial" panose="020B0604020202020204" pitchFamily="34" charset="0"/>
              <a:buChar char="•"/>
            </a:pPr>
            <a:r>
              <a:rPr lang="es-ES" sz="1800" b="0" i="0" u="none" strike="noStrike" baseline="0" dirty="0">
                <a:latin typeface="HelveticaNeue-Light-Identity-H"/>
              </a:rPr>
              <a:t>Colaborar con otros actores de Protección de la niñez y adolescencia, sectores humanitarios y partes interesadas (incluidos los NNA) para identificar y acordar funciones, responsabilidades y metodologías para el monitoreo de la Protección de la niñez y adolescencia, incluyendo opciones propuestas por los NNA</a:t>
            </a:r>
          </a:p>
          <a:p>
            <a:pPr marL="514350" indent="-285750" algn="l">
              <a:buFont typeface="Arial" panose="020B0604020202020204" pitchFamily="34" charset="0"/>
              <a:buChar char="•"/>
            </a:pPr>
            <a:r>
              <a:rPr lang="es-ES" sz="1800" b="0" i="0" u="none" strike="noStrike" baseline="0" dirty="0">
                <a:latin typeface="HelveticaNeue-Light-Identity-H"/>
              </a:rPr>
              <a:t>Evaluar y mitigar los posibles riesgos para los niños, las familias y las comunidades durante la recopilación, el procesamiento y almacenamiento de los datos</a:t>
            </a:r>
          </a:p>
          <a:p>
            <a:pPr marL="514350" indent="-285750" algn="l">
              <a:buFont typeface="Arial" panose="020B0604020202020204" pitchFamily="34" charset="0"/>
              <a:buChar char="•"/>
            </a:pPr>
            <a:r>
              <a:rPr lang="es-ES" sz="1800" b="0" i="0" u="none" strike="noStrike" baseline="0" dirty="0">
                <a:latin typeface="HelveticaNeue-Light-Identity-H"/>
              </a:rPr>
              <a:t>Establecer protocolos seguros, responsables, bien dirigidos y armonizados para compartir información entre las partes interesadas relevantes</a:t>
            </a:r>
            <a:r>
              <a:rPr lang="en-US" dirty="0"/>
              <a:t>.</a:t>
            </a:r>
            <a:endParaRPr lang="en-US" sz="1200" b="0" i="0" u="none" strike="noStrike" baseline="0" dirty="0">
              <a:latin typeface="Calibri"/>
            </a:endParaRPr>
          </a:p>
          <a:p>
            <a:pPr marL="514350" indent="-285750" algn="l">
              <a:buFont typeface="Arial" panose="020B0604020202020204" pitchFamily="34" charset="0"/>
              <a:buChar char="•"/>
            </a:pPr>
            <a:r>
              <a:rPr lang="es-ES" sz="1800" b="0" i="0" u="none" strike="noStrike" baseline="0" dirty="0">
                <a:latin typeface="HelveticaNeue-Light-Identity-H"/>
              </a:rPr>
              <a:t>Establecer un intercambio de información eficaz, oportuno y apropiado, procesos de referencia, agenda de presentación de informes y plantillas para el monitoreo de la Protección de la niñez y adolescencia que eviten duplicaciones y minimicen los trámites de los informes.</a:t>
            </a:r>
          </a:p>
          <a:p>
            <a:pPr marL="514350" indent="-285750" algn="l">
              <a:buFont typeface="Arial" panose="020B0604020202020204" pitchFamily="34" charset="0"/>
              <a:buChar char="•"/>
            </a:pPr>
            <a:endParaRPr lang="fr-FR" dirty="0"/>
          </a:p>
          <a:p>
            <a:r>
              <a:rPr lang="fr-FR" dirty="0"/>
              <a:t>NO OLVIDE:</a:t>
            </a:r>
          </a:p>
          <a:p>
            <a:pPr>
              <a:buFont typeface="Arial" panose="020B0604020202020204" pitchFamily="34" charset="0"/>
              <a:buChar char="•"/>
            </a:pPr>
            <a:r>
              <a:rPr lang="es-ES" sz="1800" b="0" i="0" u="none" strike="noStrike" baseline="0" dirty="0">
                <a:latin typeface="HelveticaNeue-Light-Identity-H"/>
              </a:rPr>
              <a:t>El personal que controla la Protección de la niñez y adolescencia puede desarrollar trauma secundario – tenemos que acordarnos de proveerles apoyo psicosocial para mitigar esos efectos</a:t>
            </a:r>
            <a:endParaRPr lang="en-US" dirty="0"/>
          </a:p>
          <a:p>
            <a:pPr>
              <a:buFont typeface="Arial" panose="020B0604020202020204" pitchFamily="34" charset="0"/>
              <a:buChar char="•"/>
            </a:pPr>
            <a:r>
              <a:rPr lang="es-ES" sz="1800" b="0" i="0" u="none" strike="noStrike" baseline="0" dirty="0">
                <a:latin typeface="HelveticaNeue-Light-Identity-H"/>
              </a:rPr>
              <a:t>Los intereses del niño y de la niña y el consentimiento/asentimiento informado de los niños, niñas o cuidadores deben de ser prioritarios, cuando se recopile la información.</a:t>
            </a:r>
            <a:endParaRPr lang="en-US" dirty="0"/>
          </a:p>
          <a:p>
            <a:pPr>
              <a:buFont typeface="Arial" panose="020B0604020202020204" pitchFamily="34" charset="0"/>
              <a:buChar char="•"/>
            </a:pPr>
            <a:r>
              <a:rPr lang="fr-FR" sz="1800" b="0" i="0" u="none" strike="noStrike" baseline="0" dirty="0">
                <a:latin typeface="HelveticaNeue-Light-Identity-H"/>
              </a:rPr>
              <a:t>P</a:t>
            </a:r>
            <a:r>
              <a:rPr lang="es-ES" sz="1800" b="0" i="0" u="none" strike="noStrike" baseline="0" dirty="0" err="1">
                <a:latin typeface="HelveticaNeue-Light-Identity-H"/>
              </a:rPr>
              <a:t>atrones</a:t>
            </a:r>
            <a:r>
              <a:rPr lang="es-ES" sz="1800" b="0" i="0" u="none" strike="noStrike" baseline="0" dirty="0">
                <a:latin typeface="HelveticaNeue-Light-Identity-H"/>
              </a:rPr>
              <a:t> de información insuficiente (el porcentaje de casos no reportados) o de información excesiva (casos reportados múltiples veces) son posibles, y deben considerarse, y/o analizarse</a:t>
            </a:r>
            <a:endParaRPr lang="fr-FR"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dentity-H"/>
              </a:rPr>
              <a:t>La </a:t>
            </a:r>
            <a:r>
              <a:rPr lang="es-ES" sz="1800" b="0" i="0" u="none" strike="noStrike" baseline="0" dirty="0">
                <a:latin typeface="HelveticaNeue-Light-Identity-H"/>
              </a:rPr>
              <a:t>ética, los principios y las buenas prácticas son claves al gestionar la información. (Ver Principios y Norma 5.). </a:t>
            </a:r>
            <a:r>
              <a:rPr lang="es-ES" dirty="0"/>
              <a:t>¡El principio de No hacer daño SIEMPRE debe guiar lo que hacemos! No se debe olvidar la participación relevante y pertinente de los NNA al realizar monitoreo. </a:t>
            </a:r>
            <a:endParaRPr lang="en-US" dirty="0"/>
          </a:p>
          <a:p>
            <a:pPr marL="228600" indent="0">
              <a:buFont typeface="Arial" panose="020B0604020202020204" pitchFamily="34" charset="0"/>
              <a:buNone/>
            </a:pPr>
            <a:endParaRPr lang="fr-FR" dirty="0"/>
          </a:p>
          <a:p>
            <a:pPr marL="228600" indent="0">
              <a:buFont typeface="Arial" panose="020B0604020202020204" pitchFamily="34" charset="0"/>
              <a:buNone/>
            </a:pPr>
            <a:r>
              <a:rPr lang="fr-FR" dirty="0"/>
              <a:t>-------------**------------------</a:t>
            </a:r>
          </a:p>
          <a:p>
            <a:pPr algn="l"/>
            <a:r>
              <a:rPr lang="es-ES" i="1" dirty="0"/>
              <a:t>Facilitador: Si es pertinente a su contexto, también puede mencionar y discutir aquí el mecanismo y los protocolos del </a:t>
            </a:r>
            <a:r>
              <a:rPr lang="es-ES" sz="1800" b="0" i="1" u="none" strike="noStrike" baseline="0" dirty="0">
                <a:solidFill>
                  <a:srgbClr val="333333"/>
                </a:solidFill>
                <a:latin typeface="HelveticaNeue-LightItalic-Identity-H"/>
              </a:rPr>
              <a:t>Mecanismo de Monitoreo y Presentación de Informes (MRM en inglés) (sobre graves atentados contra NNA durante conflictos armados)</a:t>
            </a:r>
            <a:r>
              <a:rPr lang="es-ES" sz="1800" b="0" i="0" u="none" strike="noStrike" baseline="0" dirty="0">
                <a:solidFill>
                  <a:srgbClr val="000000"/>
                </a:solidFill>
                <a:latin typeface="HelveticaNeue-Light-Identity-H"/>
              </a:rPr>
              <a:t>:</a:t>
            </a:r>
            <a:endParaRPr lang="en-US" i="1" dirty="0"/>
          </a:p>
          <a:p>
            <a:pPr marL="228600" indent="0">
              <a:buFont typeface="Arial" panose="020B0604020202020204" pitchFamily="34" charset="0"/>
              <a:buNone/>
            </a:pPr>
            <a:endParaRPr lang="en-US" i="1" dirty="0"/>
          </a:p>
          <a:p>
            <a:pPr marL="400050" indent="-171450">
              <a:buFont typeface="Arial" panose="020B0604020202020204" pitchFamily="34" charset="0"/>
              <a:buChar char="•"/>
            </a:pPr>
            <a:r>
              <a:rPr lang="es-ES" i="1" dirty="0"/>
              <a:t>Establecido por el Grupo de Trabajo de País para el Monitoreo e Informes sobre graves atentados contra los NNA </a:t>
            </a:r>
            <a:endParaRPr lang="en-US" i="1" dirty="0"/>
          </a:p>
          <a:p>
            <a:pPr marL="400050" indent="-171450">
              <a:buFont typeface="Arial" panose="020B0604020202020204" pitchFamily="34" charset="0"/>
              <a:buChar char="•"/>
            </a:pPr>
            <a:r>
              <a:rPr lang="en-US" i="1" dirty="0"/>
              <a:t>DEF: </a:t>
            </a:r>
            <a:r>
              <a:rPr lang="en-US" i="1" dirty="0" err="1"/>
              <a:t>mecanismo</a:t>
            </a:r>
            <a:r>
              <a:rPr lang="en-US" i="1" dirty="0"/>
              <a:t> </a:t>
            </a:r>
            <a:r>
              <a:rPr lang="es-ES" sz="1800" b="0" i="1" u="none" strike="noStrike" baseline="0" dirty="0">
                <a:latin typeface="HelveticaNeue-Light-Identity-H"/>
              </a:rPr>
              <a:t>sistemático e integral para proporcionar información oportuna, objetiva y fiable sobre seis graves agresiones contra NNA cometidas en situaciones de conflicto armado (o situaciones preocupantes). </a:t>
            </a:r>
            <a:r>
              <a:rPr lang="es-ES" sz="1800" b="0" i="1" u="none" strike="noStrike" baseline="0" dirty="0">
                <a:solidFill>
                  <a:srgbClr val="000000"/>
                </a:solidFill>
                <a:latin typeface="HelveticaNeue-Light-Identity-H"/>
              </a:rPr>
              <a:t>Las seis agresiones controladas por el MRM son:</a:t>
            </a:r>
          </a:p>
          <a:p>
            <a:pPr algn="l"/>
            <a:r>
              <a:rPr lang="es-ES" sz="1800" b="0" i="1" u="none" strike="noStrike" baseline="0" dirty="0">
                <a:solidFill>
                  <a:srgbClr val="B366B3"/>
                </a:solidFill>
                <a:latin typeface="CMSY9"/>
              </a:rPr>
              <a:t> </a:t>
            </a:r>
            <a:r>
              <a:rPr lang="es-ES" sz="1800" b="0" i="1" u="none" strike="noStrike" baseline="0" dirty="0">
                <a:solidFill>
                  <a:srgbClr val="000000"/>
                </a:solidFill>
                <a:latin typeface="HelveticaNeue-Light-Identity-H"/>
              </a:rPr>
              <a:t>Muertes y mutilaciones de NNA;</a:t>
            </a:r>
          </a:p>
          <a:p>
            <a:pPr algn="l"/>
            <a:r>
              <a:rPr lang="es-ES" sz="1800" b="0" i="1" u="none" strike="noStrike" baseline="0" dirty="0">
                <a:solidFill>
                  <a:srgbClr val="B366B3"/>
                </a:solidFill>
                <a:latin typeface="CMSY9"/>
              </a:rPr>
              <a:t> </a:t>
            </a:r>
            <a:r>
              <a:rPr lang="es-ES" sz="1800" b="0" i="1" u="none" strike="noStrike" baseline="0" dirty="0">
                <a:solidFill>
                  <a:srgbClr val="000000"/>
                </a:solidFill>
                <a:latin typeface="HelveticaNeue-Light-Identity-H"/>
              </a:rPr>
              <a:t>Reclutamiento y uso de NNA en fuerzas o grupos armados;</a:t>
            </a:r>
          </a:p>
          <a:p>
            <a:pPr algn="l"/>
            <a:r>
              <a:rPr lang="es-ES" sz="1800" b="0" i="1" u="none" strike="noStrike" baseline="0" dirty="0">
                <a:solidFill>
                  <a:srgbClr val="B366B3"/>
                </a:solidFill>
                <a:latin typeface="CMSY9"/>
              </a:rPr>
              <a:t> </a:t>
            </a:r>
            <a:r>
              <a:rPr lang="es-ES" sz="1800" b="0" i="1" u="none" strike="noStrike" baseline="0" dirty="0">
                <a:solidFill>
                  <a:srgbClr val="000000"/>
                </a:solidFill>
                <a:latin typeface="HelveticaNeue-Light-Identity-H"/>
              </a:rPr>
              <a:t>Ataques a escuelas y hospitales;</a:t>
            </a:r>
          </a:p>
          <a:p>
            <a:pPr algn="l"/>
            <a:r>
              <a:rPr lang="es-ES" sz="1800" b="0" i="1" u="none" strike="noStrike" baseline="0" dirty="0">
                <a:solidFill>
                  <a:srgbClr val="B366B3"/>
                </a:solidFill>
                <a:latin typeface="CMSY9"/>
              </a:rPr>
              <a:t> </a:t>
            </a:r>
            <a:r>
              <a:rPr lang="es-ES" sz="1800" b="0" i="1" u="none" strike="noStrike" baseline="0" dirty="0">
                <a:solidFill>
                  <a:srgbClr val="000000"/>
                </a:solidFill>
                <a:latin typeface="HelveticaNeue-Light-Identity-H"/>
              </a:rPr>
              <a:t>Violación y otras formas de violencia sexual contra los NNA;</a:t>
            </a:r>
          </a:p>
          <a:p>
            <a:pPr algn="l"/>
            <a:r>
              <a:rPr lang="es-ES" sz="1800" b="0" i="1" u="none" strike="noStrike" baseline="0" dirty="0">
                <a:solidFill>
                  <a:srgbClr val="B366B3"/>
                </a:solidFill>
                <a:latin typeface="CMSY9"/>
              </a:rPr>
              <a:t> </a:t>
            </a:r>
            <a:r>
              <a:rPr lang="es-ES" sz="1800" b="0" i="1" u="none" strike="noStrike" baseline="0" dirty="0">
                <a:solidFill>
                  <a:srgbClr val="000000"/>
                </a:solidFill>
                <a:latin typeface="HelveticaNeue-Light-Identity-H"/>
              </a:rPr>
              <a:t>Secuestro de NNA; y</a:t>
            </a:r>
          </a:p>
          <a:p>
            <a:pPr algn="l"/>
            <a:r>
              <a:rPr lang="es-ES" sz="1800" b="0" i="1" u="none" strike="noStrike" baseline="0" dirty="0">
                <a:latin typeface="HelveticaNeue-Light-Identity-H"/>
              </a:rPr>
              <a:t>Denegación del acceso de los NNA a la asistencia humanitaria</a:t>
            </a:r>
            <a:endParaRPr lang="en-US" sz="1800" b="0" i="1" u="none" strike="noStrike" baseline="0" dirty="0">
              <a:latin typeface="HelveticaNeue-Light-Identity-H"/>
            </a:endParaRPr>
          </a:p>
          <a:p>
            <a:pPr marL="400050" indent="-171450">
              <a:buFont typeface="Arial" panose="020B0604020202020204" pitchFamily="34" charset="0"/>
              <a:buChar char="•"/>
            </a:pPr>
            <a:endParaRPr lang="en-US" sz="1800" b="0" i="1" u="none" strike="noStrike" baseline="0" dirty="0">
              <a:solidFill>
                <a:srgbClr val="B496A5"/>
              </a:solidFill>
              <a:effectLst/>
              <a:latin typeface="HelveticaNeue-Light-Identity-H"/>
            </a:endParaRPr>
          </a:p>
          <a:p>
            <a:pPr algn="l"/>
            <a:r>
              <a:rPr lang="es-ES" sz="1800" b="0" i="1" u="none" strike="noStrike" baseline="0" dirty="0">
                <a:latin typeface="HelveticaNeue-Light-Identity-H"/>
              </a:rPr>
              <a:t>El MRM proporciona esta información para mejorar la rendición de cuentas y el cumplimiento de las partes en conflicto. El MRM no proporciona el número total de agresiones graves cometidas contra los NNA. El MRM debe ser implementado por agentes especializados capaces de notificar y verificar la información de acuerdo con las normas del MRM.</a:t>
            </a:r>
            <a:endParaRPr lang="en-US" i="1" dirty="0"/>
          </a:p>
          <a:p>
            <a:pPr algn="l"/>
            <a:r>
              <a:rPr lang="en-US" i="1" dirty="0"/>
              <a:t> </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259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a:t>Intro general a la Norma 6</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547385"/>
            <a:ext cx="9356678" cy="516514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t>Parte</a:t>
            </a:r>
            <a:r>
              <a:rPr lang="en-US" dirty="0"/>
              <a:t> del </a:t>
            </a:r>
            <a:r>
              <a:rPr lang="en-US" dirty="0" err="1"/>
              <a:t>Bloque</a:t>
            </a:r>
            <a:r>
              <a:rPr lang="en-US" dirty="0"/>
              <a:t> 1 </a:t>
            </a:r>
            <a:r>
              <a:rPr lang="en-US" dirty="0" err="1"/>
              <a:t>relacionado</a:t>
            </a:r>
            <a:r>
              <a:rPr lang="en-US" dirty="0"/>
              <a:t> con </a:t>
            </a:r>
            <a:r>
              <a:rPr lang="en-US" dirty="0" err="1"/>
              <a:t>respuesta</a:t>
            </a:r>
            <a:r>
              <a:rPr lang="en-US" dirty="0"/>
              <a:t> de </a:t>
            </a:r>
            <a:r>
              <a:rPr lang="en-US" dirty="0" err="1"/>
              <a:t>calidad</a:t>
            </a:r>
            <a:r>
              <a:rPr lang="en-US" dirty="0"/>
              <a:t> </a:t>
            </a:r>
          </a:p>
          <a:p>
            <a:pPr marL="342900" indent="-342900">
              <a:spcBef>
                <a:spcPts val="0"/>
              </a:spcBef>
              <a:buClr>
                <a:schemeClr val="accent3"/>
              </a:buClr>
            </a:pPr>
            <a:r>
              <a:rPr lang="en-US" dirty="0"/>
              <a:t>Se </a:t>
            </a:r>
            <a:r>
              <a:rPr lang="en-US" dirty="0" err="1"/>
              <a:t>usa</a:t>
            </a:r>
            <a:r>
              <a:rPr lang="en-US" dirty="0"/>
              <a:t> con </a:t>
            </a:r>
            <a:r>
              <a:rPr lang="en-US" dirty="0" err="1"/>
              <a:t>Normas</a:t>
            </a:r>
            <a:r>
              <a:rPr lang="en-US" dirty="0"/>
              <a:t> (7–28) &amp; </a:t>
            </a:r>
            <a:r>
              <a:rPr lang="fr-FR" dirty="0"/>
              <a:t>los </a:t>
            </a:r>
            <a:r>
              <a:rPr lang="fr-FR" dirty="0" err="1"/>
              <a:t>principios</a:t>
            </a:r>
            <a:r>
              <a:rPr lang="fr-FR" dirty="0"/>
              <a:t> NMPNA</a:t>
            </a:r>
          </a:p>
          <a:p>
            <a:pPr marL="342900" indent="-342900">
              <a:spcBef>
                <a:spcPts val="0"/>
              </a:spcBef>
              <a:buClr>
                <a:schemeClr val="accent3"/>
              </a:buClr>
            </a:pPr>
            <a:endParaRPr lang="fr-FR" dirty="0"/>
          </a:p>
          <a:p>
            <a:pPr marL="342900" indent="-342900">
              <a:spcBef>
                <a:spcPts val="0"/>
              </a:spcBef>
              <a:buClr>
                <a:schemeClr val="accent3"/>
              </a:buClr>
            </a:pPr>
            <a:r>
              <a:rPr lang="fr-FR" dirty="0"/>
              <a:t>CHS &amp; </a:t>
            </a:r>
            <a:r>
              <a:rPr lang="en-US" dirty="0"/>
              <a:t>Marco </a:t>
            </a:r>
            <a:r>
              <a:rPr lang="es-ES" dirty="0"/>
              <a:t>Analítico para la Protección de la niñez y adolescencia</a:t>
            </a:r>
            <a:endParaRPr lang="fr-FR" dirty="0"/>
          </a:p>
          <a:p>
            <a:pPr marL="0" indent="0">
              <a:spcBef>
                <a:spcPts val="0"/>
              </a:spcBef>
              <a:buClr>
                <a:schemeClr val="accent3"/>
              </a:buClr>
              <a:buNone/>
            </a:pPr>
            <a:endParaRPr lang="fr-FR" dirty="0"/>
          </a:p>
          <a:p>
            <a:pPr marL="342900" indent="-342900">
              <a:buClr>
                <a:schemeClr val="accent3"/>
              </a:buClr>
              <a:buSzPct val="100000"/>
            </a:pPr>
            <a:r>
              <a:rPr lang="en-US" dirty="0" err="1">
                <a:sym typeface="Arial"/>
              </a:rPr>
              <a:t>Riesgos</a:t>
            </a:r>
            <a:r>
              <a:rPr lang="en-US" dirty="0">
                <a:sym typeface="Arial"/>
              </a:rPr>
              <a:t>, </a:t>
            </a:r>
            <a:r>
              <a:rPr lang="en-US" dirty="0" err="1">
                <a:sym typeface="Arial"/>
              </a:rPr>
              <a:t>violaciones</a:t>
            </a:r>
            <a:r>
              <a:rPr lang="en-US" dirty="0">
                <a:sym typeface="Arial"/>
              </a:rPr>
              <a:t> y </a:t>
            </a:r>
            <a:r>
              <a:rPr lang="en-US" dirty="0" err="1">
                <a:sym typeface="Arial"/>
              </a:rPr>
              <a:t>capacidades</a:t>
            </a:r>
            <a:r>
              <a:rPr lang="en-US" dirty="0">
                <a:sym typeface="Arial"/>
              </a:rPr>
              <a:t> </a:t>
            </a:r>
            <a:r>
              <a:rPr lang="en-US" dirty="0" err="1">
                <a:sym typeface="Arial"/>
              </a:rPr>
              <a:t>en</a:t>
            </a:r>
            <a:r>
              <a:rPr lang="en-US" dirty="0">
                <a:sym typeface="Arial"/>
              </a:rPr>
              <a:t> PNA  </a:t>
            </a:r>
          </a:p>
          <a:p>
            <a:pPr marL="342900" indent="-342900">
              <a:buClr>
                <a:schemeClr val="accent3"/>
              </a:buClr>
              <a:buSzPct val="100000"/>
            </a:pPr>
            <a:r>
              <a:rPr lang="es-ES" dirty="0"/>
              <a:t>Propósito </a:t>
            </a:r>
            <a:r>
              <a:rPr lang="en-US" dirty="0">
                <a:sym typeface="Arial"/>
              </a:rPr>
              <a:t> </a:t>
            </a:r>
          </a:p>
          <a:p>
            <a:pPr marL="342900" indent="-342900">
              <a:buClr>
                <a:schemeClr val="accent3"/>
              </a:buClr>
              <a:buSzPct val="100000"/>
            </a:pPr>
            <a:r>
              <a:rPr lang="es-ES" dirty="0"/>
              <a:t>Recopilación de datos secundarios </a:t>
            </a:r>
            <a:endParaRPr lang="en-US" dirty="0">
              <a:sym typeface="Arial"/>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709781" y="5721498"/>
            <a:ext cx="4268092" cy="1384995"/>
          </a:xfrm>
          <a:prstGeom prst="rect">
            <a:avLst/>
          </a:prstGeom>
          <a:noFill/>
        </p:spPr>
        <p:txBody>
          <a:bodyPr wrap="square">
            <a:spAutoFit/>
          </a:bodyPr>
          <a:lstStyle/>
          <a:p>
            <a:pPr algn="r"/>
            <a:r>
              <a:rPr lang="es-ES" sz="2800" dirty="0"/>
              <a:t>¿</a:t>
            </a:r>
            <a:r>
              <a:rPr lang="fr-FR" sz="2800" dirty="0" err="1">
                <a:latin typeface="Ink Free" panose="03080402000500000000" pitchFamily="66" charset="0"/>
              </a:rPr>
              <a:t>Qué</a:t>
            </a:r>
            <a:r>
              <a:rPr lang="fr-FR" sz="2800" dirty="0">
                <a:latin typeface="Ink Free" panose="03080402000500000000" pitchFamily="66" charset="0"/>
              </a:rPr>
              <a:t> se </a:t>
            </a:r>
            <a:r>
              <a:rPr lang="fr-FR" sz="2800" dirty="0" err="1">
                <a:latin typeface="Ink Free" panose="03080402000500000000" pitchFamily="66" charset="0"/>
              </a:rPr>
              <a:t>puede</a:t>
            </a:r>
            <a:r>
              <a:rPr lang="fr-FR" sz="2800" dirty="0">
                <a:latin typeface="Ink Free" panose="03080402000500000000" pitchFamily="66" charset="0"/>
              </a:rPr>
              <a:t> </a:t>
            </a:r>
            <a:r>
              <a:rPr lang="fr-FR" sz="2800" dirty="0" err="1">
                <a:latin typeface="Ink Free" panose="03080402000500000000" pitchFamily="66" charset="0"/>
              </a:rPr>
              <a:t>informar</a:t>
            </a:r>
            <a:r>
              <a:rPr lang="fr-FR" sz="2800" dirty="0">
                <a:latin typeface="Ink Free" panose="03080402000500000000" pitchFamily="66" charset="0"/>
              </a:rPr>
              <a:t> y </a:t>
            </a:r>
            <a:r>
              <a:rPr lang="fr-FR" sz="2800" dirty="0" err="1">
                <a:latin typeface="Ink Free" panose="03080402000500000000" pitchFamily="66" charset="0"/>
              </a:rPr>
              <a:t>influenciar</a:t>
            </a:r>
            <a:r>
              <a:rPr lang="fr-FR" sz="2800" dirty="0">
                <a:latin typeface="Ink Free" panose="03080402000500000000" pitchFamily="66" charset="0"/>
              </a:rPr>
              <a:t> con </a:t>
            </a:r>
            <a:r>
              <a:rPr lang="fr-FR" sz="2800" dirty="0" err="1">
                <a:latin typeface="Ink Free" panose="03080402000500000000" pitchFamily="66" charset="0"/>
              </a:rPr>
              <a:t>él</a:t>
            </a:r>
            <a:r>
              <a:rPr lang="fr-FR" sz="2800" dirty="0">
                <a:latin typeface="Ink Free" panose="03080402000500000000" pitchFamily="66" charset="0"/>
              </a:rPr>
              <a:t>?</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59318" y="5670815"/>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D6F06617-7038-4E9E-94F0-F6A966C26FBF}"/>
              </a:ext>
            </a:extLst>
          </p:cNvPr>
          <p:cNvPicPr>
            <a:picLocks noChangeAspect="1"/>
          </p:cNvPicPr>
          <p:nvPr/>
        </p:nvPicPr>
        <p:blipFill>
          <a:blip r:embed="rId6"/>
          <a:stretch>
            <a:fillRect/>
          </a:stretch>
        </p:blipFill>
        <p:spPr>
          <a:xfrm>
            <a:off x="10465679" y="2971113"/>
            <a:ext cx="852639" cy="851418"/>
          </a:xfrm>
          <a:prstGeom prst="rect">
            <a:avLst/>
          </a:prstGeom>
        </p:spPr>
      </p:pic>
      <p:pic>
        <p:nvPicPr>
          <p:cNvPr id="14" name="Google Shape;327;p14" descr="Screen Shot 2019-10-08 at 5.14.15 PM.png">
            <a:extLst>
              <a:ext uri="{FF2B5EF4-FFF2-40B4-BE49-F238E27FC236}">
                <a16:creationId xmlns:a16="http://schemas.microsoft.com/office/drawing/2014/main" id="{EA4867A9-B8F3-4DA8-B9B7-E1726DD04DC9}"/>
              </a:ext>
            </a:extLst>
          </p:cNvPr>
          <p:cNvPicPr preferRelativeResize="0"/>
          <p:nvPr/>
        </p:nvPicPr>
        <p:blipFill rotWithShape="1">
          <a:blip r:embed="rId7">
            <a:alphaModFix/>
          </a:blip>
          <a:srcRect/>
          <a:stretch/>
        </p:blipFill>
        <p:spPr>
          <a:xfrm>
            <a:off x="8983740" y="4069598"/>
            <a:ext cx="899540" cy="751039"/>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es-ES" dirty="0"/>
              <a:t>Los datos e información objetivos y oportunos sobre los riesgos de protección de la infancia se recopilan, gestionan, analizan y utilizan con principios, seguridad y colaboración para permitir una prevención basada en la evidencia y acciones de respuesta.</a:t>
            </a:r>
            <a:r>
              <a:rPr lang="en-US" sz="2400" dirty="0">
                <a:solidFill>
                  <a:schemeClr val="bg2"/>
                </a:solidFill>
              </a:rPr>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993104"/>
            <a:ext cx="1498650" cy="1748091"/>
          </a:xfrm>
          <a:prstGeom prst="rect">
            <a:avLst/>
          </a:prstGeom>
          <a:noFill/>
          <a:ln>
            <a:noFill/>
          </a:ln>
        </p:spPr>
      </p:pic>
      <p:sp>
        <p:nvSpPr>
          <p:cNvPr id="9" name="ZoneTexte 8">
            <a:extLst>
              <a:ext uri="{FF2B5EF4-FFF2-40B4-BE49-F238E27FC236}">
                <a16:creationId xmlns:a16="http://schemas.microsoft.com/office/drawing/2014/main" id="{573484D4-05CA-450F-A0D7-473083E4C066}"/>
              </a:ext>
            </a:extLst>
          </p:cNvPr>
          <p:cNvSpPr txBox="1"/>
          <p:nvPr/>
        </p:nvSpPr>
        <p:spPr>
          <a:xfrm>
            <a:off x="6343649" y="1694563"/>
            <a:ext cx="5185288" cy="4893647"/>
          </a:xfrm>
          <a:prstGeom prst="rect">
            <a:avLst/>
          </a:prstGeom>
          <a:noFill/>
        </p:spPr>
        <p:txBody>
          <a:bodyPr wrap="square">
            <a:spAutoFit/>
          </a:bodyPr>
          <a:lstStyle/>
          <a:p>
            <a:pPr algn="ctr"/>
            <a:r>
              <a:rPr lang="en-US" sz="2400" b="1" dirty="0" err="1">
                <a:latin typeface="Helvetica Neue" panose="020B0604020202020204" charset="0"/>
              </a:rPr>
              <a:t>Principios</a:t>
            </a:r>
            <a:r>
              <a:rPr lang="en-US" sz="2400" b="1" dirty="0">
                <a:latin typeface="Helvetica Neue" panose="020B0604020202020204" charset="0"/>
              </a:rPr>
              <a:t> de la GIP</a:t>
            </a:r>
            <a:r>
              <a:rPr lang="en-US" sz="2400" dirty="0">
                <a:latin typeface="Helvetica Neue" panose="020B0604020202020204" charset="0"/>
              </a:rPr>
              <a:t>:</a:t>
            </a:r>
          </a:p>
          <a:p>
            <a:pPr marL="571500" indent="-342900" algn="ctr">
              <a:buFont typeface="Wingdings" panose="05000000000000000000" pitchFamily="2" charset="2"/>
              <a:buChar char="ü"/>
            </a:pPr>
            <a:r>
              <a:rPr lang="es-ES" sz="2400" dirty="0">
                <a:latin typeface="HelveticaNeue-Light-Identity-H"/>
              </a:rPr>
              <a:t>Centrarse en las personas y en la inclusión;</a:t>
            </a:r>
          </a:p>
          <a:p>
            <a:pPr marL="571500" indent="-342900" algn="ctr">
              <a:buFont typeface="Wingdings" panose="05000000000000000000" pitchFamily="2" charset="2"/>
              <a:buChar char="ü"/>
            </a:pPr>
            <a:r>
              <a:rPr lang="es-ES" sz="2400" i="1" dirty="0">
                <a:solidFill>
                  <a:srgbClr val="B366B3"/>
                </a:solidFill>
                <a:latin typeface="CMSY9"/>
              </a:rPr>
              <a:t> </a:t>
            </a:r>
            <a:r>
              <a:rPr lang="es-ES" sz="2400" dirty="0">
                <a:latin typeface="HelveticaNeue-Light-Identity-H"/>
              </a:rPr>
              <a:t>No causar daño;</a:t>
            </a:r>
          </a:p>
          <a:p>
            <a:pPr marL="571500" indent="-342900" algn="ctr">
              <a:buFont typeface="Wingdings" panose="05000000000000000000" pitchFamily="2" charset="2"/>
              <a:buChar char="ü"/>
            </a:pPr>
            <a:r>
              <a:rPr lang="es-ES" sz="2400" i="1" dirty="0">
                <a:solidFill>
                  <a:srgbClr val="B366B3"/>
                </a:solidFill>
                <a:latin typeface="CMSY9"/>
              </a:rPr>
              <a:t> </a:t>
            </a:r>
            <a:r>
              <a:rPr lang="es-ES" sz="2400" dirty="0">
                <a:latin typeface="HelveticaNeue-Light-Identity-H"/>
              </a:rPr>
              <a:t>Tener un objetivo claro;</a:t>
            </a:r>
          </a:p>
          <a:p>
            <a:pPr marL="571500" indent="-342900" algn="ctr">
              <a:buFont typeface="Wingdings" panose="05000000000000000000" pitchFamily="2" charset="2"/>
              <a:buChar char="ü"/>
            </a:pPr>
            <a:r>
              <a:rPr lang="es-ES" sz="2400" i="1" dirty="0">
                <a:solidFill>
                  <a:srgbClr val="B366B3"/>
                </a:solidFill>
                <a:latin typeface="CMSY9"/>
              </a:rPr>
              <a:t> </a:t>
            </a:r>
            <a:r>
              <a:rPr lang="es-ES" sz="2400" dirty="0">
                <a:latin typeface="HelveticaNeue-Light-Identity-H"/>
              </a:rPr>
              <a:t>Respetar el consentimiento/asentimiento informado y la confidencialidad;</a:t>
            </a:r>
          </a:p>
          <a:p>
            <a:pPr marL="571500" indent="-342900" algn="ctr">
              <a:buFont typeface="Wingdings" panose="05000000000000000000" pitchFamily="2" charset="2"/>
              <a:buChar char="ü"/>
            </a:pPr>
            <a:r>
              <a:rPr lang="es-ES" sz="2400" i="1" dirty="0">
                <a:solidFill>
                  <a:srgbClr val="B366B3"/>
                </a:solidFill>
                <a:latin typeface="CMSY9"/>
              </a:rPr>
              <a:t> </a:t>
            </a:r>
            <a:r>
              <a:rPr lang="es-ES" sz="2400" dirty="0">
                <a:latin typeface="HelveticaNeue-Light-Identity-H"/>
              </a:rPr>
              <a:t>Hacer un uso responsable, seguro y protector de los datos;</a:t>
            </a:r>
          </a:p>
          <a:p>
            <a:pPr marL="571500" indent="-342900" algn="ctr">
              <a:buFont typeface="Wingdings" panose="05000000000000000000" pitchFamily="2" charset="2"/>
              <a:buChar char="ü"/>
            </a:pPr>
            <a:r>
              <a:rPr lang="es-ES" sz="2400" i="1" dirty="0">
                <a:solidFill>
                  <a:srgbClr val="B366B3"/>
                </a:solidFill>
                <a:latin typeface="CMSY9"/>
              </a:rPr>
              <a:t> </a:t>
            </a:r>
            <a:r>
              <a:rPr lang="es-ES" sz="2400" dirty="0">
                <a:latin typeface="HelveticaNeue-Light-Identity-H"/>
              </a:rPr>
              <a:t>Ser competentes y capaces;</a:t>
            </a:r>
          </a:p>
          <a:p>
            <a:pPr marL="571500" indent="-342900" algn="ctr">
              <a:buFont typeface="Wingdings" panose="05000000000000000000" pitchFamily="2" charset="2"/>
              <a:buChar char="ü"/>
            </a:pPr>
            <a:r>
              <a:rPr lang="es-ES" sz="2400" i="1" dirty="0">
                <a:solidFill>
                  <a:srgbClr val="B366B3"/>
                </a:solidFill>
                <a:latin typeface="CMSY9"/>
              </a:rPr>
              <a:t> </a:t>
            </a:r>
            <a:r>
              <a:rPr lang="es-ES" sz="2400" dirty="0">
                <a:latin typeface="HelveticaNeue-Light-Identity-H"/>
              </a:rPr>
              <a:t>Ser imparciales; y</a:t>
            </a:r>
          </a:p>
          <a:p>
            <a:pPr marL="571500" indent="-342900" algn="ctr">
              <a:buFont typeface="Wingdings" panose="05000000000000000000" pitchFamily="2" charset="2"/>
              <a:buChar char="ü"/>
            </a:pPr>
            <a:r>
              <a:rPr lang="es-ES" sz="2400" i="1" dirty="0">
                <a:solidFill>
                  <a:srgbClr val="B366B3"/>
                </a:solidFill>
                <a:latin typeface="CMSY9"/>
              </a:rPr>
              <a:t> </a:t>
            </a:r>
            <a:r>
              <a:rPr lang="es-ES" sz="2400" dirty="0">
                <a:latin typeface="HelveticaNeue-Light-Identity-H"/>
              </a:rPr>
              <a:t>Coordinar y colaborar</a:t>
            </a:r>
            <a:endParaRPr lang="en-US" sz="2400" dirty="0">
              <a:solidFill>
                <a:schemeClr val="bg2"/>
              </a:solidFill>
              <a:effectLst/>
              <a:latin typeface="Helvetica Neue" panose="020B0604020202020204" charset="0"/>
            </a:endParaRPr>
          </a:p>
        </p:txBody>
      </p:sp>
      <p:pic>
        <p:nvPicPr>
          <p:cNvPr id="4" name="Image 3">
            <a:extLst>
              <a:ext uri="{FF2B5EF4-FFF2-40B4-BE49-F238E27FC236}">
                <a16:creationId xmlns:a16="http://schemas.microsoft.com/office/drawing/2014/main" id="{5BD48AE7-24F2-4D92-BEAD-E4098EE8C784}"/>
              </a:ext>
            </a:extLst>
          </p:cNvPr>
          <p:cNvPicPr>
            <a:picLocks noChangeAspect="1"/>
          </p:cNvPicPr>
          <p:nvPr/>
        </p:nvPicPr>
        <p:blipFill>
          <a:blip r:embed="rId4"/>
          <a:stretch>
            <a:fillRect/>
          </a:stretch>
        </p:blipFill>
        <p:spPr>
          <a:xfrm>
            <a:off x="2084949" y="347425"/>
            <a:ext cx="2297176" cy="8068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2B93C-0FCA-4FE1-964E-D042A4A68C19}"/>
              </a:ext>
            </a:extLst>
          </p:cNvPr>
          <p:cNvSpPr>
            <a:spLocks noGrp="1"/>
          </p:cNvSpPr>
          <p:nvPr>
            <p:ph type="title"/>
          </p:nvPr>
        </p:nvSpPr>
        <p:spPr/>
        <p:txBody>
          <a:bodyPr>
            <a:normAutofit fontScale="90000"/>
          </a:bodyPr>
          <a:lstStyle/>
          <a:p>
            <a:r>
              <a:rPr lang="fr-FR" dirty="0" err="1"/>
              <a:t>Sistema</a:t>
            </a:r>
            <a:r>
              <a:rPr lang="fr-FR" dirty="0"/>
              <a:t> </a:t>
            </a:r>
            <a:r>
              <a:rPr lang="en-US" dirty="0"/>
              <a:t>de </a:t>
            </a:r>
            <a:r>
              <a:rPr lang="en-US" dirty="0" err="1"/>
              <a:t>Monitoreo</a:t>
            </a:r>
            <a:r>
              <a:rPr lang="en-US" dirty="0"/>
              <a:t> </a:t>
            </a:r>
            <a:r>
              <a:rPr lang="es-ES" sz="4400" b="0" i="0" u="none" strike="noStrike" baseline="0" dirty="0">
                <a:latin typeface="HelveticaNeue-Light-Identity-H"/>
              </a:rPr>
              <a:t>de la Protección de la niñez y adolescencia </a:t>
            </a:r>
            <a:endParaRPr lang="fr-FR" dirty="0"/>
          </a:p>
        </p:txBody>
      </p:sp>
      <p:sp>
        <p:nvSpPr>
          <p:cNvPr id="3" name="Espace réservé du contenu 2">
            <a:extLst>
              <a:ext uri="{FF2B5EF4-FFF2-40B4-BE49-F238E27FC236}">
                <a16:creationId xmlns:a16="http://schemas.microsoft.com/office/drawing/2014/main" id="{2F86ED03-8C9C-450E-951C-50E0D48BF12C}"/>
              </a:ext>
            </a:extLst>
          </p:cNvPr>
          <p:cNvSpPr>
            <a:spLocks noGrp="1"/>
          </p:cNvSpPr>
          <p:nvPr>
            <p:ph sz="half" idx="1"/>
          </p:nvPr>
        </p:nvSpPr>
        <p:spPr/>
        <p:txBody>
          <a:bodyPr>
            <a:normAutofit fontScale="92500" lnSpcReduction="10000"/>
          </a:bodyPr>
          <a:lstStyle/>
          <a:p>
            <a:pPr marL="50800" indent="0">
              <a:buNone/>
            </a:pPr>
            <a:r>
              <a:rPr lang="en-US" dirty="0"/>
              <a:t>QUE NECESITA? </a:t>
            </a:r>
            <a:endParaRPr lang="fr-FR" dirty="0"/>
          </a:p>
          <a:p>
            <a:r>
              <a:rPr lang="es-ES" dirty="0"/>
              <a:t>Propósito</a:t>
            </a:r>
            <a:endParaRPr lang="fr-FR" dirty="0"/>
          </a:p>
          <a:p>
            <a:r>
              <a:rPr lang="es-ES" dirty="0"/>
              <a:t>Fuentes de información</a:t>
            </a:r>
          </a:p>
          <a:p>
            <a:r>
              <a:rPr lang="es-ES" dirty="0"/>
              <a:t>Indicadores contextualizados y culturalmente apropiados</a:t>
            </a:r>
          </a:p>
          <a:p>
            <a:r>
              <a:rPr lang="es-ES" dirty="0"/>
              <a:t>funciones, responsabilidades y metodologías </a:t>
            </a:r>
          </a:p>
          <a:p>
            <a:r>
              <a:rPr lang="es-ES" dirty="0"/>
              <a:t>posibles riesgos</a:t>
            </a:r>
          </a:p>
          <a:p>
            <a:r>
              <a:rPr lang="es-ES" dirty="0"/>
              <a:t>Protocolos</a:t>
            </a:r>
            <a:r>
              <a:rPr lang="fr-FR" dirty="0"/>
              <a:t> para </a:t>
            </a:r>
            <a:r>
              <a:rPr lang="fr-FR" dirty="0" err="1"/>
              <a:t>compartir</a:t>
            </a:r>
            <a:r>
              <a:rPr lang="fr-FR" dirty="0"/>
              <a:t> info</a:t>
            </a:r>
          </a:p>
          <a:p>
            <a:r>
              <a:rPr lang="es-ES" dirty="0"/>
              <a:t>procesos de referencia</a:t>
            </a:r>
            <a:endParaRPr lang="fr-FR" dirty="0"/>
          </a:p>
        </p:txBody>
      </p:sp>
      <p:sp>
        <p:nvSpPr>
          <p:cNvPr id="4" name="Espace réservé du contenu 3">
            <a:extLst>
              <a:ext uri="{FF2B5EF4-FFF2-40B4-BE49-F238E27FC236}">
                <a16:creationId xmlns:a16="http://schemas.microsoft.com/office/drawing/2014/main" id="{2EF667A6-F356-48D0-94DE-9BB5C2096F2F}"/>
              </a:ext>
            </a:extLst>
          </p:cNvPr>
          <p:cNvSpPr>
            <a:spLocks noGrp="1"/>
          </p:cNvSpPr>
          <p:nvPr>
            <p:ph sz="half" idx="2"/>
          </p:nvPr>
        </p:nvSpPr>
        <p:spPr>
          <a:xfrm>
            <a:off x="7010400" y="2506662"/>
            <a:ext cx="5181600" cy="4351338"/>
          </a:xfrm>
        </p:spPr>
        <p:txBody>
          <a:bodyPr>
            <a:normAutofit fontScale="92500" lnSpcReduction="10000"/>
          </a:bodyPr>
          <a:lstStyle/>
          <a:p>
            <a:pPr marL="50800" indent="0">
              <a:buNone/>
            </a:pPr>
            <a:r>
              <a:rPr lang="fr-FR" dirty="0"/>
              <a:t>NO OLVIDE</a:t>
            </a:r>
          </a:p>
          <a:p>
            <a:r>
              <a:rPr lang="es-ES" dirty="0"/>
              <a:t>Trauma secundario </a:t>
            </a:r>
          </a:p>
          <a:p>
            <a:r>
              <a:rPr lang="es-ES" dirty="0"/>
              <a:t>Intereses del niño y de la niña</a:t>
            </a:r>
          </a:p>
          <a:p>
            <a:r>
              <a:rPr lang="es-ES" dirty="0"/>
              <a:t>Información insuficiente y/o excesiva</a:t>
            </a:r>
          </a:p>
          <a:p>
            <a:r>
              <a:rPr lang="es-ES" dirty="0"/>
              <a:t>Ética, principios y buenas prácticas, especialmente No hacer daño </a:t>
            </a:r>
            <a:endParaRPr lang="fr-FR" dirty="0"/>
          </a:p>
        </p:txBody>
      </p:sp>
    </p:spTree>
    <p:extLst>
      <p:ext uri="{BB962C8B-B14F-4D97-AF65-F5344CB8AC3E}">
        <p14:creationId xmlns:p14="http://schemas.microsoft.com/office/powerpoint/2010/main" val="34213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1429</Words>
  <Application>Microsoft Office PowerPoint</Application>
  <PresentationFormat>Grand écran</PresentationFormat>
  <Paragraphs>100</Paragraphs>
  <Slides>3</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vt:i4>
      </vt:variant>
    </vt:vector>
  </HeadingPairs>
  <TitlesOfParts>
    <vt:vector size="13" baseType="lpstr">
      <vt:lpstr>HelveticaNeue-LightItalic-Identity-H</vt:lpstr>
      <vt:lpstr>CMSY9</vt:lpstr>
      <vt:lpstr>Wingdings</vt:lpstr>
      <vt:lpstr>Helvetica Neue</vt:lpstr>
      <vt:lpstr>HelveticaNeue-Roman-Identity-H</vt:lpstr>
      <vt:lpstr>HelveticaNeue-Light-Identity-H</vt:lpstr>
      <vt:lpstr>Ink Free</vt:lpstr>
      <vt:lpstr>Arial</vt:lpstr>
      <vt:lpstr>Calibri</vt:lpstr>
      <vt:lpstr>Office Theme</vt:lpstr>
      <vt:lpstr>Intro general a la Norma 6</vt:lpstr>
      <vt:lpstr>Présentation PowerPoint</vt:lpstr>
      <vt:lpstr>Sistema de Monitoreo de la Protección de la niñez y adolescencia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97</cp:revision>
  <dcterms:created xsi:type="dcterms:W3CDTF">2017-12-20T18:51:03Z</dcterms:created>
  <dcterms:modified xsi:type="dcterms:W3CDTF">2021-09-27T09:26:49Z</dcterms:modified>
</cp:coreProperties>
</file>