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88" r:id="rId2"/>
    <p:sldId id="261" r:id="rId3"/>
    <p:sldId id="290" r:id="rId4"/>
  </p:sldIdLst>
  <p:sldSz cx="12192000" cy="6858000"/>
  <p:notesSz cx="6858000" cy="9144000"/>
  <p:embeddedFontLst>
    <p:embeddedFont>
      <p:font typeface="Calibri" panose="020F0502020204030204" pitchFamily="34" charset="0"/>
      <p:regular r:id="rId6"/>
      <p:bold r:id="rId7"/>
      <p:italic r:id="rId8"/>
      <p:boldItalic r:id="rId9"/>
    </p:embeddedFont>
    <p:embeddedFont>
      <p:font typeface="Helvetica Neue" panose="020B0604020202020204" charset="0"/>
      <p:regular r:id="rId10"/>
      <p:bold r:id="rId11"/>
      <p:italic r:id="rId12"/>
      <p:boldItalic r:id="rId13"/>
    </p:embeddedFont>
    <p:embeddedFont>
      <p:font typeface="Ink Free" panose="03080402000500000000" pitchFamily="66" charset="0"/>
      <p:regular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B9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0"/>
    <p:restoredTop sz="59973" autoAdjust="0"/>
  </p:normalViewPr>
  <p:slideViewPr>
    <p:cSldViewPr snapToGrid="0">
      <p:cViewPr varScale="1">
        <p:scale>
          <a:sx n="40" d="100"/>
          <a:sy n="40" d="100"/>
        </p:scale>
        <p:origin x="1480" y="4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notesMaster" Target="notesMasters/notesMaster1.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buFont typeface="Arial" panose="020B0604020202020204" pitchFamily="34" charset="0"/>
              <a:buChar char="•"/>
            </a:pPr>
            <a:r>
              <a:rPr lang="es-ES" dirty="0"/>
              <a:t>Esta Norma es parte del segundo Bloque de Normas relacionadas con </a:t>
            </a:r>
            <a:r>
              <a:rPr lang="en-US" dirty="0"/>
              <a:t>los </a:t>
            </a:r>
            <a:r>
              <a:rPr lang="en-US" dirty="0" err="1"/>
              <a:t>riesgos</a:t>
            </a:r>
            <a:r>
              <a:rPr lang="en-US" dirty="0"/>
              <a:t> </a:t>
            </a:r>
            <a:r>
              <a:rPr lang="es-ES" sz="1800" b="0" i="0" u="none" strike="noStrike" baseline="0" dirty="0">
                <a:latin typeface="HelveticaNeue-Light-Identity-H"/>
              </a:rPr>
              <a:t>en materia de Protección de la niñez y adolescencia a los que pueden enfrentarse los NNA en contextos humanitarios. Las siete diferentes normas sobre el riesgo están relacionadas, puesto que tratan vulnerabilidades y riesgos interrelacionados. Los riesgos no pueden tratarse separadamente.</a:t>
            </a:r>
          </a:p>
          <a:p>
            <a:pPr algn="l">
              <a:buFont typeface="Arial" panose="020B0604020202020204" pitchFamily="34" charset="0"/>
              <a:buChar char="•"/>
            </a:pPr>
            <a:endParaRPr lang="es-ES" sz="1800" b="0" i="0" u="none" strike="noStrike" baseline="0" dirty="0">
              <a:latin typeface="HelveticaNeue-Light-Identity-H"/>
            </a:endParaRPr>
          </a:p>
          <a:p>
            <a:pPr algn="l">
              <a:buFont typeface="Arial" panose="020B0604020202020204" pitchFamily="34" charset="0"/>
              <a:buChar char="•"/>
            </a:pPr>
            <a:r>
              <a:rPr lang="es-ES" sz="1800" b="0" i="0" u="none" strike="noStrike" baseline="0" dirty="0">
                <a:latin typeface="HelveticaNeue-Light-Identity-H"/>
              </a:rPr>
              <a:t>Los riesgos en materia de Protección de la niñez y adolescencia son potenciales agresiones y amenazas a los derechos de los NNA que les causarán daño. Para comprender el riesgo de los NNA, hay que comprender la naturaleza y el grado del riesgo (tipo, situación, amenaza…) y la vulnerabilidad individual del NNA ante ese riesgo, </a:t>
            </a:r>
            <a:r>
              <a:rPr lang="es-ES" dirty="0"/>
              <a:t>pero también las estrategias de supervivencia o afrontamiento de la familia / NNA (es decir, su resiliencia y capacidad para soportar el riesgo). Se entiende por vulnerabilidad la medida en que un niño tiene características que reducen su capacidad para resistir un impacto adverso. Tenemos que dejar constancia de que la vulnerabilidad es específica de cada persona y de cada situación.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dirty="0"/>
          </a:p>
          <a:p>
            <a:pPr marL="514350" indent="-285750" algn="l">
              <a:buFont typeface="Arial" panose="020B0604020202020204" pitchFamily="34" charset="0"/>
              <a:buChar char="•"/>
            </a:pPr>
            <a:r>
              <a:rPr lang="es-ES" sz="1800" b="0" i="0" u="none" strike="noStrike" baseline="0" dirty="0">
                <a:latin typeface="HelveticaNeue-Light-Identity-H"/>
              </a:rPr>
              <a:t>Las crisis humanitarias pueden aumentar las amenazas y los riesgos cotidianos y crear otros nuevos, especialmente para los NNA que son desplazados a entornos desconocidos. Esta norma aborda la prevención y respuesta a los peligros físicos y ambientales que hieren, perjudican y matan a NNA en crisis humanitarias, c</a:t>
            </a:r>
            <a:r>
              <a:rPr lang="es-ES" sz="2800" dirty="0"/>
              <a:t>onsiderando que los niños identifican constantemente su seguridad física como una preocupación prioritaria, </a:t>
            </a:r>
            <a:r>
              <a:rPr lang="es-ES" sz="1800" b="0" i="0" u="none" strike="noStrike" baseline="0" dirty="0">
                <a:latin typeface="HelveticaNeue-Light-Identity-H"/>
              </a:rPr>
              <a:t>es la principal causa de muerte entre los NNA de todas las edades, globalmente. </a:t>
            </a:r>
          </a:p>
          <a:p>
            <a:pPr algn="l"/>
            <a:endParaRPr lang="es-ES" sz="1800" b="0" i="0" u="none" strike="noStrike" baseline="0" dirty="0">
              <a:latin typeface="HelveticaNeue-Light-Identity-H"/>
            </a:endParaRPr>
          </a:p>
          <a:p>
            <a:pPr marL="171450" lvl="0" indent="-171450" algn="l" rtl="0">
              <a:spcBef>
                <a:spcPts val="0"/>
              </a:spcBef>
              <a:spcAft>
                <a:spcPts val="0"/>
              </a:spcAft>
              <a:buFont typeface="Arial" panose="020B0604020202020204" pitchFamily="34" charset="0"/>
              <a:buChar char="•"/>
            </a:pPr>
            <a:r>
              <a:rPr lang="es-ES" dirty="0"/>
              <a:t>Requiere una respuesta multisectorial y coordinada, un vinculo con sectores como él de la salud, y un apoyo a medida, que prevenga y reduzca el impacto de las lesiones y discapacidades infantiles. La Norma enfatiza la importancia de establecer y fortalecer protocolos de intercambio de datos, definiciones de casos de lesiones y referencias sistemáticas entre los proveedores de servicios de protección infantil, salud y otros sectores. [</a:t>
            </a:r>
            <a:r>
              <a:rPr lang="en-US" i="1" dirty="0">
                <a:latin typeface="Arial"/>
                <a:ea typeface="Arial"/>
                <a:cs typeface="Arial"/>
                <a:sym typeface="Wingdings" panose="05000000000000000000" pitchFamily="2" charset="2"/>
              </a:rPr>
              <a:t> </a:t>
            </a:r>
            <a:r>
              <a:rPr lang="es-ES" dirty="0"/>
              <a:t> icono de </a:t>
            </a:r>
            <a:r>
              <a:rPr lang="es-ES" b="1" dirty="0"/>
              <a:t>gestión de casos</a:t>
            </a:r>
            <a:r>
              <a:rPr lang="es-ES" dirty="0"/>
              <a:t>] </a:t>
            </a:r>
            <a:endParaRPr lang="en-US" dirty="0"/>
          </a:p>
          <a:p>
            <a:pPr marL="0" lvl="0" indent="0" algn="l" rtl="0">
              <a:spcBef>
                <a:spcPts val="0"/>
              </a:spcBef>
              <a:spcAft>
                <a:spcPts val="0"/>
              </a:spcAft>
              <a:buFont typeface="Arial" panose="020B0604020202020204" pitchFamily="34" charset="0"/>
              <a:buNone/>
            </a:pPr>
            <a:endParaRPr lang="en-US" b="1" dirty="0">
              <a:latin typeface="Arial"/>
              <a:ea typeface="Arial"/>
              <a:cs typeface="Arial"/>
              <a:sym typeface="Arial"/>
            </a:endParaRPr>
          </a:p>
          <a:p>
            <a:pPr algn="l"/>
            <a:r>
              <a:rPr lang="en-US" b="1" dirty="0" err="1">
                <a:latin typeface="Arial"/>
                <a:ea typeface="Arial"/>
                <a:cs typeface="Arial"/>
                <a:sym typeface="Arial"/>
              </a:rPr>
              <a:t>Tema</a:t>
            </a:r>
            <a:r>
              <a:rPr lang="en-US" b="1" dirty="0">
                <a:latin typeface="Arial"/>
                <a:ea typeface="Arial"/>
                <a:cs typeface="Arial"/>
                <a:sym typeface="Arial"/>
              </a:rPr>
              <a:t> de debate: </a:t>
            </a:r>
            <a:r>
              <a:rPr lang="es-ES" dirty="0"/>
              <a:t>¿ Qué tipos de peligros y riesgos puedes nombrar? </a:t>
            </a:r>
            <a:endParaRPr lang="fr-FR" sz="1200" dirty="0">
              <a:latin typeface="Ink Free" panose="03080402000500000000" pitchFamily="66" charset="0"/>
            </a:endParaRPr>
          </a:p>
          <a:p>
            <a:pPr algn="l"/>
            <a:r>
              <a:rPr lang="fr-FR" dirty="0"/>
              <a:t>-&gt;</a:t>
            </a:r>
            <a:r>
              <a:rPr lang="es-ES" sz="1800" b="0" i="0" u="none" strike="noStrike" baseline="0" dirty="0">
                <a:solidFill>
                  <a:srgbClr val="000000"/>
                </a:solidFill>
                <a:latin typeface="HelveticaNeue-Light-Identity-H"/>
              </a:rPr>
              <a:t>Entre las lesiones no intencionadas más comunes se incluyen las siguientes:</a:t>
            </a:r>
          </a:p>
          <a:p>
            <a:pPr lvl="1" algn="l"/>
            <a:r>
              <a:rPr lang="es-ES" sz="1800" b="0" i="1" u="none" strike="noStrike" baseline="0" dirty="0">
                <a:solidFill>
                  <a:srgbClr val="00BBCD"/>
                </a:solidFill>
                <a:latin typeface="CMSY9"/>
              </a:rPr>
              <a:t> </a:t>
            </a:r>
            <a:r>
              <a:rPr lang="es-ES" sz="1800" b="0" i="0" u="none" strike="noStrike" baseline="0" dirty="0">
                <a:solidFill>
                  <a:srgbClr val="000000"/>
                </a:solidFill>
                <a:latin typeface="HelveticaNeue-Light-Identity-H"/>
              </a:rPr>
              <a:t>Ahogamiento (en estanques, ríos, lagos, océanos, pozos, tanques de agua domésticos, letrinas, etc.);</a:t>
            </a:r>
          </a:p>
          <a:p>
            <a:pPr lvl="1" algn="l"/>
            <a:r>
              <a:rPr lang="es-ES" sz="1800" b="0" i="1" u="none" strike="noStrike" baseline="0" dirty="0">
                <a:solidFill>
                  <a:srgbClr val="00BBCD"/>
                </a:solidFill>
                <a:latin typeface="CMSY9"/>
              </a:rPr>
              <a:t> </a:t>
            </a:r>
            <a:r>
              <a:rPr lang="es-ES" sz="1800" b="0" i="0" u="none" strike="noStrike" baseline="0" dirty="0">
                <a:solidFill>
                  <a:srgbClr val="000000"/>
                </a:solidFill>
                <a:latin typeface="HelveticaNeue-Light-Identity-H"/>
              </a:rPr>
              <a:t>Lesiones relacionadas con caídas (árboles, columpios, acantilados, pozos, trincheras, estructuras, etc.);</a:t>
            </a:r>
          </a:p>
          <a:p>
            <a:pPr lvl="1" algn="l"/>
            <a:r>
              <a:rPr lang="es-ES" sz="1800" b="0" i="1" u="none" strike="noStrike" baseline="0" dirty="0">
                <a:solidFill>
                  <a:srgbClr val="00BBCD"/>
                </a:solidFill>
                <a:latin typeface="CMSY9"/>
              </a:rPr>
              <a:t> </a:t>
            </a:r>
            <a:r>
              <a:rPr lang="es-ES" sz="1800" b="0" i="0" u="none" strike="noStrike" baseline="0" dirty="0">
                <a:solidFill>
                  <a:srgbClr val="000000"/>
                </a:solidFill>
                <a:latin typeface="HelveticaNeue-Light-Identity-H"/>
              </a:rPr>
              <a:t>Quemaduras (fuego, líquidos o comidas calientes, electrocución);</a:t>
            </a:r>
          </a:p>
          <a:p>
            <a:pPr lvl="1" algn="l"/>
            <a:r>
              <a:rPr lang="es-ES" sz="1800" b="0" i="1" u="none" strike="noStrike" baseline="0" dirty="0">
                <a:solidFill>
                  <a:srgbClr val="00BBCD"/>
                </a:solidFill>
                <a:latin typeface="CMSY9"/>
              </a:rPr>
              <a:t> </a:t>
            </a:r>
            <a:r>
              <a:rPr lang="es-ES" sz="1800" b="0" i="0" u="none" strike="noStrike" baseline="0" dirty="0">
                <a:solidFill>
                  <a:srgbClr val="000000"/>
                </a:solidFill>
                <a:latin typeface="HelveticaNeue-Light-Identity-H"/>
              </a:rPr>
              <a:t>Accidentes de tráfico;</a:t>
            </a:r>
          </a:p>
          <a:p>
            <a:pPr lvl="1" algn="l"/>
            <a:r>
              <a:rPr lang="es-ES" sz="1800" b="0" i="1" u="none" strike="noStrike" baseline="0" dirty="0">
                <a:solidFill>
                  <a:srgbClr val="00BBCD"/>
                </a:solidFill>
                <a:latin typeface="CMSY9"/>
              </a:rPr>
              <a:t> </a:t>
            </a:r>
            <a:r>
              <a:rPr lang="es-ES" sz="1800" b="0" i="0" u="none" strike="noStrike" baseline="0" dirty="0">
                <a:solidFill>
                  <a:srgbClr val="000000"/>
                </a:solidFill>
                <a:latin typeface="HelveticaNeue-Light-Identity-H"/>
              </a:rPr>
              <a:t>Heridas o picaduras de animales (serpientes, insectos, etc.);</a:t>
            </a:r>
          </a:p>
          <a:p>
            <a:pPr lvl="1" algn="l"/>
            <a:r>
              <a:rPr lang="es-ES" sz="1800" b="0" i="1" u="none" strike="noStrike" baseline="0" dirty="0">
                <a:solidFill>
                  <a:srgbClr val="00BBCD"/>
                </a:solidFill>
                <a:latin typeface="CMSY9"/>
              </a:rPr>
              <a:t> </a:t>
            </a:r>
            <a:r>
              <a:rPr lang="es-ES" sz="1800" b="0" i="0" u="none" strike="noStrike" baseline="0" dirty="0">
                <a:solidFill>
                  <a:srgbClr val="000000"/>
                </a:solidFill>
                <a:latin typeface="HelveticaNeue-Light-Identity-H"/>
              </a:rPr>
              <a:t>Envenenamientos no intencionados (productos de limpieza, medicamentos, productos químicos, etc.);</a:t>
            </a:r>
          </a:p>
          <a:p>
            <a:pPr lvl="1" algn="l"/>
            <a:r>
              <a:rPr lang="es-ES" sz="1800" b="0" i="1" u="none" strike="noStrike" baseline="0" dirty="0">
                <a:solidFill>
                  <a:srgbClr val="00BBCD"/>
                </a:solidFill>
                <a:latin typeface="CMSY9"/>
              </a:rPr>
              <a:t> </a:t>
            </a:r>
            <a:r>
              <a:rPr lang="es-ES" sz="1800" b="0" i="0" u="none" strike="noStrike" baseline="0" dirty="0">
                <a:solidFill>
                  <a:srgbClr val="000000"/>
                </a:solidFill>
                <a:latin typeface="HelveticaNeue-Light-Identity-H"/>
              </a:rPr>
              <a:t>Heridas por objetos afilados (cuchillos, alambre de púas, vidrio, vegetación, etc.); y</a:t>
            </a:r>
          </a:p>
          <a:p>
            <a:pPr lvl="1" algn="l"/>
            <a:r>
              <a:rPr lang="es-ES" sz="1800" b="0" i="1" u="none" strike="noStrike" baseline="0" dirty="0">
                <a:solidFill>
                  <a:srgbClr val="00BBCD"/>
                </a:solidFill>
                <a:latin typeface="CMSY9"/>
              </a:rPr>
              <a:t> </a:t>
            </a:r>
            <a:r>
              <a:rPr lang="es-ES" sz="1800" b="0" i="0" u="none" strike="noStrike" baseline="0" dirty="0">
                <a:solidFill>
                  <a:srgbClr val="000000"/>
                </a:solidFill>
                <a:latin typeface="HelveticaNeue-Light-Identity-H"/>
              </a:rPr>
              <a:t>Exposición a residuos peligrosos y otros contaminantes ambientales.</a:t>
            </a:r>
            <a:endParaRPr lang="fr-FR" dirty="0"/>
          </a:p>
          <a:p>
            <a:endParaRPr lang="fr-FR" dirty="0"/>
          </a:p>
          <a:p>
            <a:pPr algn="l"/>
            <a:r>
              <a:rPr lang="es-ES" sz="1800" b="0" i="0" u="none" strike="noStrike" baseline="0" dirty="0">
                <a:latin typeface="HelveticaNeue-Light-Identity-H"/>
              </a:rPr>
              <a:t>Las áreas afectadas por desastres y conflictos pueden presentar riesgos adicionales tales como:</a:t>
            </a:r>
            <a:endParaRPr lang="en-US" dirty="0"/>
          </a:p>
          <a:p>
            <a:pPr lvl="1" algn="l"/>
            <a:r>
              <a:rPr lang="es-ES" sz="1800" b="0" i="0" u="none" strike="noStrike" baseline="0" dirty="0">
                <a:solidFill>
                  <a:srgbClr val="000000"/>
                </a:solidFill>
                <a:latin typeface="HelveticaNeue-Light-Identity-H"/>
              </a:rPr>
              <a:t>Infraestructuras colapsadas o dañadas (incluyendo cables eléctricos expuestos y alambres de espino);</a:t>
            </a:r>
          </a:p>
          <a:p>
            <a:pPr lvl="1" algn="l"/>
            <a:r>
              <a:rPr lang="es-ES" sz="1800" b="0" i="1" u="none" strike="noStrike" baseline="0" dirty="0">
                <a:solidFill>
                  <a:srgbClr val="00BBCD"/>
                </a:solidFill>
                <a:latin typeface="CMSY9"/>
              </a:rPr>
              <a:t> </a:t>
            </a:r>
            <a:r>
              <a:rPr lang="es-ES" sz="1800" b="0" i="0" u="none" strike="noStrike" baseline="0" dirty="0">
                <a:solidFill>
                  <a:srgbClr val="000000"/>
                </a:solidFill>
                <a:latin typeface="HelveticaNeue-Light-Identity-H"/>
              </a:rPr>
              <a:t>Obras y canteras;</a:t>
            </a:r>
          </a:p>
          <a:p>
            <a:pPr lvl="1" algn="l"/>
            <a:r>
              <a:rPr lang="es-ES" sz="1800" b="0" i="1" u="none" strike="noStrike" baseline="0" dirty="0">
                <a:solidFill>
                  <a:srgbClr val="00BBCD"/>
                </a:solidFill>
                <a:latin typeface="CMSY9"/>
              </a:rPr>
              <a:t> </a:t>
            </a:r>
            <a:r>
              <a:rPr lang="es-ES" sz="1800" b="0" i="0" u="none" strike="noStrike" baseline="0" dirty="0">
                <a:solidFill>
                  <a:srgbClr val="000000"/>
                </a:solidFill>
                <a:latin typeface="HelveticaNeue-Light-Identity-H"/>
              </a:rPr>
              <a:t>Objetos que caen o vuelan (árboles o ramas, ladrillos, escombros, tejas, etc.);</a:t>
            </a:r>
          </a:p>
          <a:p>
            <a:pPr lvl="1" algn="l"/>
            <a:r>
              <a:rPr lang="es-ES" sz="1800" b="0" i="1" u="none" strike="noStrike" baseline="0" dirty="0">
                <a:solidFill>
                  <a:srgbClr val="00BBCD"/>
                </a:solidFill>
                <a:latin typeface="CMSY9"/>
              </a:rPr>
              <a:t> </a:t>
            </a:r>
            <a:r>
              <a:rPr lang="es-ES" sz="1800" b="0" i="0" u="none" strike="noStrike" baseline="0" dirty="0">
                <a:solidFill>
                  <a:srgbClr val="000000"/>
                </a:solidFill>
                <a:latin typeface="HelveticaNeue-Light-Identity-H"/>
              </a:rPr>
              <a:t>Artefactos explosivos (minas terrestres y otros artefactos explosivos sin detonar, como municiones en racimo, artefactos explosivos improvisados, morteros, granadas, municiones, etc.);</a:t>
            </a:r>
          </a:p>
          <a:p>
            <a:pPr lvl="1" algn="l"/>
            <a:r>
              <a:rPr lang="es-ES" sz="1800" b="0" i="1" u="none" strike="noStrike" baseline="0" dirty="0">
                <a:solidFill>
                  <a:srgbClr val="00BBCD"/>
                </a:solidFill>
                <a:latin typeface="CMSY9"/>
              </a:rPr>
              <a:t> </a:t>
            </a:r>
            <a:r>
              <a:rPr lang="es-ES" sz="1800" b="0" i="0" u="none" strike="noStrike" baseline="0" dirty="0">
                <a:solidFill>
                  <a:srgbClr val="000000"/>
                </a:solidFill>
                <a:latin typeface="HelveticaNeue-Light-Identity-H"/>
              </a:rPr>
              <a:t>Armas químicas; y</a:t>
            </a:r>
          </a:p>
          <a:p>
            <a:pPr lvl="1" algn="l"/>
            <a:r>
              <a:rPr lang="es-ES" sz="1800" b="0" i="1" u="none" strike="noStrike" baseline="0" dirty="0">
                <a:solidFill>
                  <a:srgbClr val="00BBCD"/>
                </a:solidFill>
                <a:latin typeface="CMSY9"/>
              </a:rPr>
              <a:t> </a:t>
            </a:r>
            <a:r>
              <a:rPr lang="es-ES" sz="1800" b="0" i="0" u="none" strike="noStrike" baseline="0" dirty="0">
                <a:solidFill>
                  <a:srgbClr val="000000"/>
                </a:solidFill>
                <a:latin typeface="HelveticaNeue-Light-Identity-H"/>
              </a:rPr>
              <a:t>Exposición a fuego cruzado, pistolas y otras armas.</a:t>
            </a:r>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algn="l"/>
            <a:r>
              <a:rPr lang="en-US" sz="1200" b="0" i="0" u="none" strike="noStrike" baseline="0" dirty="0">
                <a:latin typeface="+mn-lt"/>
              </a:rPr>
              <a:t>La Norma 7 se lee </a:t>
            </a:r>
            <a:r>
              <a:rPr lang="es-419" sz="1200" b="0" i="0" u="none" strike="noStrike" baseline="0" noProof="0" dirty="0">
                <a:latin typeface="+mn-lt"/>
              </a:rPr>
              <a:t>exactamente</a:t>
            </a:r>
            <a:r>
              <a:rPr lang="en-US" sz="1200" b="0" i="0" u="none" strike="noStrike" baseline="0" dirty="0">
                <a:latin typeface="+mn-lt"/>
              </a:rPr>
              <a:t> as</a:t>
            </a:r>
            <a:r>
              <a:rPr lang="fr-FR" sz="1200" b="0" i="0" u="none" strike="noStrike" baseline="0" dirty="0">
                <a:latin typeface="HelveticaNeue-Light-Identity-H"/>
              </a:rPr>
              <a:t>í</a:t>
            </a:r>
            <a:r>
              <a:rPr lang="en-US" sz="1200" b="0" i="0" u="none" strike="noStrike" baseline="0" dirty="0">
                <a:latin typeface="+mn-lt"/>
              </a:rPr>
              <a:t>: </a:t>
            </a:r>
            <a:r>
              <a:rPr lang="en-US" dirty="0"/>
              <a:t>“</a:t>
            </a:r>
            <a:r>
              <a:rPr lang="es-ES" sz="1800" b="0" i="0" u="none" strike="noStrike" baseline="0" dirty="0">
                <a:solidFill>
                  <a:srgbClr val="FFFFFF"/>
                </a:solidFill>
                <a:latin typeface="HelveticaNeue-Roman-Identity-H"/>
              </a:rPr>
              <a:t>Todos los NNA y cuidadores conocen y están protegidos contra lesiones, afectaciones y muerte por peligros físicos y ambientales, y los NNA con lesiones o afectaciones reciben el apoyo físico y psicosocial oportuno</a:t>
            </a:r>
            <a:r>
              <a:rPr lang="en-US" dirty="0"/>
              <a:t>.”</a:t>
            </a:r>
          </a:p>
          <a:p>
            <a:pPr algn="l"/>
            <a:endParaRPr lang="es-ES" sz="1800" b="0" i="0" u="none" strike="noStrike" baseline="0" dirty="0">
              <a:latin typeface="HelveticaNeue-Light-Identity-H"/>
            </a:endParaRPr>
          </a:p>
          <a:p>
            <a:pPr marL="514350" indent="-285750" algn="l">
              <a:buFont typeface="Arial" panose="020B0604020202020204" pitchFamily="34" charset="0"/>
              <a:buChar char="•"/>
            </a:pPr>
            <a:r>
              <a:rPr lang="es-ES" sz="1800" b="0" i="0" u="none" strike="noStrike" baseline="0" dirty="0">
                <a:latin typeface="HelveticaNeue-Light-Identity-H"/>
              </a:rPr>
              <a:t>Los agentes de Protección de la niñez y adolescencia deben coordinarse con los agentes de salud para establecer o fortalecer la vigilancia sistemática de lesiones infantiles. Una «definición de lesión» (si alguien tiene una lesión o enfermedad relacionada con la lesión) es la base de la vigilancia de lesiones y el análisis de datos. Permite identificar criterios clínicos específicos y limitaciones en la persona, evento, hora y lugar. Debe llevarse a cabo localmente y puede usarse para lesiones específicas o generales. Una recopilación de datos armonizada, coordinada y desglosada proporciona una base empírica para las políticas y prácticas de prevención de lesiones (por </a:t>
            </a:r>
            <a:r>
              <a:rPr lang="es-ES" sz="1800" b="0" i="0" u="none" strike="noStrike" baseline="0" dirty="0">
                <a:solidFill>
                  <a:srgbClr val="000000"/>
                </a:solidFill>
                <a:latin typeface="HelveticaNeue-Light-Identity-H"/>
              </a:rPr>
              <a:t>Sexo/género, edad y discapacidad; y Causa de lesión/muerte, ubicación y circunstancias)</a:t>
            </a:r>
          </a:p>
          <a:p>
            <a:pPr algn="l"/>
            <a:endParaRPr lang="en-US" dirty="0">
              <a:solidFill>
                <a:srgbClr val="1690BF"/>
              </a:solidFill>
              <a:effectLst/>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s-ES" dirty="0"/>
              <a:t>Existe un vínculo claro entre esta vigilancia / datos y el diseño de medidas de prevención y respuesta, que se basan en información sobre cómo y por qué los NNA mueren o resultan heridos. También es fundamental trabajar con todos los sectores / actores y con las comunidades para implementar medidas de prevención y respuesta prácticas, basadas en evidencias e impulsadas a nivel local.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s-ES" sz="1800" b="0" i="0" u="none" strike="noStrike" baseline="0" dirty="0">
              <a:solidFill>
                <a:srgbClr val="000000"/>
              </a:solidFill>
              <a:latin typeface="HelveticaNeue-Light-Identity-H"/>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s-ES" sz="1800" b="0" i="0" u="none" strike="noStrike" baseline="0" dirty="0">
                <a:solidFill>
                  <a:srgbClr val="000000"/>
                </a:solidFill>
                <a:latin typeface="HelveticaNeue-Light-Identity-H"/>
              </a:rPr>
              <a:t>Los supervivientes de minas o municiones explosivas se deben identificar. El módulo sobre </a:t>
            </a:r>
            <a:r>
              <a:rPr lang="es-ES" sz="1800" b="0" i="0" u="sng" strike="noStrike" baseline="0" dirty="0">
                <a:solidFill>
                  <a:srgbClr val="333333"/>
                </a:solidFill>
                <a:latin typeface="HelveticaNeue-LightItalic-Identity-H"/>
              </a:rPr>
              <a:t>Desempeño Infantil </a:t>
            </a:r>
            <a:r>
              <a:rPr lang="es-ES" sz="1800" b="0" i="0" u="none" strike="noStrike" baseline="0" dirty="0">
                <a:solidFill>
                  <a:srgbClr val="000000"/>
                </a:solidFill>
                <a:latin typeface="HelveticaNeue-Light-Identity-H"/>
              </a:rPr>
              <a:t>proporciona un método estándar para evaluar la prevalencia de dificultades funcionales en los NNA y controlar </a:t>
            </a:r>
            <a:r>
              <a:rPr lang="es-ES" sz="1800" b="0" i="0" u="none" strike="noStrike" baseline="0" dirty="0">
                <a:latin typeface="HelveticaNeue-Light-Identity-H"/>
              </a:rPr>
              <a:t>su participación en los servicios.</a:t>
            </a:r>
            <a:endParaRPr lang="en-US" dirty="0">
              <a:solidFill>
                <a:srgbClr val="1690BF"/>
              </a:solidFill>
              <a:effectLst/>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dirty="0">
              <a:solidFill>
                <a:srgbClr val="1690BF"/>
              </a:solidFill>
              <a:effectLst/>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sz="1200" b="0" i="0" u="none" strike="noStrike" baseline="0" dirty="0">
              <a:latin typeface="+mn-lt"/>
            </a:endParaRPr>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lang="en-US" sz="1200" b="0" i="0" u="none" strike="noStrike" baseline="0" dirty="0">
              <a:latin typeface="+mn-lt"/>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ES" sz="1800" b="0" i="0" u="none" strike="noStrike" baseline="0" dirty="0">
                <a:latin typeface="HelveticaNeue-Light-Identity-H"/>
              </a:rPr>
              <a:t>Programas que promueven la seguridad de los NNA deben incluir</a:t>
            </a:r>
            <a:r>
              <a:rPr lang="en-US" dirty="0"/>
              <a:t>: </a:t>
            </a:r>
          </a:p>
          <a:p>
            <a:pPr>
              <a:buFont typeface="Arial" panose="020B0604020202020204" pitchFamily="34" charset="0"/>
              <a:buChar char="•"/>
            </a:pPr>
            <a:r>
              <a:rPr lang="es-ES" sz="1800" b="0" i="0" u="none" strike="noStrike" baseline="0" dirty="0">
                <a:latin typeface="HelveticaNeue-Light-Identity-H"/>
              </a:rPr>
              <a:t>La identificación y la denuncia de riesgos</a:t>
            </a:r>
            <a:r>
              <a:rPr lang="en-US" dirty="0">
                <a:solidFill>
                  <a:srgbClr val="1690BF"/>
                </a:solidFill>
                <a:effectLst/>
              </a:rPr>
              <a: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dirty="0"/>
              <a:t>Base de pruebas y grupo objetivo: desarrollar una base de pruebas sobre los NNA muertos o heridos; por que; cuando; dónde; y bajo qué circunstancias. Esto debería informar la prevención, la mitigación y la respuesta específicas y personalizadas para aquellos que están en mayor riesgo; </a:t>
            </a:r>
            <a:endParaRPr lang="en-US" dirty="0"/>
          </a:p>
          <a:p>
            <a:pPr>
              <a:buFont typeface="Arial" panose="020B0604020202020204" pitchFamily="34" charset="0"/>
              <a:buChar char="•"/>
            </a:pPr>
            <a:r>
              <a:rPr lang="es-ES" sz="1800" b="0" i="0" u="none" strike="noStrike" baseline="0" dirty="0">
                <a:latin typeface="HelveticaNeue-Light-Identity-H"/>
              </a:rPr>
              <a:t>Una respuesta oportuna por parte de los proveedores de servicios</a:t>
            </a:r>
            <a:r>
              <a:rPr lang="en-US" dirty="0">
                <a:solidFill>
                  <a:srgbClr val="1690BF"/>
                </a:solidFill>
                <a:effectLst/>
              </a:rPr>
              <a:t>; </a:t>
            </a:r>
            <a:endParaRPr lang="en-US" sz="1200" b="0" i="0" u="none" strike="noStrike" baseline="0" dirty="0">
              <a:solidFill>
                <a:srgbClr val="1690BF"/>
              </a:solidFill>
              <a:effectLst/>
              <a:latin typeface="Calibri"/>
            </a:endParaRPr>
          </a:p>
          <a:p>
            <a:pPr>
              <a:buFont typeface="Arial" panose="020B0604020202020204" pitchFamily="34" charset="0"/>
              <a:buChar char="•"/>
            </a:pPr>
            <a:r>
              <a:rPr lang="es-ES" sz="1800" b="0" i="0" u="none" strike="noStrike" baseline="0" dirty="0">
                <a:latin typeface="HelveticaNeue-Light-Identity-H"/>
              </a:rPr>
              <a:t>La probabilidad de que las personas cambien su comportamiento para contribuir a la seguridad física de los NNA</a:t>
            </a:r>
            <a:r>
              <a:rPr lang="en-US" dirty="0">
                <a:solidFill>
                  <a:srgbClr val="1690BF"/>
                </a:solidFill>
                <a:effectLst/>
              </a:rPr>
              <a:t>;</a:t>
            </a:r>
          </a:p>
          <a:p>
            <a:pPr>
              <a:buFont typeface="Arial" panose="020B0604020202020204" pitchFamily="34" charset="0"/>
              <a:buChar char="•"/>
            </a:pPr>
            <a:r>
              <a:rPr lang="es-ES" sz="1800" b="0" i="0" u="none" strike="noStrike" baseline="0" dirty="0">
                <a:latin typeface="HelveticaNeue-Light-Identity-H"/>
              </a:rPr>
              <a:t>Actividades de prevención y de sensibilización</a:t>
            </a:r>
          </a:p>
          <a:p>
            <a:pPr>
              <a:buFont typeface="Arial" panose="020B0604020202020204" pitchFamily="34" charset="0"/>
              <a:buChar char="•"/>
            </a:pPr>
            <a:r>
              <a:rPr lang="es-ES" sz="1800" b="0" i="0" u="none" strike="noStrike" baseline="0" dirty="0">
                <a:latin typeface="HelveticaNeue-Light-Identity-H"/>
              </a:rPr>
              <a:t>Educación por pares (radio juvenil, juegos de roles, teatro callejero, etc.) que permita a los NNA compartir conocimientos a través de medios</a:t>
            </a:r>
          </a:p>
          <a:p>
            <a:pPr algn="l"/>
            <a:r>
              <a:rPr lang="es-ES" sz="1800" b="0" i="0" u="none" strike="noStrike" baseline="0" dirty="0">
                <a:latin typeface="HelveticaNeue-Light-Identity-H"/>
              </a:rPr>
              <a:t>apropiados para su edad.</a:t>
            </a:r>
          </a:p>
          <a:p>
            <a:pPr marL="514350" indent="-285750" algn="l">
              <a:buFont typeface="Arial" panose="020B0604020202020204" pitchFamily="34" charset="0"/>
              <a:buChar char="•"/>
            </a:pPr>
            <a:r>
              <a:rPr lang="es-ES" sz="1800" b="0" i="0" u="none" strike="noStrike" baseline="0" dirty="0">
                <a:latin typeface="HelveticaNeue-Light-Identity-H"/>
              </a:rPr>
              <a:t>Métodos de educación personalizados para aquellos NNA que se encuentran fuera de las escuelas, envueltos en trabajo infantil, con discapacidad o que asisten a escuelas o </a:t>
            </a:r>
            <a:r>
              <a:rPr lang="pt-BR" sz="1800" b="0" i="0" u="none" strike="noStrike" baseline="0" dirty="0">
                <a:latin typeface="HelveticaNeue-Light-Identity-H"/>
              </a:rPr>
              <a:t>entornos de aprendizaje no formales o religiosos.</a:t>
            </a:r>
            <a:endParaRPr lang="en-US" dirty="0">
              <a:solidFill>
                <a:srgbClr val="1690BF"/>
              </a:solidFill>
              <a:effectLst/>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-&gt; </a:t>
            </a:r>
            <a:r>
              <a:rPr lang="es-ES" sz="1200" b="0" i="0" u="none" strike="noStrike" baseline="0" dirty="0">
                <a:latin typeface="HelveticaNeue-Light-Identity-H"/>
              </a:rPr>
              <a:t>Se debe construir a partir de las iniciativas y proyectos existentes dirigidos por NNA, </a:t>
            </a:r>
            <a:r>
              <a:rPr lang="es-ES" sz="1200" b="0" i="0" u="none" strike="noStrike" baseline="0" dirty="0" err="1">
                <a:latin typeface="HelveticaNeue-Light-Identity-H"/>
              </a:rPr>
              <a:t>asi</a:t>
            </a:r>
            <a:r>
              <a:rPr lang="es-ES" sz="1200" b="0" i="0" u="none" strike="noStrike" baseline="0" dirty="0">
                <a:latin typeface="HelveticaNeue-Light-Identity-H"/>
              </a:rPr>
              <a:t> como a partir de los dirigidos por la comunidad y por el sistema, las estructuras y los mecanismos de </a:t>
            </a:r>
            <a:r>
              <a:rPr lang="es-ES" sz="1800" b="0" i="0" u="none" strike="noStrike" baseline="0" dirty="0">
                <a:latin typeface="HelveticaNeue-Light-Identity-H"/>
              </a:rPr>
              <a:t>protección de la niñez y adolescencia</a:t>
            </a:r>
            <a:endParaRPr lang="es-ES" sz="1200" b="0" i="0" u="none" strike="noStrike" baseline="0" dirty="0">
              <a:latin typeface="HelveticaNeue-Light-Identity-H"/>
            </a:endParaRPr>
          </a:p>
          <a:p>
            <a:endParaRPr lang="en-US" dirty="0"/>
          </a:p>
          <a:p>
            <a:pPr algn="l"/>
            <a:r>
              <a:rPr lang="es-ES" sz="1800" b="0" i="0" u="none" strike="noStrike" baseline="0" dirty="0">
                <a:latin typeface="HelveticaNeue-Light-Identity-H"/>
              </a:rPr>
              <a:t>Las medidas para la prevención primaria, secundaria y terciaria de lesiones deben estar basadas en la evidencia. La prevención ocurre en todas las fases de la acción humanitaria (y de desarrollo). Ver el diagrama a continuación.</a:t>
            </a:r>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7955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8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Intro general a la Norma 7</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965691" y="1547386"/>
            <a:ext cx="10388109"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spcBef>
                <a:spcPts val="0"/>
              </a:spcBef>
              <a:buClr>
                <a:schemeClr val="accent3"/>
              </a:buClr>
            </a:pPr>
            <a:r>
              <a:rPr lang="en-US" dirty="0" err="1">
                <a:solidFill>
                  <a:schemeClr val="bg2"/>
                </a:solidFill>
                <a:latin typeface="Helvetica Neue" panose="020B0604020202020204" charset="0"/>
              </a:rPr>
              <a:t>Parte</a:t>
            </a:r>
            <a:r>
              <a:rPr lang="en-US" dirty="0">
                <a:solidFill>
                  <a:schemeClr val="bg2"/>
                </a:solidFill>
                <a:latin typeface="Helvetica Neue" panose="020B0604020202020204" charset="0"/>
              </a:rPr>
              <a:t> del </a:t>
            </a:r>
            <a:r>
              <a:rPr lang="en-US" dirty="0" err="1">
                <a:solidFill>
                  <a:schemeClr val="bg2"/>
                </a:solidFill>
                <a:latin typeface="Helvetica Neue" panose="020B0604020202020204" charset="0"/>
              </a:rPr>
              <a:t>Bloque</a:t>
            </a:r>
            <a:r>
              <a:rPr lang="en-US" dirty="0">
                <a:solidFill>
                  <a:schemeClr val="bg2"/>
                </a:solidFill>
                <a:latin typeface="Helvetica Neue" panose="020B0604020202020204" charset="0"/>
              </a:rPr>
              <a:t> 2 </a:t>
            </a:r>
            <a:r>
              <a:rPr lang="en-US" dirty="0" err="1">
                <a:solidFill>
                  <a:schemeClr val="bg2"/>
                </a:solidFill>
                <a:latin typeface="Helvetica Neue" panose="020B0604020202020204" charset="0"/>
              </a:rPr>
              <a:t>relacionado</a:t>
            </a:r>
            <a:r>
              <a:rPr lang="en-US" dirty="0">
                <a:solidFill>
                  <a:schemeClr val="bg2"/>
                </a:solidFill>
                <a:latin typeface="Helvetica Neue" panose="020B0604020202020204" charset="0"/>
              </a:rPr>
              <a:t> con </a:t>
            </a:r>
            <a:r>
              <a:rPr lang="en-US" dirty="0" err="1">
                <a:solidFill>
                  <a:schemeClr val="bg2"/>
                </a:solidFill>
              </a:rPr>
              <a:t>riesgos</a:t>
            </a:r>
            <a:r>
              <a:rPr lang="en-US" dirty="0">
                <a:solidFill>
                  <a:schemeClr val="bg2"/>
                </a:solidFill>
              </a:rPr>
              <a:t> de PNA</a:t>
            </a:r>
            <a:endParaRPr lang="fr-FR"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ndParaRPr>
          </a:p>
          <a:p>
            <a:pPr marL="342900" indent="-342900">
              <a:spcBef>
                <a:spcPts val="0"/>
              </a:spcBef>
              <a:buClr>
                <a:schemeClr val="accent3"/>
              </a:buClr>
            </a:pPr>
            <a:r>
              <a:rPr lang="en-US" dirty="0">
                <a:solidFill>
                  <a:schemeClr val="bg2"/>
                </a:solidFill>
                <a:latin typeface="Helvetica Neue" panose="020B0604020202020204" charset="0"/>
              </a:rPr>
              <a:t>RIESGO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a:t>
            </a:r>
            <a:r>
              <a:rPr lang="en-US" dirty="0" err="1">
                <a:solidFill>
                  <a:schemeClr val="bg2"/>
                </a:solidFill>
                <a:latin typeface="Helvetica Neue" panose="020B0604020202020204" charset="0"/>
              </a:rPr>
              <a:t>Naturaleza</a:t>
            </a:r>
            <a:r>
              <a:rPr lang="en-US" dirty="0">
                <a:solidFill>
                  <a:schemeClr val="bg2"/>
                </a:solidFill>
                <a:latin typeface="Helvetica Neue" panose="020B0604020202020204" charset="0"/>
              </a:rPr>
              <a:t> &amp; Grado del </a:t>
            </a:r>
            <a:r>
              <a:rPr lang="en-US" dirty="0" err="1">
                <a:solidFill>
                  <a:schemeClr val="bg2"/>
                </a:solidFill>
                <a:latin typeface="Helvetica Neue" panose="020B0604020202020204" charset="0"/>
              </a:rPr>
              <a:t>riesgo</a:t>
            </a:r>
            <a:r>
              <a:rPr lang="en-US" dirty="0">
                <a:solidFill>
                  <a:schemeClr val="bg2"/>
                </a:solidFill>
                <a:latin typeface="Helvetica Neue" panose="020B0604020202020204" charset="0"/>
              </a:rPr>
              <a:t>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a:t>
            </a:r>
            <a:r>
              <a:rPr lang="en-US" dirty="0" err="1">
                <a:solidFill>
                  <a:schemeClr val="bg2"/>
                </a:solidFill>
                <a:latin typeface="Helvetica Neue" panose="020B0604020202020204" charset="0"/>
              </a:rPr>
              <a:t>Vulnerabilidad</a:t>
            </a:r>
            <a:r>
              <a:rPr lang="en-US" dirty="0">
                <a:solidFill>
                  <a:schemeClr val="bg2"/>
                </a:solidFill>
                <a:latin typeface="Helvetica Neue" panose="020B0604020202020204" charset="0"/>
              </a:rPr>
              <a:t>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a:t>
            </a:r>
            <a:r>
              <a:rPr lang="en-US" dirty="0" err="1">
                <a:solidFill>
                  <a:schemeClr val="bg2"/>
                </a:solidFill>
                <a:latin typeface="Helvetica Neue" panose="020B0604020202020204" charset="0"/>
              </a:rPr>
              <a:t>Resiliencia</a:t>
            </a:r>
            <a:r>
              <a:rPr lang="en-US" dirty="0">
                <a:solidFill>
                  <a:schemeClr val="bg2"/>
                </a:solidFill>
                <a:latin typeface="Helvetica Neue" panose="020B0604020202020204" charset="0"/>
              </a:rPr>
              <a:t> </a:t>
            </a:r>
          </a:p>
          <a:p>
            <a:endParaRPr lang="en-US"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a typeface="Arial"/>
              <a:cs typeface="Arial"/>
              <a:sym typeface="Arial"/>
            </a:endParaRPr>
          </a:p>
          <a:p>
            <a:pPr marL="342900" indent="-342900">
              <a:spcBef>
                <a:spcPts val="0"/>
              </a:spcBef>
              <a:buClr>
                <a:schemeClr val="accent3"/>
              </a:buClr>
            </a:pPr>
            <a:r>
              <a:rPr lang="es-ES" dirty="0">
                <a:solidFill>
                  <a:schemeClr val="bg2"/>
                </a:solidFill>
                <a:latin typeface="Helvetica Neue" panose="020B0604020202020204" charset="0"/>
                <a:ea typeface="Arial"/>
                <a:cs typeface="Arial"/>
              </a:rPr>
              <a:t>Protección contra heridas, </a:t>
            </a:r>
            <a:r>
              <a:rPr lang="en-US" dirty="0" err="1">
                <a:solidFill>
                  <a:schemeClr val="bg2"/>
                </a:solidFill>
                <a:latin typeface="Helvetica Neue" panose="020B0604020202020204" charset="0"/>
                <a:ea typeface="Arial"/>
                <a:cs typeface="Arial"/>
                <a:sym typeface="Arial"/>
              </a:rPr>
              <a:t>disabilidad</a:t>
            </a:r>
            <a:r>
              <a:rPr lang="en-US" dirty="0">
                <a:solidFill>
                  <a:schemeClr val="bg2"/>
                </a:solidFill>
                <a:latin typeface="Helvetica Neue" panose="020B0604020202020204" charset="0"/>
                <a:ea typeface="Arial"/>
                <a:cs typeface="Arial"/>
                <a:sym typeface="Arial"/>
              </a:rPr>
              <a:t> y </a:t>
            </a:r>
            <a:r>
              <a:rPr lang="en-US" dirty="0" err="1">
                <a:solidFill>
                  <a:schemeClr val="bg2"/>
                </a:solidFill>
                <a:latin typeface="Helvetica Neue" panose="020B0604020202020204" charset="0"/>
                <a:ea typeface="Arial"/>
                <a:cs typeface="Arial"/>
                <a:sym typeface="Arial"/>
              </a:rPr>
              <a:t>muerte</a:t>
            </a:r>
            <a:r>
              <a:rPr lang="en-US" dirty="0">
                <a:solidFill>
                  <a:schemeClr val="bg2"/>
                </a:solidFill>
                <a:latin typeface="Helvetica Neue" panose="020B0604020202020204" charset="0"/>
                <a:ea typeface="Arial"/>
                <a:cs typeface="Arial"/>
                <a:sym typeface="Arial"/>
              </a:rPr>
              <a:t> </a:t>
            </a:r>
          </a:p>
          <a:p>
            <a:pPr marL="342900" indent="-342900">
              <a:spcBef>
                <a:spcPts val="0"/>
              </a:spcBef>
              <a:buClr>
                <a:schemeClr val="accent3"/>
              </a:buClr>
            </a:pPr>
            <a:r>
              <a:rPr lang="es-ES" dirty="0">
                <a:solidFill>
                  <a:schemeClr val="bg2"/>
                </a:solidFill>
                <a:latin typeface="Helvetica Neue" panose="020B0604020202020204" charset="0"/>
                <a:ea typeface="Arial"/>
                <a:cs typeface="Arial"/>
              </a:rPr>
              <a:t>Seguridad física como preocupación prioritaria </a:t>
            </a:r>
          </a:p>
          <a:p>
            <a:pPr marL="342900" indent="-342900">
              <a:spcBef>
                <a:spcPts val="0"/>
              </a:spcBef>
              <a:buClr>
                <a:schemeClr val="accent3"/>
              </a:buClr>
            </a:pPr>
            <a:r>
              <a:rPr lang="es-ES" dirty="0">
                <a:solidFill>
                  <a:schemeClr val="bg2"/>
                </a:solidFill>
                <a:latin typeface="Helvetica Neue" panose="020B0604020202020204" charset="0"/>
                <a:ea typeface="Arial"/>
                <a:cs typeface="Arial"/>
              </a:rPr>
              <a:t>Intervenciones multisectoriales y coordinadas</a:t>
            </a:r>
            <a:endParaRPr lang="fr-FR" dirty="0">
              <a:solidFill>
                <a:schemeClr val="bg2"/>
              </a:solidFill>
              <a:latin typeface="Helvetica Neue" panose="020B0604020202020204" charset="0"/>
              <a:ea typeface="Arial"/>
              <a:cs typeface="Arial"/>
            </a:endParaRPr>
          </a:p>
          <a:p>
            <a:pPr marL="0" indent="0">
              <a:spcBef>
                <a:spcPts val="0"/>
              </a:spcBef>
              <a:buClr>
                <a:schemeClr val="accent3"/>
              </a:buClr>
              <a:buNone/>
            </a:pPr>
            <a:endParaRPr lang="fr-FR"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6568408" y="5648541"/>
            <a:ext cx="4322432" cy="1384995"/>
          </a:xfrm>
          <a:prstGeom prst="rect">
            <a:avLst/>
          </a:prstGeom>
          <a:noFill/>
        </p:spPr>
        <p:txBody>
          <a:bodyPr wrap="square">
            <a:spAutoFit/>
          </a:bodyPr>
          <a:lstStyle/>
          <a:p>
            <a:pPr algn="r"/>
            <a:r>
              <a:rPr lang="es-ES" sz="2800" dirty="0">
                <a:latin typeface="Ink Free" panose="03080402000500000000" pitchFamily="66" charset="0"/>
              </a:rPr>
              <a:t>¿ Qué tipos de peligros y riesgos puedes nombrar</a:t>
            </a:r>
            <a:r>
              <a:rPr lang="fr-FR" sz="2800" dirty="0">
                <a:latin typeface="Ink Free" panose="03080402000500000000" pitchFamily="66" charset="0"/>
              </a:rPr>
              <a:t>?</a:t>
            </a:r>
          </a:p>
          <a:p>
            <a:pPr algn="r"/>
            <a:r>
              <a:rPr lang="en-US" sz="2800" dirty="0">
                <a:latin typeface="Ink Free" panose="03080402000500000000" pitchFamily="66" charset="0"/>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1062009" y="5408541"/>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2" name="Google Shape;370;p16" descr="Risks.pdf">
            <a:extLst>
              <a:ext uri="{FF2B5EF4-FFF2-40B4-BE49-F238E27FC236}">
                <a16:creationId xmlns:a16="http://schemas.microsoft.com/office/drawing/2014/main" id="{BE3C9FA5-EB5B-4E20-BD33-9E658C4D3593}"/>
              </a:ext>
            </a:extLst>
          </p:cNvPr>
          <p:cNvPicPr preferRelativeResize="0"/>
          <p:nvPr/>
        </p:nvPicPr>
        <p:blipFill rotWithShape="1">
          <a:blip r:embed="rId6">
            <a:alphaModFix/>
          </a:blip>
          <a:srcRect/>
          <a:stretch/>
        </p:blipFill>
        <p:spPr>
          <a:xfrm>
            <a:off x="9619413" y="1284972"/>
            <a:ext cx="826940" cy="811431"/>
          </a:xfrm>
          <a:prstGeom prst="rect">
            <a:avLst/>
          </a:prstGeom>
          <a:noFill/>
          <a:ln>
            <a:noFill/>
          </a:ln>
        </p:spPr>
      </p:pic>
      <p:pic>
        <p:nvPicPr>
          <p:cNvPr id="16" name="Image 15">
            <a:extLst>
              <a:ext uri="{FF2B5EF4-FFF2-40B4-BE49-F238E27FC236}">
                <a16:creationId xmlns:a16="http://schemas.microsoft.com/office/drawing/2014/main" id="{24CF282B-B57D-40C6-A20D-C8D1D70D1C13}"/>
              </a:ext>
            </a:extLst>
          </p:cNvPr>
          <p:cNvPicPr>
            <a:picLocks noChangeAspect="1"/>
          </p:cNvPicPr>
          <p:nvPr/>
        </p:nvPicPr>
        <p:blipFill>
          <a:blip r:embed="rId7"/>
          <a:stretch>
            <a:fillRect/>
          </a:stretch>
        </p:blipFill>
        <p:spPr>
          <a:xfrm>
            <a:off x="2577371" y="5204769"/>
            <a:ext cx="885007" cy="953085"/>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67128" y="1382837"/>
            <a:ext cx="6076521" cy="3381667"/>
          </a:xfrm>
        </p:spPr>
        <p:txBody>
          <a:bodyPr>
            <a:normAutofit/>
          </a:bodyPr>
          <a:lstStyle/>
          <a:p>
            <a:pPr marL="50800" indent="0" algn="ctr">
              <a:buNone/>
            </a:pPr>
            <a:r>
              <a:rPr lang="en-US" sz="2400" dirty="0">
                <a:solidFill>
                  <a:schemeClr val="bg2"/>
                </a:solidFill>
              </a:rPr>
              <a:t>“</a:t>
            </a:r>
            <a:r>
              <a:rPr lang="es-ES" dirty="0"/>
              <a:t>Todos los NNA y cuidadores conocen y están protegidos contra lesiones, afectaciones y muerte por peligros físicos y ambientales, y los NNA con lesiones o afectaciones reciben el apoyo físico y psicosocial oportuno</a:t>
            </a:r>
            <a:r>
              <a:rPr lang="en-US" sz="2400" dirty="0">
                <a:solidFill>
                  <a:schemeClr val="bg2"/>
                </a:solidFill>
              </a:rPr>
              <a:t>.”</a:t>
            </a:r>
            <a:endParaRPr lang="fr-FR" sz="2400" dirty="0">
              <a:solidFill>
                <a:schemeClr val="bg2"/>
              </a:solidFill>
            </a:endParaRPr>
          </a:p>
        </p:txBody>
      </p:sp>
      <p:pic>
        <p:nvPicPr>
          <p:cNvPr id="20" name="Google Shape;262;p5" descr="Screen Shot 2019-10-07 at 9.06.56 PM.png">
            <a:extLst>
              <a:ext uri="{FF2B5EF4-FFF2-40B4-BE49-F238E27FC236}">
                <a16:creationId xmlns:a16="http://schemas.microsoft.com/office/drawing/2014/main" id="{DBA10840-C039-4152-B6CF-7040050BF9F2}"/>
              </a:ext>
            </a:extLst>
          </p:cNvPr>
          <p:cNvPicPr preferRelativeResize="0"/>
          <p:nvPr/>
        </p:nvPicPr>
        <p:blipFill rotWithShape="1">
          <a:blip r:embed="rId3">
            <a:alphaModFix/>
          </a:blip>
          <a:srcRect/>
          <a:stretch/>
        </p:blipFill>
        <p:spPr>
          <a:xfrm>
            <a:off x="2556063" y="4533884"/>
            <a:ext cx="1498650" cy="1748091"/>
          </a:xfrm>
          <a:prstGeom prst="rect">
            <a:avLst/>
          </a:prstGeom>
          <a:noFill/>
          <a:ln>
            <a:noFill/>
          </a:ln>
        </p:spPr>
      </p:pic>
      <p:sp>
        <p:nvSpPr>
          <p:cNvPr id="10" name="ZoneTexte 9">
            <a:extLst>
              <a:ext uri="{FF2B5EF4-FFF2-40B4-BE49-F238E27FC236}">
                <a16:creationId xmlns:a16="http://schemas.microsoft.com/office/drawing/2014/main" id="{5E36B909-4CB7-4CF3-AB31-9738435014BA}"/>
              </a:ext>
            </a:extLst>
          </p:cNvPr>
          <p:cNvSpPr txBox="1"/>
          <p:nvPr/>
        </p:nvSpPr>
        <p:spPr>
          <a:xfrm>
            <a:off x="6977893" y="2160365"/>
            <a:ext cx="4821012" cy="3416320"/>
          </a:xfrm>
          <a:prstGeom prst="rect">
            <a:avLst/>
          </a:prstGeom>
          <a:noFill/>
        </p:spPr>
        <p:txBody>
          <a:bodyPr wrap="square">
            <a:spAutoFit/>
          </a:bodyPr>
          <a:lstStyle/>
          <a:p>
            <a:pPr marL="342900" indent="-342900">
              <a:buFont typeface="Arial" panose="020B0604020202020204" pitchFamily="34" charset="0"/>
              <a:buChar char="•"/>
            </a:pPr>
            <a:r>
              <a:rPr lang="es-ES" sz="2400" dirty="0">
                <a:solidFill>
                  <a:schemeClr val="dk1"/>
                </a:solidFill>
                <a:latin typeface="Helvetica Neue"/>
                <a:ea typeface="Helvetica Neue"/>
                <a:cs typeface="Helvetica Neue"/>
              </a:rPr>
              <a:t>Vigilancia sistemática de lesiones infantiles </a:t>
            </a:r>
            <a:r>
              <a:rPr lang="fr-FR" sz="2400" dirty="0">
                <a:solidFill>
                  <a:schemeClr val="dk1"/>
                </a:solidFill>
                <a:latin typeface="Helvetica Neue"/>
                <a:ea typeface="Helvetica Neue"/>
                <a:cs typeface="Helvetica Neue"/>
                <a:sym typeface="Helvetica Neue"/>
              </a:rPr>
              <a:t>&amp; </a:t>
            </a:r>
            <a:r>
              <a:rPr lang="es-ES" sz="2400" dirty="0">
                <a:solidFill>
                  <a:schemeClr val="dk1"/>
                </a:solidFill>
                <a:latin typeface="Helvetica Neue"/>
                <a:ea typeface="Helvetica Neue"/>
                <a:cs typeface="Helvetica Neue"/>
              </a:rPr>
              <a:t>análisis de datos</a:t>
            </a:r>
            <a:endParaRPr lang="fr-FR" sz="2400" dirty="0">
              <a:solidFill>
                <a:schemeClr val="dk1"/>
              </a:solidFill>
              <a:latin typeface="Helvetica Neue"/>
              <a:ea typeface="Helvetica Neue"/>
              <a:cs typeface="Helvetica Neue"/>
              <a:sym typeface="Helvetica Neue"/>
            </a:endParaRPr>
          </a:p>
          <a:p>
            <a:pPr marL="342900" indent="-342900">
              <a:buFont typeface="Arial" panose="020B0604020202020204" pitchFamily="34" charset="0"/>
              <a:buChar char="•"/>
            </a:pPr>
            <a:r>
              <a:rPr lang="es-ES" sz="2400" dirty="0">
                <a:solidFill>
                  <a:schemeClr val="dk1"/>
                </a:solidFill>
                <a:latin typeface="Helvetica Neue"/>
                <a:ea typeface="Helvetica Neue"/>
                <a:cs typeface="Helvetica Neue"/>
              </a:rPr>
              <a:t>Trabajar con todos los sectores / actores</a:t>
            </a:r>
          </a:p>
          <a:p>
            <a:r>
              <a:rPr lang="en-US" sz="2400" dirty="0">
                <a:solidFill>
                  <a:schemeClr val="dk1"/>
                </a:solidFill>
                <a:latin typeface="Helvetica Neue"/>
                <a:ea typeface="Helvetica Neue"/>
                <a:cs typeface="Helvetica Neue"/>
                <a:sym typeface="Helvetica Neue"/>
              </a:rPr>
              <a:t>–&gt; </a:t>
            </a:r>
            <a:r>
              <a:rPr lang="es-ES" sz="2400" dirty="0">
                <a:solidFill>
                  <a:schemeClr val="dk1"/>
                </a:solidFill>
                <a:latin typeface="Helvetica Neue"/>
                <a:ea typeface="Helvetica Neue"/>
                <a:cs typeface="Helvetica Neue"/>
              </a:rPr>
              <a:t>medidas de prevención, mitigación y respuesta </a:t>
            </a:r>
          </a:p>
          <a:p>
            <a:pPr marL="342900" indent="-342900">
              <a:buFont typeface="Arial" panose="020B0604020202020204" pitchFamily="34" charset="0"/>
              <a:buChar char="•"/>
            </a:pPr>
            <a:r>
              <a:rPr lang="es-ES" sz="2400" dirty="0">
                <a:solidFill>
                  <a:schemeClr val="dk1"/>
                </a:solidFill>
                <a:latin typeface="Helvetica Neue"/>
                <a:ea typeface="Helvetica Neue"/>
                <a:cs typeface="Helvetica Neue"/>
              </a:rPr>
              <a:t>Supervivientes de minas /  municiones explosivas</a:t>
            </a:r>
            <a:endParaRPr lang="en-US" sz="2400" dirty="0">
              <a:solidFill>
                <a:schemeClr val="dk1"/>
              </a:solidFill>
              <a:latin typeface="Helvetica Neue"/>
              <a:ea typeface="Helvetica Neue"/>
              <a:cs typeface="Helvetica Neue"/>
              <a:sym typeface="Helvetica Neue"/>
            </a:endParaRPr>
          </a:p>
        </p:txBody>
      </p:sp>
      <p:pic>
        <p:nvPicPr>
          <p:cNvPr id="3" name="Image 2">
            <a:extLst>
              <a:ext uri="{FF2B5EF4-FFF2-40B4-BE49-F238E27FC236}">
                <a16:creationId xmlns:a16="http://schemas.microsoft.com/office/drawing/2014/main" id="{730310CA-A7F3-4961-AB99-3A850681730E}"/>
              </a:ext>
            </a:extLst>
          </p:cNvPr>
          <p:cNvPicPr>
            <a:picLocks noChangeAspect="1"/>
          </p:cNvPicPr>
          <p:nvPr/>
        </p:nvPicPr>
        <p:blipFill>
          <a:blip r:embed="rId4"/>
          <a:stretch>
            <a:fillRect/>
          </a:stretch>
        </p:blipFill>
        <p:spPr>
          <a:xfrm>
            <a:off x="2045486" y="576025"/>
            <a:ext cx="2220909" cy="6958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A21646-3477-4AEA-AFC1-EF5172C156C0}"/>
              </a:ext>
            </a:extLst>
          </p:cNvPr>
          <p:cNvSpPr>
            <a:spLocks noGrp="1"/>
          </p:cNvSpPr>
          <p:nvPr>
            <p:ph type="title"/>
          </p:nvPr>
        </p:nvSpPr>
        <p:spPr/>
        <p:txBody>
          <a:bodyPr/>
          <a:lstStyle/>
          <a:p>
            <a:r>
              <a:rPr lang="es-ES" dirty="0"/>
              <a:t>Promover la seguridad de los NNA</a:t>
            </a:r>
            <a:endParaRPr lang="fr-FR" dirty="0"/>
          </a:p>
        </p:txBody>
      </p:sp>
      <p:sp>
        <p:nvSpPr>
          <p:cNvPr id="3" name="Espace réservé du contenu 2">
            <a:extLst>
              <a:ext uri="{FF2B5EF4-FFF2-40B4-BE49-F238E27FC236}">
                <a16:creationId xmlns:a16="http://schemas.microsoft.com/office/drawing/2014/main" id="{223B3E79-CB8C-417E-AA7B-2DFE60B1D9C5}"/>
              </a:ext>
            </a:extLst>
          </p:cNvPr>
          <p:cNvSpPr>
            <a:spLocks noGrp="1"/>
          </p:cNvSpPr>
          <p:nvPr>
            <p:ph sz="half" idx="1"/>
          </p:nvPr>
        </p:nvSpPr>
        <p:spPr/>
        <p:txBody>
          <a:bodyPr>
            <a:normAutofit fontScale="85000" lnSpcReduction="20000"/>
          </a:bodyPr>
          <a:lstStyle/>
          <a:p>
            <a:r>
              <a:rPr lang="fr-FR" b="1" dirty="0" err="1"/>
              <a:t>Actividades</a:t>
            </a:r>
            <a:r>
              <a:rPr lang="fr-FR" dirty="0"/>
              <a:t>:</a:t>
            </a:r>
          </a:p>
          <a:p>
            <a:pPr>
              <a:buFontTx/>
              <a:buChar char="-"/>
            </a:pPr>
            <a:r>
              <a:rPr lang="es-ES" dirty="0">
                <a:latin typeface="HelveticaNeue-Light-Identity-H"/>
              </a:rPr>
              <a:t>Identificación y denuncia de riesgos</a:t>
            </a:r>
          </a:p>
          <a:p>
            <a:pPr>
              <a:buFontTx/>
              <a:buChar char="-"/>
            </a:pPr>
            <a:r>
              <a:rPr lang="es-ES" dirty="0"/>
              <a:t>Base de pruebas y grupo objetivo</a:t>
            </a:r>
          </a:p>
          <a:p>
            <a:pPr>
              <a:buFontTx/>
              <a:buChar char="-"/>
            </a:pPr>
            <a:r>
              <a:rPr lang="fr-FR" dirty="0" err="1"/>
              <a:t>Respuesta</a:t>
            </a:r>
            <a:r>
              <a:rPr lang="fr-FR" dirty="0"/>
              <a:t>  </a:t>
            </a:r>
          </a:p>
          <a:p>
            <a:pPr>
              <a:buFontTx/>
              <a:buChar char="-"/>
            </a:pPr>
            <a:r>
              <a:rPr lang="es-ES" dirty="0">
                <a:latin typeface="HelveticaNeue-Light-Identity-H"/>
              </a:rPr>
              <a:t>Cambio de comportamiento</a:t>
            </a:r>
            <a:endParaRPr lang="fr-FR" dirty="0"/>
          </a:p>
          <a:p>
            <a:pPr>
              <a:buFontTx/>
              <a:buChar char="-"/>
            </a:pPr>
            <a:r>
              <a:rPr lang="es-ES" dirty="0">
                <a:latin typeface="HelveticaNeue-Light-Identity-H"/>
              </a:rPr>
              <a:t>Actividades de prevención y de sensibilización</a:t>
            </a:r>
          </a:p>
          <a:p>
            <a:pPr>
              <a:buFontTx/>
              <a:buChar char="-"/>
            </a:pPr>
            <a:r>
              <a:rPr lang="es-ES" dirty="0">
                <a:latin typeface="HelveticaNeue-Light-Identity-H"/>
              </a:rPr>
              <a:t>Educación por pares </a:t>
            </a:r>
          </a:p>
          <a:p>
            <a:pPr>
              <a:buFontTx/>
              <a:buChar char="-"/>
            </a:pPr>
            <a:r>
              <a:rPr lang="es-ES" dirty="0"/>
              <a:t>Reducción</a:t>
            </a:r>
            <a:r>
              <a:rPr lang="fr-FR" dirty="0"/>
              <a:t> de </a:t>
            </a:r>
            <a:r>
              <a:rPr lang="fr-FR" dirty="0" err="1"/>
              <a:t>riesgo</a:t>
            </a:r>
            <a:r>
              <a:rPr lang="fr-FR" dirty="0"/>
              <a:t> </a:t>
            </a:r>
            <a:r>
              <a:rPr lang="es-ES" dirty="0">
                <a:latin typeface="HelveticaNeue-Light-Identity-H"/>
              </a:rPr>
              <a:t>personalizados</a:t>
            </a:r>
            <a:endParaRPr lang="fr-FR" dirty="0"/>
          </a:p>
        </p:txBody>
      </p:sp>
      <p:sp>
        <p:nvSpPr>
          <p:cNvPr id="4" name="Espace réservé du contenu 3">
            <a:extLst>
              <a:ext uri="{FF2B5EF4-FFF2-40B4-BE49-F238E27FC236}">
                <a16:creationId xmlns:a16="http://schemas.microsoft.com/office/drawing/2014/main" id="{577342DD-AA3E-488F-A3DF-C47929694486}"/>
              </a:ext>
            </a:extLst>
          </p:cNvPr>
          <p:cNvSpPr>
            <a:spLocks noGrp="1"/>
          </p:cNvSpPr>
          <p:nvPr>
            <p:ph sz="half" idx="2"/>
          </p:nvPr>
        </p:nvSpPr>
        <p:spPr>
          <a:xfrm>
            <a:off x="6172200" y="1463907"/>
            <a:ext cx="5181600" cy="4351338"/>
          </a:xfrm>
        </p:spPr>
        <p:txBody>
          <a:bodyPr>
            <a:normAutofit fontScale="85000" lnSpcReduction="20000"/>
          </a:bodyPr>
          <a:lstStyle/>
          <a:p>
            <a:r>
              <a:rPr lang="es-ES" b="1" dirty="0"/>
              <a:t>Prevención</a:t>
            </a:r>
            <a:endParaRPr lang="fr-FR" sz="2400" b="1" dirty="0"/>
          </a:p>
        </p:txBody>
      </p:sp>
      <p:pic>
        <p:nvPicPr>
          <p:cNvPr id="9" name="Image 8">
            <a:extLst>
              <a:ext uri="{FF2B5EF4-FFF2-40B4-BE49-F238E27FC236}">
                <a16:creationId xmlns:a16="http://schemas.microsoft.com/office/drawing/2014/main" id="{F6971522-BF1E-4526-9D52-F3D47AA3E68E}"/>
              </a:ext>
            </a:extLst>
          </p:cNvPr>
          <p:cNvPicPr>
            <a:picLocks noChangeAspect="1"/>
          </p:cNvPicPr>
          <p:nvPr/>
        </p:nvPicPr>
        <p:blipFill>
          <a:blip r:embed="rId3"/>
          <a:stretch>
            <a:fillRect/>
          </a:stretch>
        </p:blipFill>
        <p:spPr>
          <a:xfrm>
            <a:off x="9327211" y="1463907"/>
            <a:ext cx="867667" cy="983354"/>
          </a:xfrm>
          <a:prstGeom prst="rect">
            <a:avLst/>
          </a:prstGeom>
        </p:spPr>
      </p:pic>
      <p:pic>
        <p:nvPicPr>
          <p:cNvPr id="6" name="Image 5">
            <a:extLst>
              <a:ext uri="{FF2B5EF4-FFF2-40B4-BE49-F238E27FC236}">
                <a16:creationId xmlns:a16="http://schemas.microsoft.com/office/drawing/2014/main" id="{1306F0E6-530B-45B5-A39E-6933D2CBCB94}"/>
              </a:ext>
            </a:extLst>
          </p:cNvPr>
          <p:cNvPicPr>
            <a:picLocks noChangeAspect="1"/>
          </p:cNvPicPr>
          <p:nvPr/>
        </p:nvPicPr>
        <p:blipFill>
          <a:blip r:embed="rId4"/>
          <a:stretch>
            <a:fillRect/>
          </a:stretch>
        </p:blipFill>
        <p:spPr>
          <a:xfrm>
            <a:off x="5815359" y="2742530"/>
            <a:ext cx="6015023" cy="3387493"/>
          </a:xfrm>
          <a:prstGeom prst="rect">
            <a:avLst/>
          </a:prstGeom>
        </p:spPr>
      </p:pic>
      <p:sp>
        <p:nvSpPr>
          <p:cNvPr id="7" name="ZoneTexte 6">
            <a:extLst>
              <a:ext uri="{FF2B5EF4-FFF2-40B4-BE49-F238E27FC236}">
                <a16:creationId xmlns:a16="http://schemas.microsoft.com/office/drawing/2014/main" id="{DA819ED4-F1DC-4141-BAB3-B7B7F4DD86E1}"/>
              </a:ext>
            </a:extLst>
          </p:cNvPr>
          <p:cNvSpPr txBox="1"/>
          <p:nvPr/>
        </p:nvSpPr>
        <p:spPr>
          <a:xfrm>
            <a:off x="11161486" y="2685143"/>
            <a:ext cx="1030514" cy="743857"/>
          </a:xfrm>
          <a:prstGeom prst="rect">
            <a:avLst/>
          </a:prstGeom>
          <a:solidFill>
            <a:schemeClr val="bg1"/>
          </a:solidFill>
        </p:spPr>
        <p:txBody>
          <a:bodyPr wrap="square" rtlCol="0">
            <a:spAutoFit/>
          </a:bodyPr>
          <a:lstStyle/>
          <a:p>
            <a:endParaRPr lang="es-ES" dirty="0"/>
          </a:p>
        </p:txBody>
      </p:sp>
      <p:sp>
        <p:nvSpPr>
          <p:cNvPr id="8" name="ZoneTexte 7">
            <a:extLst>
              <a:ext uri="{FF2B5EF4-FFF2-40B4-BE49-F238E27FC236}">
                <a16:creationId xmlns:a16="http://schemas.microsoft.com/office/drawing/2014/main" id="{0DC86A7A-3366-428A-BD2E-F4DE2C9C4A5C}"/>
              </a:ext>
            </a:extLst>
          </p:cNvPr>
          <p:cNvSpPr txBox="1"/>
          <p:nvPr/>
        </p:nvSpPr>
        <p:spPr>
          <a:xfrm>
            <a:off x="10048240" y="5935494"/>
            <a:ext cx="1635760" cy="215444"/>
          </a:xfrm>
          <a:prstGeom prst="rect">
            <a:avLst/>
          </a:prstGeom>
          <a:solidFill>
            <a:srgbClr val="66B9E0"/>
          </a:solidFill>
        </p:spPr>
        <p:txBody>
          <a:bodyPr wrap="square" rtlCol="0">
            <a:spAutoFit/>
          </a:bodyPr>
          <a:lstStyle/>
          <a:p>
            <a:endParaRPr lang="es-ES" sz="800" dirty="0"/>
          </a:p>
        </p:txBody>
      </p:sp>
    </p:spTree>
    <p:extLst>
      <p:ext uri="{BB962C8B-B14F-4D97-AF65-F5344CB8AC3E}">
        <p14:creationId xmlns:p14="http://schemas.microsoft.com/office/powerpoint/2010/main" val="379946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2117</TotalTime>
  <Words>1298</Words>
  <Application>Microsoft Office PowerPoint</Application>
  <PresentationFormat>Grand écran</PresentationFormat>
  <Paragraphs>78</Paragraphs>
  <Slides>3</Slides>
  <Notes>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vt:i4>
      </vt:variant>
    </vt:vector>
  </HeadingPairs>
  <TitlesOfParts>
    <vt:vector size="12" baseType="lpstr">
      <vt:lpstr>Helvetica Neue</vt:lpstr>
      <vt:lpstr>HelveticaNeue-Roman-Identity-H</vt:lpstr>
      <vt:lpstr>Ink Free</vt:lpstr>
      <vt:lpstr>HelveticaNeue-LightItalic-Identity-H</vt:lpstr>
      <vt:lpstr>HelveticaNeue-Light-Identity-H</vt:lpstr>
      <vt:lpstr>CMSY9</vt:lpstr>
      <vt:lpstr>Arial</vt:lpstr>
      <vt:lpstr>Calibri</vt:lpstr>
      <vt:lpstr>Office Theme</vt:lpstr>
      <vt:lpstr>Intro general a la Norma 7</vt:lpstr>
      <vt:lpstr>Présentation PowerPoint</vt:lpstr>
      <vt:lpstr>Promover la seguridad de los NNA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Marion Prats</cp:lastModifiedBy>
  <cp:revision>103</cp:revision>
  <dcterms:created xsi:type="dcterms:W3CDTF">2017-12-20T18:51:03Z</dcterms:created>
  <dcterms:modified xsi:type="dcterms:W3CDTF">2021-09-17T07:31:41Z</dcterms:modified>
</cp:coreProperties>
</file>