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1" r:id="rId3"/>
    <p:sldId id="29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Ink Free" panose="03080402000500000000" pitchFamily="66"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52610" autoAdjust="0"/>
  </p:normalViewPr>
  <p:slideViewPr>
    <p:cSldViewPr snapToGrid="0">
      <p:cViewPr varScale="1">
        <p:scale>
          <a:sx n="35" d="100"/>
          <a:sy n="35" d="100"/>
        </p:scale>
        <p:origin x="1668" y="36"/>
      </p:cViewPr>
      <p:guideLst>
        <p:guide orient="horz" pos="2160"/>
        <p:guide pos="3840"/>
      </p:guideLst>
    </p:cSldViewPr>
  </p:slideViewPr>
  <p:notesTextViewPr>
    <p:cViewPr>
      <p:scale>
        <a:sx n="1" d="1"/>
        <a:sy n="1" d="1"/>
      </p:scale>
      <p:origin x="0" y="-1836"/>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Arial" panose="020B0604020202020204" pitchFamily="34" charset="0"/>
              <a:buChar char="•"/>
            </a:pPr>
            <a:r>
              <a:rPr lang="es-ES" dirty="0"/>
              <a:t>Esta Norma es parte del segundo Bloque de Normas relacionadas con </a:t>
            </a:r>
            <a:r>
              <a:rPr lang="en-US" dirty="0"/>
              <a:t>los </a:t>
            </a:r>
            <a:r>
              <a:rPr lang="en-US" dirty="0" err="1"/>
              <a:t>riesgos</a:t>
            </a:r>
            <a:r>
              <a:rPr lang="en-US" dirty="0"/>
              <a:t> </a:t>
            </a:r>
            <a:r>
              <a:rPr lang="es-ES" sz="1200" b="0" i="0" u="none" strike="noStrike" baseline="0" dirty="0">
                <a:latin typeface="HelveticaNeue-Light-Identity-H"/>
              </a:rPr>
              <a:t>en materia de Protección de la niñez y adolescencia a los que pueden enfrentarse los NNA en contextos humanitarios. Las siete diferentes normas sobre el riesgo están relacionadas, puesto que tratan vulnerabilidades y riesgos interrelacionados. Los riesgos no pueden tratarse separadamente.</a:t>
            </a:r>
          </a:p>
          <a:p>
            <a:pPr algn="l">
              <a:buFont typeface="Arial" panose="020B0604020202020204" pitchFamily="34" charset="0"/>
              <a:buChar char="•"/>
            </a:pPr>
            <a:endParaRPr lang="es-ES" sz="1200" b="0" i="0" u="none" strike="noStrike" baseline="0" dirty="0">
              <a:latin typeface="HelveticaNeue-Light-Identity-H"/>
            </a:endParaRPr>
          </a:p>
          <a:p>
            <a:pPr algn="l">
              <a:buFont typeface="Arial" panose="020B0604020202020204" pitchFamily="34" charset="0"/>
              <a:buChar char="•"/>
            </a:pPr>
            <a:r>
              <a:rPr lang="es-ES" sz="1200" b="0" i="0" u="none" strike="noStrike" baseline="0" dirty="0">
                <a:latin typeface="HelveticaNeue-Light-Identity-H"/>
              </a:rPr>
              <a:t>Los riesgos en materia de Protección de la niñez y adolescencia son potenciales agresiones y amenazas a los derechos de los NNA que les causarán daño. Para comprender el riesgo de los NNA, hay que comprender la naturaleza y el grado del riesgo (tipo, situación, amenaza…) y la vulnerabilidad individual del NNA ante ese riesgo, </a:t>
            </a:r>
            <a:r>
              <a:rPr lang="es-ES" dirty="0"/>
              <a:t>pero también las estrategias de supervivencia o afrontamiento de la familia / NNA (es decir, su resiliencia y capacidad para soportar el riesgo). Se entiende por vulnerabilidad la medida en que un niño tiene características que reducen su capacidad para resistir un impacto adverso. Tenemos que dejar constancia de que la vulnerabilidad es específica de cada persona y de cada situación. </a:t>
            </a:r>
            <a:endParaRPr lang="en-US" sz="1200" b="0" i="0"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 Norma amplía el enfoque de la edición de 2012, que se centró principalmente en la violencia física y no consideró por completo la negligencia física y emocional o el abuso emocional.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u="none" strike="noStrike" baseline="0" dirty="0">
                <a:latin typeface="HelveticaNeue-Light-Identity-H"/>
              </a:rPr>
              <a:t>La evidencia indica que el maltrato se encuentra generalizado y puede aumentar en situaciones de crisis humanitaria donde los entornos de protección se debilitan. </a:t>
            </a:r>
            <a:r>
              <a:rPr lang="es-ES" dirty="0"/>
              <a:t>Considere cómo el entorno contribuye a la violencia contra los NNA (por ejemplo, NNA enviados sin supervisión a buscar agua, lugares sin iluminación, venta de alcohol cerca de áreas donde los niños juegan,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u="none" strike="noStrike" baseline="0" dirty="0">
                <a:latin typeface="HelveticaNeue-Light-Identity-H"/>
              </a:rPr>
              <a:t>Enfatiza los efectos a corto y largo plazo en los NNA y los </a:t>
            </a:r>
            <a:r>
              <a:rPr lang="es-ES" dirty="0"/>
              <a:t>impactos negativos en los NNA del maltrato físico y emocional en una variedad de entornos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u="none" strike="noStrike" baseline="0" dirty="0">
                <a:latin typeface="HelveticaNeue-Light-Identity-H"/>
              </a:rPr>
              <a:t>Todos los actores humanitarios, incluidos los que trabajan a favor de la Protección de la niñez y adolescencia, deben participar en actividades integrales y coordinadas para prevenir y responder a los casos de maltrato.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Proporciona orientación sobre la </a:t>
            </a:r>
            <a:r>
              <a:rPr lang="es-ES" b="1" dirty="0"/>
              <a:t>prevención</a:t>
            </a:r>
            <a:r>
              <a:rPr lang="es-ES" dirty="0"/>
              <a:t>: fortalecer las estrategias locales apropiadas; identificación por los proveedores de servicios; habilidades de crianza y estrategias de afrontamiento positivas; habilidades de disciplina positiva para los maestros ... [</a:t>
            </a:r>
            <a:r>
              <a:rPr lang="en-US" i="1" dirty="0">
                <a:latin typeface="Arial"/>
                <a:ea typeface="Arial"/>
                <a:cs typeface="Arial"/>
                <a:sym typeface="Wingdings" panose="05000000000000000000" pitchFamily="2" charset="2"/>
              </a:rPr>
              <a:t> </a:t>
            </a:r>
            <a:r>
              <a:rPr lang="es-ES" dirty="0"/>
              <a:t>icono de prevención] </a:t>
            </a:r>
            <a:endParaRPr lang="en-US" b="0" dirty="0"/>
          </a:p>
          <a:p>
            <a:pPr marL="0" lvl="0" indent="0" algn="l" rtl="0">
              <a:spcBef>
                <a:spcPts val="0"/>
              </a:spcBef>
              <a:spcAft>
                <a:spcPts val="0"/>
              </a:spcAft>
              <a:buFont typeface="Arial" panose="020B0604020202020204" pitchFamily="34" charset="0"/>
              <a:buNone/>
            </a:pPr>
            <a:endParaRPr lang="en-US" b="1" dirty="0">
              <a:latin typeface="Arial"/>
              <a:ea typeface="Arial"/>
              <a:cs typeface="Arial"/>
              <a:sym typeface="Arial"/>
            </a:endParaRPr>
          </a:p>
          <a:p>
            <a:pPr algn="l"/>
            <a:r>
              <a:rPr lang="en-US" b="1" dirty="0" err="1">
                <a:latin typeface="Arial"/>
                <a:ea typeface="Arial"/>
                <a:cs typeface="Arial"/>
                <a:sym typeface="Arial"/>
              </a:rPr>
              <a:t>Tema</a:t>
            </a:r>
            <a:r>
              <a:rPr lang="en-US" b="1" dirty="0">
                <a:latin typeface="Arial"/>
                <a:ea typeface="Arial"/>
                <a:cs typeface="Arial"/>
                <a:sym typeface="Arial"/>
              </a:rPr>
              <a:t> de debate: </a:t>
            </a:r>
            <a:r>
              <a:rPr lang="es-ES" dirty="0"/>
              <a:t>¿ De qué tipos de actos se trata? </a:t>
            </a:r>
            <a:endParaRPr lang="fr-FR" sz="1200" dirty="0">
              <a:latin typeface="Ink Free" panose="03080402000500000000" pitchFamily="66" charset="0"/>
            </a:endParaRPr>
          </a:p>
          <a:p>
            <a:pPr algn="l"/>
            <a:r>
              <a:rPr lang="fr-FR" dirty="0"/>
              <a:t>-&gt; </a:t>
            </a:r>
            <a:r>
              <a:rPr lang="es-ES" sz="1800" b="0" i="0" u="none" strike="noStrike" baseline="0" dirty="0">
                <a:solidFill>
                  <a:srgbClr val="000000"/>
                </a:solidFill>
                <a:latin typeface="HelveticaNeue-Light-Identity-H"/>
              </a:rPr>
              <a:t>El abuso y la violencia emocional y física incluyen actos tan variados como:</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Limitación de los movimientos;</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Ridiculizar, amenazar e intimidar;</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Pegar, golpear y torturar;</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Secuestrar; y</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Matar.</a:t>
            </a:r>
            <a:endParaRPr lang="fr-FR" dirty="0"/>
          </a:p>
          <a:p>
            <a:endParaRPr lang="fr-FR" dirty="0"/>
          </a:p>
          <a:p>
            <a:pPr algn="l"/>
            <a:r>
              <a:rPr lang="es-ES" sz="1800" b="0" i="0" u="none" strike="noStrike" baseline="0" dirty="0">
                <a:latin typeface="HelveticaNeue-Light-Identity-H"/>
              </a:rPr>
              <a:t>Diferentes formas de violencia pueden ocurrir de manera simultánea, y se </a:t>
            </a:r>
            <a:r>
              <a:rPr lang="es-ES" dirty="0"/>
              <a:t>superponen (como la </a:t>
            </a:r>
            <a:r>
              <a:rPr lang="es-ES" sz="1800" b="0" i="0" u="none" strike="noStrike" baseline="0" dirty="0">
                <a:latin typeface="HelveticaNeue-Light-Identity-H"/>
              </a:rPr>
              <a:t>violencia infligida por la pareja</a:t>
            </a:r>
            <a:r>
              <a:rPr lang="es-ES" dirty="0"/>
              <a:t>). </a:t>
            </a:r>
            <a:r>
              <a:rPr lang="es-ES" sz="1800" b="0" i="0" u="none" strike="noStrike" baseline="0" dirty="0">
                <a:latin typeface="HelveticaNeue-Light-Identity-H"/>
              </a:rPr>
              <a:t>Si se sabe que un NNA está experimentando alguna forma de violencia, se debe prestar atención a cualquier otra forma de violencia que también pueda estar sufriendo.</a:t>
            </a:r>
            <a:endParaRPr lang="en-US" dirty="0"/>
          </a:p>
          <a:p>
            <a:r>
              <a:rPr lang="es-ES" dirty="0"/>
              <a:t>El abuso y la violencia de naturaleza sexual, denominados "violencia sexual y basada en el género", se abordan en la Norma 9. </a:t>
            </a:r>
          </a:p>
          <a:p>
            <a:endParaRPr lang="en-US" dirty="0"/>
          </a:p>
          <a:p>
            <a:pPr>
              <a:buFont typeface="Arial" panose="020B0604020202020204" pitchFamily="34" charset="0"/>
              <a:buChar char="•"/>
            </a:pPr>
            <a:r>
              <a:rPr lang="es-ES" b="1" dirty="0"/>
              <a:t>Definiciones / ejemplos: </a:t>
            </a:r>
          </a:p>
          <a:p>
            <a:r>
              <a:rPr lang="es-ES" b="1" dirty="0"/>
              <a:t>Abuso físico: </a:t>
            </a:r>
            <a:r>
              <a:rPr lang="es-ES" dirty="0"/>
              <a:t>esto incluye causar intencionalmente lesiones o daños al cuerpo al, por ejemplo, golpear, patear o pegar, usar un objeto, sustancia o llama caliente para quemar el cuerpo, empujar, dar puñetazo e infligir daño con un objeto. </a:t>
            </a:r>
          </a:p>
          <a:p>
            <a:r>
              <a:rPr lang="es-ES" b="1" dirty="0"/>
              <a:t>Abuso emocional: </a:t>
            </a:r>
            <a:r>
              <a:rPr lang="es-ES" dirty="0"/>
              <a:t>esto implica el fracaso a lo largo del tiempo por parte de un padre o cuidador en proporcionar un entorno de apoyo apropiado para el desarrollo. Puede incluir muchos tipos de comportamientos como: </a:t>
            </a:r>
          </a:p>
          <a:p>
            <a:pPr>
              <a:buFontTx/>
              <a:buChar char="-"/>
            </a:pPr>
            <a:r>
              <a:rPr lang="es-ES" dirty="0"/>
              <a:t>decirle a un NNA que deseaba que nunca hubiera nacido o que estuviera muerto </a:t>
            </a:r>
          </a:p>
          <a:p>
            <a:pPr>
              <a:buFontTx/>
              <a:buChar char="-"/>
            </a:pPr>
            <a:r>
              <a:rPr lang="es-ES" dirty="0"/>
              <a:t>decirle a un NNA que no es amado o que no merece ser amado </a:t>
            </a:r>
          </a:p>
          <a:p>
            <a:pPr>
              <a:buFontTx/>
              <a:buChar char="-"/>
            </a:pPr>
            <a:r>
              <a:rPr lang="es-ES" dirty="0"/>
              <a:t>amenazar con herir o matar al NN o adolescente </a:t>
            </a:r>
          </a:p>
          <a:p>
            <a:pPr>
              <a:buFontTx/>
              <a:buChar char="-"/>
            </a:pPr>
            <a:r>
              <a:rPr lang="es-ES" dirty="0"/>
              <a:t>decirle al NN o adolescente que es estúpido o inútil </a:t>
            </a:r>
          </a:p>
          <a:p>
            <a:pPr marL="228600" indent="0">
              <a:buFontTx/>
              <a:buNone/>
            </a:pPr>
            <a:r>
              <a:rPr lang="es-ES" b="1" dirty="0"/>
              <a:t>Negligencia</a:t>
            </a:r>
            <a:r>
              <a:rPr lang="es-ES" dirty="0"/>
              <a:t>: incluye el hecho de que el cuidador no cuide el desarrollo y el bienestar del NNA, cuando está en condiciones de hacerlo - con respecto a la salud; educación; desarrollo emocional; nutrición; refugio y condiciones de vida seguras. La negligencia es una forma de maltrato y puede tomar muchas formas (física, médica, emocional, educativa, de supervisión o relacional). </a:t>
            </a:r>
            <a:endParaRPr lang="en-US" dirty="0"/>
          </a:p>
          <a:p>
            <a:endParaRPr lang="en-US" dirty="0"/>
          </a:p>
          <a:p>
            <a:endParaRPr lang="en-US"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La Norma 8 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sz="1800" b="0" i="0" u="none" strike="noStrike" baseline="0" dirty="0">
                <a:solidFill>
                  <a:srgbClr val="FFFFFF"/>
                </a:solidFill>
                <a:latin typeface="HelveticaNeue-Roman-Identity-H"/>
              </a:rPr>
              <a:t>Los niños y niñas están protegidos contra el maltrato físico y emocional y tienen acceso a servicios de respuesta en un contexto apropiado y específico a su género, edad o discapacidad</a:t>
            </a:r>
            <a:r>
              <a:rPr lang="en-US"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800" b="0" i="0" u="none" strike="noStrike" baseline="0" dirty="0">
                <a:latin typeface="HelveticaNeue-Light-Identity-H"/>
              </a:rPr>
              <a:t>Ciertas formas de violencia pueden ser fomentadas por las normas sociales, como el ”derecho” de los padres a golpear a sus hijos. Las situaciones humanitarias pueden brindar oportunidades para reevaluar las normas sociales que fomentan la violencia y el maltrato. La evidencia sugiere que las normas y actitudes sociales nocivas se pueden cambiar a través de intervenciones a largo plazo, como las implementadas en crisis prolongadas o en transiciones de situaciones humanitarias a situaciones de desarrollo.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i="1" dirty="0" err="1">
                <a:latin typeface="Arial"/>
                <a:ea typeface="Arial"/>
                <a:cs typeface="Arial"/>
                <a:sym typeface="Arial"/>
              </a:rPr>
              <a:t>Icono</a:t>
            </a:r>
            <a:r>
              <a:rPr lang="en-US" i="1" dirty="0">
                <a:latin typeface="Arial"/>
                <a:ea typeface="Arial"/>
                <a:cs typeface="Arial"/>
                <a:sym typeface="Arial"/>
              </a:rPr>
              <a:t> </a:t>
            </a:r>
            <a:r>
              <a:rPr lang="fr-FR" b="1" dirty="0"/>
              <a:t>N</a:t>
            </a:r>
            <a:r>
              <a:rPr lang="fr-FR" dirty="0"/>
              <a:t>ormas y </a:t>
            </a:r>
            <a:r>
              <a:rPr lang="fr-FR" dirty="0" err="1"/>
              <a:t>valores</a:t>
            </a:r>
            <a:r>
              <a:rPr lang="en-US" i="1" dirty="0">
                <a:latin typeface="Arial"/>
                <a:ea typeface="Arial"/>
                <a:cs typeface="Arial"/>
                <a:sym typeface="Arial"/>
              </a:rPr>
              <a:t>, de INSPIRE</a:t>
            </a:r>
            <a:r>
              <a:rPr lang="en-US" i="1" dirty="0"/>
              <a: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b="0" i="0" u="none" strike="noStrike" baseline="0" dirty="0" err="1">
                <a:latin typeface="HelveticaNeue-Light-Identity-H"/>
              </a:rPr>
              <a:t>Puede</a:t>
            </a:r>
            <a:r>
              <a:rPr lang="en-US" sz="1800" b="0" i="0" u="none" strike="noStrike" baseline="0" dirty="0">
                <a:latin typeface="HelveticaNeue-Light-Identity-H"/>
              </a:rPr>
              <a:t> </a:t>
            </a:r>
            <a:r>
              <a:rPr lang="en-US" sz="1800" b="0" i="0" u="none" strike="noStrike" baseline="0" dirty="0" err="1">
                <a:latin typeface="HelveticaNeue-Light-Identity-H"/>
              </a:rPr>
              <a:t>resultar</a:t>
            </a:r>
            <a:r>
              <a:rPr lang="en-US" sz="1800" b="0" i="0" u="none" strike="noStrike" baseline="0" dirty="0">
                <a:latin typeface="HelveticaNeue-Light-Identity-H"/>
              </a:rPr>
              <a:t> util t</a:t>
            </a:r>
            <a:r>
              <a:rPr lang="es-ES" sz="1800" b="0" i="0" u="none" strike="noStrike" baseline="0" dirty="0" err="1">
                <a:latin typeface="HelveticaNeue-Light-Identity-H"/>
              </a:rPr>
              <a:t>rabajar</a:t>
            </a:r>
            <a:r>
              <a:rPr lang="es-ES" sz="1800" b="0" i="0" u="none" strike="noStrike" baseline="0" dirty="0">
                <a:latin typeface="HelveticaNeue-Light-Identity-H"/>
              </a:rPr>
              <a:t> con los miembros de la comunidad, incluidas las escuelas, para (a) reducir cualquier estigma en torno al maltrato.</a:t>
            </a:r>
            <a:r>
              <a:rPr lang="en-US" sz="1800" b="0" i="0" u="none" strike="noStrike" baseline="0" dirty="0">
                <a:latin typeface="HelveticaNeue-Light-Identity-H"/>
              </a:rPr>
              <a:t> </a:t>
            </a:r>
            <a:r>
              <a:rPr lang="en-US" i="1" dirty="0"/>
              <a:t>[</a:t>
            </a:r>
            <a:r>
              <a:rPr lang="en-US" i="1" dirty="0">
                <a:latin typeface="Arial"/>
                <a:ea typeface="Arial"/>
                <a:cs typeface="Arial"/>
                <a:sym typeface="Wingdings" panose="05000000000000000000" pitchFamily="2" charset="2"/>
              </a:rPr>
              <a:t> </a:t>
            </a:r>
            <a:r>
              <a:rPr lang="en-US" i="1" dirty="0" err="1">
                <a:latin typeface="Arial"/>
                <a:ea typeface="Arial"/>
                <a:cs typeface="Arial"/>
                <a:sym typeface="Arial"/>
              </a:rPr>
              <a:t>Iconos</a:t>
            </a:r>
            <a:r>
              <a:rPr lang="en-US" i="1" dirty="0">
                <a:latin typeface="Arial"/>
                <a:ea typeface="Arial"/>
                <a:cs typeface="Arial"/>
                <a:sym typeface="Arial"/>
              </a:rPr>
              <a:t> </a:t>
            </a:r>
            <a:r>
              <a:rPr lang="fr-FR" b="1" dirty="0" err="1">
                <a:effectLst/>
                <a:latin typeface="Arial" panose="020B0604020202020204" pitchFamily="34" charset="0"/>
              </a:rPr>
              <a:t>S</a:t>
            </a:r>
            <a:r>
              <a:rPr lang="fr-FR" dirty="0" err="1">
                <a:effectLst/>
                <a:latin typeface="Arial" panose="020B0604020202020204" pitchFamily="34" charset="0"/>
              </a:rPr>
              <a:t>eguridad</a:t>
            </a:r>
            <a:r>
              <a:rPr lang="fr-FR" dirty="0">
                <a:effectLst/>
                <a:latin typeface="Arial" panose="020B0604020202020204" pitchFamily="34" charset="0"/>
              </a:rPr>
              <a:t> en el </a:t>
            </a:r>
            <a:r>
              <a:rPr lang="fr-FR" dirty="0" err="1">
                <a:effectLst/>
                <a:latin typeface="Arial" panose="020B0604020202020204" pitchFamily="34" charset="0"/>
              </a:rPr>
              <a:t>entorno</a:t>
            </a:r>
            <a:r>
              <a:rPr lang="fr-FR" dirty="0">
                <a:effectLst/>
                <a:latin typeface="Arial" panose="020B0604020202020204" pitchFamily="34" charset="0"/>
              </a:rPr>
              <a:t> y </a:t>
            </a:r>
            <a:r>
              <a:rPr lang="es-ES" b="1" dirty="0">
                <a:effectLst/>
                <a:latin typeface="Arial" panose="020B0604020202020204" pitchFamily="34" charset="0"/>
              </a:rPr>
              <a:t>E</a:t>
            </a:r>
            <a:r>
              <a:rPr lang="es-ES" dirty="0">
                <a:effectLst/>
                <a:latin typeface="Arial" panose="020B0604020202020204" pitchFamily="34" charset="0"/>
              </a:rPr>
              <a:t>ducación y aptitudes para la vida de </a:t>
            </a:r>
            <a:r>
              <a:rPr lang="en-US" i="1" dirty="0">
                <a:latin typeface="Arial"/>
                <a:ea typeface="Arial"/>
                <a:cs typeface="Arial"/>
                <a:sym typeface="Arial"/>
              </a:rPr>
              <a:t>INSPIRE</a:t>
            </a:r>
            <a:r>
              <a:rPr lang="en-US" i="1" dirty="0"/>
              <a: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800" b="0" i="0" u="none" strike="noStrike" baseline="0" dirty="0">
                <a:solidFill>
                  <a:srgbClr val="000000"/>
                </a:solidFill>
                <a:latin typeface="HelveticaNeue-Light-Identity-H"/>
              </a:rPr>
              <a:t>Las consecuencias del abuso y la violencia emocional y física incluyen:</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Heridas físicas (quemaduras, huesos rotos, lesiones cerebrales, etc.);</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Disminución del bienestar psicosocial y de la salud mental;</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Deterioro físico o cognitivo permanente;</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Enfermedades crónicas relacionadas con el estrés tóxico; y</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Muerte.</a:t>
            </a:r>
            <a:endParaRPr lang="en-US" dirty="0"/>
          </a:p>
          <a:p>
            <a:pPr marL="228600" indent="0">
              <a:buFont typeface="Arial" panose="020B0604020202020204" pitchFamily="34" charset="0"/>
              <a:buNone/>
            </a:pPr>
            <a:endParaRPr lang="en-US" dirty="0">
              <a:solidFill>
                <a:srgbClr val="1690BF"/>
              </a:solidFill>
              <a:effectLst/>
            </a:endParaRPr>
          </a:p>
          <a:p>
            <a:pPr marL="514350" indent="-285750" algn="l">
              <a:buFont typeface="Arial" panose="020B0604020202020204" pitchFamily="34" charset="0"/>
              <a:buChar char="•"/>
            </a:pPr>
            <a:r>
              <a:rPr lang="es-ES" sz="1800" b="0" i="0" u="none" strike="noStrike" baseline="0" dirty="0">
                <a:latin typeface="HelveticaNeue-Light-Identity-H"/>
              </a:rPr>
              <a:t>Todas las personas a quienes los NNA puedan revelar un incidente, incluidos los trabajadores sociales, los trabajadores de la comunidad o de la salud, los funcionarios del orden público y los educadores, deben respetar los principios de confidencialidad, consentimiento/asentimiento informado y el interés superior del niño. Se debe tener en cuenta los deseos, los derechos y la dignidad del NNA en la medida de lo posible.</a:t>
            </a:r>
            <a:endParaRPr lang="en-US" sz="1800" b="0" i="0" u="none" strike="noStrike" baseline="0" dirty="0">
              <a:solidFill>
                <a:srgbClr val="1690BF"/>
              </a:solidFill>
              <a:effectLst/>
              <a:latin typeface="HelveticaNeue-Light-Identity-H"/>
            </a:endParaRPr>
          </a:p>
          <a:p>
            <a:pPr marL="514350" indent="-285750" algn="l">
              <a:buFont typeface="Arial" panose="020B0604020202020204" pitchFamily="34" charset="0"/>
              <a:buChar char="•"/>
            </a:pPr>
            <a:r>
              <a:rPr lang="es-ES" dirty="0"/>
              <a:t>El riesgo de maltrato de los NNA aumenta en las crisis humanitarias y afecta todos los niveles del modelo </a:t>
            </a:r>
            <a:r>
              <a:rPr lang="es-ES" dirty="0" err="1"/>
              <a:t>socioecológico</a:t>
            </a:r>
            <a:r>
              <a:rPr lang="es-ES" dirty="0"/>
              <a:t>. Además de las intervenciones a nivel individual y familiar, debemos trabajar con estructuras privadas, públicas, educativas e institucionales; instituciones de aplicación de leyes y políticas, y en diferentes contextos / momentos que podrían ser más sensibles (cuarentena, migración ...) </a:t>
            </a:r>
            <a:r>
              <a:rPr lang="en-US" i="1" dirty="0"/>
              <a:t>[</a:t>
            </a:r>
            <a:r>
              <a:rPr lang="en-US" i="1" dirty="0">
                <a:latin typeface="Arial"/>
                <a:ea typeface="Arial"/>
                <a:cs typeface="Arial"/>
                <a:sym typeface="Wingdings" panose="05000000000000000000" pitchFamily="2" charset="2"/>
              </a:rPr>
              <a:t></a:t>
            </a:r>
            <a:r>
              <a:rPr lang="en-US" i="1" dirty="0" err="1">
                <a:latin typeface="Arial"/>
                <a:ea typeface="Arial"/>
                <a:cs typeface="Arial"/>
                <a:sym typeface="Arial"/>
              </a:rPr>
              <a:t>icono</a:t>
            </a:r>
            <a:r>
              <a:rPr lang="en-US" i="1" dirty="0">
                <a:latin typeface="Arial"/>
                <a:ea typeface="Arial"/>
                <a:cs typeface="Arial"/>
                <a:sym typeface="Arial"/>
              </a:rPr>
              <a:t> </a:t>
            </a:r>
            <a:r>
              <a:rPr lang="es-ES" b="1" dirty="0">
                <a:effectLst/>
                <a:latin typeface="Arial" panose="020B0604020202020204" pitchFamily="34" charset="0"/>
              </a:rPr>
              <a:t>I</a:t>
            </a:r>
            <a:r>
              <a:rPr lang="es-ES" dirty="0">
                <a:effectLst/>
                <a:latin typeface="Arial" panose="020B0604020202020204" pitchFamily="34" charset="0"/>
              </a:rPr>
              <a:t>mplementación y vigilancia del cumplimiento de las leyes</a:t>
            </a:r>
            <a:r>
              <a:rPr lang="en-US" i="1" dirty="0">
                <a:latin typeface="Arial"/>
                <a:ea typeface="Arial"/>
                <a:cs typeface="Arial"/>
                <a:sym typeface="Arial"/>
              </a:rPr>
              <a:t>, de INSPIRE</a:t>
            </a:r>
            <a:r>
              <a:rPr lang="en-US" i="1" dirty="0"/>
              <a:t>]</a:t>
            </a:r>
            <a:endParaRPr lang="en-US" dirty="0"/>
          </a:p>
          <a:p>
            <a:pPr marL="228600" indent="0">
              <a:buFont typeface="Arial" panose="020B0604020202020204" pitchFamily="34" charset="0"/>
              <a:buNone/>
            </a:pPr>
            <a:endParaRPr lang="en-US" dirty="0"/>
          </a:p>
          <a:p>
            <a:pPr marL="228600" indent="0">
              <a:buFont typeface="Arial" panose="020B0604020202020204" pitchFamily="34" charset="0"/>
              <a:buNone/>
            </a:pPr>
            <a:endParaRPr lang="en-US" dirty="0"/>
          </a:p>
          <a:p>
            <a:pPr marL="22860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dirty="0"/>
              <a:t>Los programas que promueven la resiliencia de los niños deben incluir: </a:t>
            </a:r>
          </a:p>
          <a:p>
            <a:endParaRPr lang="en-US" dirty="0"/>
          </a:p>
          <a:p>
            <a:pPr algn="l"/>
            <a:r>
              <a:rPr lang="es-ES" sz="1800" b="0" i="0" u="none" strike="noStrike" baseline="0" dirty="0">
                <a:solidFill>
                  <a:srgbClr val="000000"/>
                </a:solidFill>
                <a:latin typeface="HelveticaNeue-Light-Identity-H"/>
              </a:rPr>
              <a:t>Los actores humanitarios pueden </a:t>
            </a:r>
            <a:r>
              <a:rPr lang="es-ES" sz="1800" b="0" i="0" u="sng" strike="noStrike" baseline="0" dirty="0">
                <a:solidFill>
                  <a:srgbClr val="000000"/>
                </a:solidFill>
                <a:latin typeface="HelveticaNeue-Light-Identity-H"/>
              </a:rPr>
              <a:t>fortalecer la resiliencia </a:t>
            </a:r>
            <a:r>
              <a:rPr lang="es-ES" sz="1800" b="0" i="0" u="none" strike="noStrike" baseline="0" dirty="0">
                <a:solidFill>
                  <a:srgbClr val="000000"/>
                </a:solidFill>
                <a:latin typeface="HelveticaNeue-Light-Identity-H"/>
              </a:rPr>
              <a:t>de los NNA para ayudar a reducir y mitigar el riesgo y la incidencia del maltrato al lograr lo</a:t>
            </a:r>
          </a:p>
          <a:p>
            <a:pPr algn="l"/>
            <a:r>
              <a:rPr lang="es-ES" sz="1800" b="0" i="0" u="none" strike="noStrike" baseline="0" dirty="0">
                <a:solidFill>
                  <a:srgbClr val="000000"/>
                </a:solidFill>
                <a:latin typeface="HelveticaNeue-Light-Identity-H"/>
              </a:rPr>
              <a:t>siguiente:</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Proporcionar a los NNA capacidades apropiadas para su edad </a:t>
            </a:r>
            <a:r>
              <a:rPr lang="es-ES" sz="2800" dirty="0"/>
              <a:t>(resolución de problemas; búsqueda de ayuda; toma de decisiones; participación…);</a:t>
            </a:r>
            <a:endParaRPr lang="es-ES" sz="1800" b="0" i="0" u="none" strike="noStrike" baseline="0" dirty="0">
              <a:solidFill>
                <a:srgbClr val="000000"/>
              </a:solidFill>
              <a:latin typeface="HelveticaNeue-Light-Identity-H"/>
            </a:endParaRP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Facilitar foros de discusión, </a:t>
            </a:r>
            <a:r>
              <a:rPr lang="es-ES" sz="2800" b="1" dirty="0"/>
              <a:t>si</a:t>
            </a:r>
            <a:r>
              <a:rPr lang="es-ES" sz="2800" dirty="0"/>
              <a:t> NO alientan a los sobrevivientes a compartir experiencias traumáticas en un grupo </a:t>
            </a:r>
            <a:r>
              <a:rPr lang="es-ES" sz="1800" b="0" i="0" u="none" strike="noStrike" baseline="0" dirty="0">
                <a:solidFill>
                  <a:srgbClr val="000000"/>
                </a:solidFill>
                <a:latin typeface="HelveticaNeue-Light-Identity-H"/>
              </a:rPr>
              <a:t>; </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solidFill>
                  <a:srgbClr val="000000"/>
                </a:solidFill>
                <a:latin typeface="HelveticaNeue-Light-Identity-H"/>
              </a:rPr>
              <a:t>Fortalecer las capacidades protectoras de maestros, padres, cuidadores y otras personas que tengan contacto directo con los NNA. </a:t>
            </a:r>
            <a:r>
              <a:rPr lang="en-US" sz="1800" i="1" dirty="0"/>
              <a:t>[</a:t>
            </a:r>
            <a:r>
              <a:rPr lang="en-US" sz="1800" i="1" dirty="0">
                <a:latin typeface="Arial"/>
                <a:ea typeface="Arial"/>
                <a:cs typeface="Arial"/>
                <a:sym typeface="Wingdings" panose="05000000000000000000" pitchFamily="2" charset="2"/>
              </a:rPr>
              <a:t> </a:t>
            </a:r>
            <a:r>
              <a:rPr lang="en-US" sz="1800" i="1" dirty="0" err="1">
                <a:latin typeface="Arial"/>
                <a:ea typeface="Arial"/>
                <a:cs typeface="Arial"/>
                <a:sym typeface="Arial"/>
              </a:rPr>
              <a:t>Icono</a:t>
            </a:r>
            <a:r>
              <a:rPr lang="en-US" sz="1800" i="1" dirty="0">
                <a:latin typeface="Arial"/>
                <a:ea typeface="Arial"/>
                <a:cs typeface="Arial"/>
                <a:sym typeface="Arial"/>
              </a:rPr>
              <a:t> </a:t>
            </a:r>
            <a:r>
              <a:rPr lang="es-ES" sz="1800" b="1" dirty="0">
                <a:effectLst/>
                <a:latin typeface="Arial" panose="020B0604020202020204" pitchFamily="34" charset="0"/>
              </a:rPr>
              <a:t>E</a:t>
            </a:r>
            <a:r>
              <a:rPr lang="es-ES" sz="1800" dirty="0">
                <a:effectLst/>
                <a:latin typeface="Arial" panose="020B0604020202020204" pitchFamily="34" charset="0"/>
              </a:rPr>
              <a:t>ducación y aptitudes para la vida de </a:t>
            </a:r>
            <a:r>
              <a:rPr lang="en-US" sz="1800" i="1" dirty="0">
                <a:latin typeface="Arial"/>
                <a:ea typeface="Arial"/>
                <a:cs typeface="Arial"/>
                <a:sym typeface="Arial"/>
              </a:rPr>
              <a:t>INSPIRE</a:t>
            </a:r>
            <a:r>
              <a:rPr lang="en-US" sz="1800" i="1" dirty="0"/>
              <a:t>]</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latin typeface="HelveticaNeue-Light-Identity-H"/>
              </a:rPr>
              <a:t>Reevaluar las normas sociales que fomentan la violencia y el maltrato </a:t>
            </a:r>
            <a:r>
              <a:rPr lang="en-US" sz="1800" i="1" dirty="0"/>
              <a:t>[</a:t>
            </a:r>
            <a:r>
              <a:rPr lang="en-US" sz="1800" i="1" dirty="0">
                <a:latin typeface="Arial"/>
                <a:ea typeface="Arial"/>
                <a:cs typeface="Arial"/>
                <a:sym typeface="Wingdings" panose="05000000000000000000" pitchFamily="2" charset="2"/>
              </a:rPr>
              <a:t></a:t>
            </a:r>
            <a:r>
              <a:rPr lang="en-US" sz="1800" i="1" dirty="0">
                <a:latin typeface="Arial"/>
                <a:ea typeface="Arial"/>
                <a:cs typeface="Arial"/>
                <a:sym typeface="Arial"/>
              </a:rPr>
              <a:t> </a:t>
            </a:r>
            <a:r>
              <a:rPr lang="en-US" sz="1800" i="1" dirty="0" err="1">
                <a:latin typeface="Arial"/>
                <a:ea typeface="Arial"/>
                <a:cs typeface="Arial"/>
                <a:sym typeface="Arial"/>
              </a:rPr>
              <a:t>Icono</a:t>
            </a:r>
            <a:r>
              <a:rPr lang="en-US" sz="1800" i="1" dirty="0">
                <a:latin typeface="Arial"/>
                <a:ea typeface="Arial"/>
                <a:cs typeface="Arial"/>
                <a:sym typeface="Arial"/>
              </a:rPr>
              <a:t> </a:t>
            </a:r>
            <a:r>
              <a:rPr lang="fr-FR" sz="1800" b="1" dirty="0"/>
              <a:t>N</a:t>
            </a:r>
            <a:r>
              <a:rPr lang="fr-FR" sz="1800" dirty="0"/>
              <a:t>ormas y </a:t>
            </a:r>
            <a:r>
              <a:rPr lang="fr-FR" sz="1800" dirty="0" err="1"/>
              <a:t>valores</a:t>
            </a:r>
            <a:r>
              <a:rPr lang="en-US" sz="1800" i="1" dirty="0">
                <a:latin typeface="Arial"/>
                <a:ea typeface="Arial"/>
                <a:cs typeface="Arial"/>
                <a:sym typeface="Arial"/>
              </a:rPr>
              <a:t>, de INSPIRE</a:t>
            </a:r>
            <a:r>
              <a:rPr lang="en-US" sz="1800" i="1" dirty="0"/>
              <a:t>]</a:t>
            </a:r>
            <a:endParaRPr lang="es-ES" sz="1800" b="0" i="0" u="none" strike="noStrike" baseline="0" dirty="0">
              <a:solidFill>
                <a:srgbClr val="000000"/>
              </a:solidFill>
              <a:latin typeface="HelveticaNeue-Light-Identity-H"/>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solidFill>
                  <a:srgbClr val="000000"/>
                </a:solidFill>
                <a:latin typeface="HelveticaNeue-Light-Identity-H"/>
              </a:rPr>
              <a:t>Crear y distribuir mensajes de concientización inclusivos y favorables para los NNA sobre la definición y formas de maltrato; las consecuencias del maltrato; y los servicios de asistencia disponibles para prevenir y responder al maltrato.</a:t>
            </a:r>
            <a:r>
              <a:rPr lang="en-US" sz="1200" i="1" dirty="0"/>
              <a:t> [</a:t>
            </a:r>
            <a:r>
              <a:rPr lang="en-US" sz="1200" i="1" dirty="0">
                <a:latin typeface="Arial"/>
                <a:ea typeface="Arial"/>
                <a:cs typeface="Arial"/>
                <a:sym typeface="Wingdings" panose="05000000000000000000" pitchFamily="2" charset="2"/>
              </a:rPr>
              <a:t></a:t>
            </a:r>
            <a:r>
              <a:rPr lang="en-US" sz="1200" i="1" dirty="0">
                <a:latin typeface="Arial"/>
                <a:ea typeface="Arial"/>
                <a:cs typeface="Arial"/>
                <a:sym typeface="Arial"/>
              </a:rPr>
              <a:t> </a:t>
            </a:r>
            <a:r>
              <a:rPr lang="en-US" sz="1200" i="1" dirty="0" err="1">
                <a:latin typeface="Arial"/>
                <a:ea typeface="Arial"/>
                <a:cs typeface="Arial"/>
                <a:sym typeface="Arial"/>
              </a:rPr>
              <a:t>Icono</a:t>
            </a:r>
            <a:r>
              <a:rPr lang="en-US" sz="1200" i="1" dirty="0">
                <a:latin typeface="Arial"/>
                <a:ea typeface="Arial"/>
                <a:cs typeface="Arial"/>
                <a:sym typeface="Arial"/>
              </a:rPr>
              <a:t> </a:t>
            </a:r>
            <a:r>
              <a:rPr lang="es-ES" b="1" dirty="0">
                <a:effectLst/>
                <a:latin typeface="Arial" panose="020B0604020202020204" pitchFamily="34" charset="0"/>
              </a:rPr>
              <a:t>R</a:t>
            </a:r>
            <a:r>
              <a:rPr lang="es-ES" dirty="0">
                <a:effectLst/>
                <a:latin typeface="Arial" panose="020B0604020202020204" pitchFamily="34" charset="0"/>
              </a:rPr>
              <a:t>espuesta de los servicios de atención y apoyo</a:t>
            </a:r>
            <a:r>
              <a:rPr lang="en-US" sz="1200" i="1" dirty="0">
                <a:latin typeface="Arial"/>
                <a:ea typeface="Arial"/>
                <a:cs typeface="Arial"/>
                <a:sym typeface="Arial"/>
              </a:rPr>
              <a:t>, de INSPIRE</a:t>
            </a:r>
            <a:r>
              <a:rPr lang="en-US" sz="1200" i="1" dirty="0"/>
              <a:t>]</a:t>
            </a:r>
            <a:endParaRPr lang="es-ES" sz="1200" b="0" i="0" u="none" strike="noStrike" baseline="0" dirty="0">
              <a:solidFill>
                <a:srgbClr val="000000"/>
              </a:solidFill>
              <a:latin typeface="HelveticaNeue-Light-Identity-H"/>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latin typeface="HelveticaNeue-Light-Identity-H"/>
              </a:rPr>
              <a:t>Proporcionar a los NNA en situación de riesgo, el acceso a actividades apropiadas para su género, edad y discapacidad, que los ayuden a desarrollar habilidades para enfrentar problemas y tener relaciones saludables con sus compañeros, incluyendo actividades grupales para el bienestar de los NNA.</a:t>
            </a:r>
            <a:r>
              <a:rPr lang="en-US" dirty="0"/>
              <a:t> </a:t>
            </a:r>
            <a:endParaRPr lang="en-US" dirty="0">
              <a:solidFill>
                <a:srgbClr val="1690BF"/>
              </a:solidFill>
              <a:effectLst/>
            </a:endParaRPr>
          </a:p>
          <a:p>
            <a:pPr>
              <a:buFont typeface="Arial" panose="020B0604020202020204" pitchFamily="34" charset="0"/>
              <a:buChar char="•"/>
            </a:pPr>
            <a:endParaRPr lang="en-US" dirty="0">
              <a:solidFill>
                <a:srgbClr val="1690BF"/>
              </a:solidFill>
              <a:effectLst/>
            </a:endParaRPr>
          </a:p>
          <a:p>
            <a:r>
              <a:rPr lang="es-ES" sz="1200" b="0" i="0" u="none" strike="noStrike" baseline="0" dirty="0">
                <a:solidFill>
                  <a:srgbClr val="000000"/>
                </a:solidFill>
                <a:latin typeface="HelveticaNeue-Light-Identity-H"/>
              </a:rPr>
              <a:t>Los actores humanitarios pueden </a:t>
            </a:r>
            <a:r>
              <a:rPr lang="es-ES" sz="1200" b="0" i="0" u="sng" strike="noStrike" baseline="0" dirty="0">
                <a:solidFill>
                  <a:srgbClr val="000000"/>
                </a:solidFill>
                <a:latin typeface="HelveticaNeue-Light-Identity-H"/>
              </a:rPr>
              <a:t>fortalecer la seguridad de los NNA, al</a:t>
            </a:r>
            <a:r>
              <a:rPr lang="en-US" dirty="0">
                <a:solidFill>
                  <a:schemeClr val="bg2"/>
                </a:solidFill>
              </a:rPr>
              <a:t>:</a:t>
            </a:r>
          </a:p>
          <a:p>
            <a:pPr>
              <a:buFont typeface="Arial" panose="020B0604020202020204" pitchFamily="34" charset="0"/>
              <a:buChar char="•"/>
            </a:pPr>
            <a:r>
              <a:rPr lang="es-ES" sz="1800" b="0" i="0" u="none" strike="noStrike" baseline="0" dirty="0">
                <a:latin typeface="HelveticaNeue-Light-Identity-H"/>
              </a:rPr>
              <a:t>Apoyar a los cuidadores para que desarrollen habilidades de crianza y estrategias de afrontamiento positivas y facilitarles el acceso a medios de vida.</a:t>
            </a:r>
          </a:p>
          <a:p>
            <a:pPr>
              <a:buFont typeface="Arial" panose="020B0604020202020204" pitchFamily="34" charset="0"/>
              <a:buChar char="•"/>
            </a:pPr>
            <a:r>
              <a:rPr lang="es-ES" sz="1800" b="0" i="0" u="none" strike="noStrike" baseline="0" dirty="0">
                <a:latin typeface="HelveticaNeue-Light-Identity-H"/>
              </a:rPr>
              <a:t>Fortalecer las capacidades protectoras de maestros, padres, cuidadores y otras personas que tengan contacto directo con los NNA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i="1" dirty="0" err="1">
                <a:latin typeface="Arial"/>
                <a:ea typeface="Arial"/>
                <a:cs typeface="Arial"/>
                <a:sym typeface="Arial"/>
              </a:rPr>
              <a:t>icono</a:t>
            </a:r>
            <a:r>
              <a:rPr lang="en-US" i="1" dirty="0">
                <a:latin typeface="Arial"/>
                <a:ea typeface="Arial"/>
                <a:cs typeface="Arial"/>
                <a:sym typeface="Arial"/>
              </a:rPr>
              <a:t> </a:t>
            </a:r>
            <a:r>
              <a:rPr lang="es-ES" b="1" dirty="0">
                <a:effectLst/>
                <a:latin typeface="Arial" panose="020B0604020202020204" pitchFamily="34" charset="0"/>
              </a:rPr>
              <a:t>P</a:t>
            </a:r>
            <a:r>
              <a:rPr lang="es-ES" dirty="0">
                <a:effectLst/>
                <a:latin typeface="Arial" panose="020B0604020202020204" pitchFamily="34" charset="0"/>
              </a:rPr>
              <a:t>adres, madres y cuidadores reciben apoyo</a:t>
            </a:r>
            <a:r>
              <a:rPr lang="en-US" i="1" dirty="0">
                <a:latin typeface="Arial"/>
                <a:ea typeface="Arial"/>
                <a:cs typeface="Arial"/>
                <a:sym typeface="Arial"/>
              </a:rPr>
              <a:t>, de INSPIRE</a:t>
            </a:r>
            <a:r>
              <a:rPr lang="en-US" i="1" dirty="0"/>
              <a:t>]</a:t>
            </a:r>
          </a:p>
          <a:p>
            <a:pPr>
              <a:buFont typeface="Arial" panose="020B0604020202020204" pitchFamily="34" charset="0"/>
              <a:buChar char="•"/>
            </a:pPr>
            <a:r>
              <a:rPr lang="es-ES" sz="1800" b="0" i="0" u="none" strike="noStrike" baseline="0" dirty="0">
                <a:latin typeface="HelveticaNeue-Light-Identity-H"/>
              </a:rPr>
              <a:t>Colaborar con los miembros de la comunidad para crear conciencia sobre los signos y las consecuencias de los trastornos psicosociales en niños, niñas y cuidadores </a:t>
            </a:r>
            <a:r>
              <a:rPr lang="es-ES" dirty="0"/>
              <a:t>(y / o ayudar a los padres a lidiar con el comportamiento difícil de sus hijos, para que vean un beneficio, para replantearlo como una consecuencia positiva) </a:t>
            </a:r>
          </a:p>
          <a:p>
            <a:pPr>
              <a:buFont typeface="Arial" panose="020B0604020202020204" pitchFamily="34" charset="0"/>
              <a:buChar char="•"/>
            </a:pPr>
            <a:r>
              <a:rPr lang="es-ES" sz="1800" b="0" i="0" u="none" strike="noStrike" baseline="0" dirty="0">
                <a:latin typeface="HelveticaNeue-Light-Identity-H"/>
              </a:rPr>
              <a:t>Proporcionar a los NNA que estén experimentando o hayan sufrido maltrato acceso a servicios apropiados, completos y confidenciales para la gestión de casos, </a:t>
            </a:r>
            <a:r>
              <a:rPr lang="es-ES" dirty="0"/>
              <a:t>incluyendo intervenciones de generación de ingresos y de fortalecimiento económico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icons </a:t>
            </a:r>
            <a:r>
              <a:rPr lang="fr-FR" b="1" dirty="0" err="1">
                <a:effectLst/>
                <a:latin typeface="Arial" panose="020B0604020202020204" pitchFamily="34" charset="0"/>
              </a:rPr>
              <a:t>I</a:t>
            </a:r>
            <a:r>
              <a:rPr lang="fr-FR" dirty="0" err="1">
                <a:effectLst/>
                <a:latin typeface="Arial" panose="020B0604020202020204" pitchFamily="34" charset="0"/>
              </a:rPr>
              <a:t>ngresos</a:t>
            </a:r>
            <a:r>
              <a:rPr lang="fr-FR" dirty="0">
                <a:effectLst/>
                <a:latin typeface="Arial" panose="020B0604020202020204" pitchFamily="34" charset="0"/>
              </a:rPr>
              <a:t> y </a:t>
            </a:r>
            <a:r>
              <a:rPr lang="fr-FR" dirty="0" err="1">
                <a:effectLst/>
                <a:latin typeface="Arial" panose="020B0604020202020204" pitchFamily="34" charset="0"/>
              </a:rPr>
              <a:t>fortalecimiento</a:t>
            </a:r>
            <a:r>
              <a:rPr lang="fr-FR" dirty="0">
                <a:effectLst/>
                <a:latin typeface="Arial" panose="020B0604020202020204" pitchFamily="34" charset="0"/>
              </a:rPr>
              <a:t> </a:t>
            </a:r>
            <a:r>
              <a:rPr lang="fr-FR" dirty="0" err="1">
                <a:effectLst/>
                <a:latin typeface="Arial" panose="020B0604020202020204" pitchFamily="34" charset="0"/>
              </a:rPr>
              <a:t>económic</a:t>
            </a:r>
            <a:r>
              <a:rPr lang="fr-FR" dirty="0">
                <a:effectLst/>
                <a:latin typeface="Arial" panose="020B0604020202020204" pitchFamily="34" charset="0"/>
              </a:rPr>
              <a:t>, de </a:t>
            </a:r>
            <a:r>
              <a:rPr lang="en-US" i="1" dirty="0">
                <a:latin typeface="Arial"/>
                <a:ea typeface="Arial"/>
                <a:cs typeface="Arial"/>
                <a:sym typeface="Arial"/>
              </a:rPr>
              <a:t>INSPIRE + </a:t>
            </a:r>
            <a:r>
              <a:rPr lang="en-US" i="1" dirty="0" err="1">
                <a:latin typeface="Arial"/>
                <a:ea typeface="Arial"/>
                <a:cs typeface="Arial"/>
                <a:sym typeface="Arial"/>
              </a:rPr>
              <a:t>icono</a:t>
            </a:r>
            <a:r>
              <a:rPr lang="en-US" i="1" dirty="0">
                <a:latin typeface="Arial"/>
                <a:ea typeface="Arial"/>
                <a:cs typeface="Arial"/>
                <a:sym typeface="Arial"/>
              </a:rPr>
              <a:t> de </a:t>
            </a:r>
            <a:r>
              <a:rPr lang="es-ES" sz="1200" b="1" i="0" u="none" strike="noStrike" baseline="0" dirty="0">
                <a:latin typeface="HelveticaNeue-Light-Identity-H"/>
              </a:rPr>
              <a:t>gestión de casos</a:t>
            </a:r>
            <a:r>
              <a:rPr lang="en-US" i="1" dirty="0"/>
              <a:t>]</a:t>
            </a:r>
          </a:p>
          <a:p>
            <a:pPr>
              <a:buFont typeface="Arial" panose="020B0604020202020204" pitchFamily="34" charset="0"/>
              <a:buChar char="•"/>
            </a:pPr>
            <a:r>
              <a:rPr lang="es-ES" dirty="0"/>
              <a:t>A menudo, el problema es el acceso a los servicios, por lo que debemos capacitar a los proveedores de atención médica y social para que identifiquen los signos y síntomas de abuso y negligencia y ofrezcan apoyo de primera línea centrado en el NNA. </a:t>
            </a:r>
            <a:endParaRPr lang="en-US" i="1"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955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general a la Norma 8</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err="1">
                <a:solidFill>
                  <a:schemeClr val="bg2"/>
                </a:solidFill>
                <a:latin typeface="Helvetica Neue" panose="020B0604020202020204" charset="0"/>
              </a:rPr>
              <a:t>Parte</a:t>
            </a:r>
            <a:r>
              <a:rPr lang="en-US" dirty="0">
                <a:solidFill>
                  <a:schemeClr val="bg2"/>
                </a:solidFill>
                <a:latin typeface="Helvetica Neue" panose="020B0604020202020204" charset="0"/>
              </a:rPr>
              <a:t> del </a:t>
            </a:r>
            <a:r>
              <a:rPr lang="en-US" dirty="0" err="1">
                <a:solidFill>
                  <a:schemeClr val="bg2"/>
                </a:solidFill>
                <a:latin typeface="Helvetica Neue" panose="020B0604020202020204" charset="0"/>
              </a:rPr>
              <a:t>Bloque</a:t>
            </a:r>
            <a:r>
              <a:rPr lang="en-US" dirty="0">
                <a:solidFill>
                  <a:schemeClr val="bg2"/>
                </a:solidFill>
                <a:latin typeface="Helvetica Neue" panose="020B0604020202020204" charset="0"/>
              </a:rPr>
              <a:t> 2 </a:t>
            </a:r>
            <a:r>
              <a:rPr lang="en-US" dirty="0" err="1">
                <a:solidFill>
                  <a:schemeClr val="bg2"/>
                </a:solidFill>
                <a:latin typeface="Helvetica Neue" panose="020B0604020202020204" charset="0"/>
              </a:rPr>
              <a:t>relacionado</a:t>
            </a:r>
            <a:r>
              <a:rPr lang="en-US" dirty="0">
                <a:solidFill>
                  <a:schemeClr val="bg2"/>
                </a:solidFill>
                <a:latin typeface="Helvetica Neue" panose="020B0604020202020204" charset="0"/>
              </a:rPr>
              <a:t> con </a:t>
            </a:r>
            <a:r>
              <a:rPr lang="en-US" dirty="0" err="1">
                <a:solidFill>
                  <a:schemeClr val="bg2"/>
                </a:solidFill>
              </a:rPr>
              <a:t>riesgos</a:t>
            </a:r>
            <a:r>
              <a:rPr lang="en-US" dirty="0">
                <a:solidFill>
                  <a:schemeClr val="bg2"/>
                </a:solidFill>
              </a:rPr>
              <a:t> de PNA</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RIESGO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Naturaleza</a:t>
            </a:r>
            <a:r>
              <a:rPr lang="en-US" dirty="0">
                <a:solidFill>
                  <a:schemeClr val="bg2"/>
                </a:solidFill>
                <a:latin typeface="Helvetica Neue" panose="020B0604020202020204" charset="0"/>
              </a:rPr>
              <a:t> &amp; Grado del </a:t>
            </a:r>
            <a:r>
              <a:rPr lang="en-US" dirty="0" err="1">
                <a:solidFill>
                  <a:schemeClr val="bg2"/>
                </a:solidFill>
                <a:latin typeface="Helvetica Neue" panose="020B0604020202020204" charset="0"/>
              </a:rPr>
              <a:t>riesgo</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Vulnerabilidad</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Resiliencia</a:t>
            </a:r>
            <a:r>
              <a:rPr lang="en-US" dirty="0">
                <a:solidFill>
                  <a:schemeClr val="bg2"/>
                </a:solidFill>
                <a:latin typeface="Helvetica Neue" panose="020B0604020202020204" charset="0"/>
              </a:rPr>
              <a:t> </a:t>
            </a:r>
          </a:p>
          <a:p>
            <a:endParaRPr lang="en-US" dirty="0">
              <a:solidFill>
                <a:schemeClr val="bg2"/>
              </a:solidFill>
              <a:latin typeface="Helvetica Neue" panose="020B0604020202020204" charset="0"/>
            </a:endParaRPr>
          </a:p>
          <a:p>
            <a:pPr marL="342900" indent="-342900">
              <a:buClr>
                <a:schemeClr val="accent3"/>
              </a:buClr>
              <a:buSzPct val="100000"/>
            </a:pPr>
            <a:r>
              <a:rPr lang="es-ES" dirty="0">
                <a:solidFill>
                  <a:schemeClr val="bg2"/>
                </a:solidFill>
              </a:rPr>
              <a:t>Negligencia/abuso físico </a:t>
            </a:r>
            <a:r>
              <a:rPr lang="es-ES" b="1" dirty="0">
                <a:solidFill>
                  <a:schemeClr val="bg2"/>
                </a:solidFill>
              </a:rPr>
              <a:t>y</a:t>
            </a:r>
            <a:r>
              <a:rPr lang="es-ES" dirty="0">
                <a:solidFill>
                  <a:schemeClr val="bg2"/>
                </a:solidFill>
              </a:rPr>
              <a:t> emocional </a:t>
            </a:r>
            <a:endParaRPr lang="en-US" dirty="0">
              <a:solidFill>
                <a:schemeClr val="bg2"/>
              </a:solidFill>
              <a:latin typeface="Helvetica Neue" panose="020B0604020202020204" charset="0"/>
            </a:endParaRPr>
          </a:p>
          <a:p>
            <a:pPr marL="342900" indent="-342900">
              <a:buClr>
                <a:schemeClr val="accent3"/>
              </a:buClr>
              <a:buSzPct val="100000"/>
            </a:pPr>
            <a:r>
              <a:rPr lang="fr-FR" dirty="0" err="1">
                <a:solidFill>
                  <a:schemeClr val="bg2"/>
                </a:solidFill>
                <a:latin typeface="Helvetica Neue" panose="020B0604020202020204" charset="0"/>
              </a:rPr>
              <a:t>Importancia</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del</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entorno</a:t>
            </a:r>
            <a:r>
              <a:rPr lang="fr-FR" dirty="0">
                <a:solidFill>
                  <a:schemeClr val="bg2"/>
                </a:solidFill>
                <a:latin typeface="Helvetica Neue" panose="020B0604020202020204" charset="0"/>
              </a:rPr>
              <a:t>  </a:t>
            </a:r>
          </a:p>
          <a:p>
            <a:pPr marL="342900" indent="-342900">
              <a:buClr>
                <a:schemeClr val="accent3"/>
              </a:buClr>
              <a:buSzPct val="100000"/>
            </a:pPr>
            <a:r>
              <a:rPr lang="es-ES" dirty="0">
                <a:solidFill>
                  <a:schemeClr val="bg2"/>
                </a:solidFill>
                <a:latin typeface="HelveticaNeue-Light-Identity-H"/>
              </a:rPr>
              <a:t>Efectos a corto y largo plazo </a:t>
            </a:r>
          </a:p>
          <a:p>
            <a:pPr marL="342900" indent="-342900">
              <a:buClr>
                <a:schemeClr val="accent3"/>
              </a:buClr>
              <a:buSzPct val="100000"/>
            </a:pPr>
            <a:r>
              <a:rPr lang="es-ES" dirty="0">
                <a:solidFill>
                  <a:schemeClr val="bg2"/>
                </a:solidFill>
                <a:latin typeface="HelveticaNeue-Light-Identity-H"/>
              </a:rPr>
              <a:t>Actividades integrales y coordinadas</a:t>
            </a:r>
            <a:endParaRPr lang="fr-FR" dirty="0">
              <a:solidFill>
                <a:schemeClr val="bg2"/>
              </a:solidFill>
              <a:latin typeface="Helvetica Neue" panose="020B0604020202020204" charset="0"/>
            </a:endParaRP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705005" y="5800377"/>
            <a:ext cx="4322432" cy="1384995"/>
          </a:xfrm>
          <a:prstGeom prst="rect">
            <a:avLst/>
          </a:prstGeom>
          <a:noFill/>
        </p:spPr>
        <p:txBody>
          <a:bodyPr wrap="square">
            <a:spAutoFit/>
          </a:bodyPr>
          <a:lstStyle/>
          <a:p>
            <a:pPr algn="r"/>
            <a:r>
              <a:rPr lang="es-ES" sz="2800" dirty="0">
                <a:latin typeface="Ink Free" panose="03080402000500000000" pitchFamily="66" charset="0"/>
              </a:rPr>
              <a:t>¿ De qué tipos de actos se trata? </a:t>
            </a:r>
            <a:endParaRPr lang="fr-FR" sz="2800" dirty="0">
              <a:latin typeface="Ink Free" panose="03080402000500000000" pitchFamily="66" charset="0"/>
            </a:endParaRP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9495429" y="1284972"/>
            <a:ext cx="826940" cy="811431"/>
          </a:xfrm>
          <a:prstGeom prst="rect">
            <a:avLst/>
          </a:prstGeom>
          <a:noFill/>
          <a:ln>
            <a:noFill/>
          </a:ln>
        </p:spPr>
      </p:pic>
      <p:pic>
        <p:nvPicPr>
          <p:cNvPr id="13" name="Image 12">
            <a:extLst>
              <a:ext uri="{FF2B5EF4-FFF2-40B4-BE49-F238E27FC236}">
                <a16:creationId xmlns:a16="http://schemas.microsoft.com/office/drawing/2014/main" id="{BC682209-5B7A-4757-83E3-5BA9A50F8681}"/>
              </a:ext>
            </a:extLst>
          </p:cNvPr>
          <p:cNvPicPr>
            <a:picLocks noChangeAspect="1"/>
          </p:cNvPicPr>
          <p:nvPr/>
        </p:nvPicPr>
        <p:blipFill rotWithShape="1">
          <a:blip r:embed="rId7"/>
          <a:srcRect l="6741" t="13884"/>
          <a:stretch/>
        </p:blipFill>
        <p:spPr>
          <a:xfrm>
            <a:off x="3102361" y="5880949"/>
            <a:ext cx="659803" cy="735323"/>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rPr>
              <a:t>“</a:t>
            </a:r>
            <a:r>
              <a:rPr lang="es-ES" dirty="0"/>
              <a:t>Los niños y niñas están protegidos contra el maltrato físico y emocional y tienen acceso a servicios de respuesta en un contexto apropiado y específico a su género, edad o discapacidad.”</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56063" y="4533884"/>
            <a:ext cx="1498650" cy="1748091"/>
          </a:xfrm>
          <a:prstGeom prst="rect">
            <a:avLst/>
          </a:prstGeom>
          <a:noFill/>
          <a:ln>
            <a:noFill/>
          </a:ln>
        </p:spPr>
      </p:pic>
      <p:sp>
        <p:nvSpPr>
          <p:cNvPr id="10" name="ZoneTexte 9">
            <a:extLst>
              <a:ext uri="{FF2B5EF4-FFF2-40B4-BE49-F238E27FC236}">
                <a16:creationId xmlns:a16="http://schemas.microsoft.com/office/drawing/2014/main" id="{5E36B909-4CB7-4CF3-AB31-9738435014BA}"/>
              </a:ext>
            </a:extLst>
          </p:cNvPr>
          <p:cNvSpPr txBox="1"/>
          <p:nvPr/>
        </p:nvSpPr>
        <p:spPr>
          <a:xfrm>
            <a:off x="6658286" y="3032333"/>
            <a:ext cx="4821012" cy="2677656"/>
          </a:xfrm>
          <a:prstGeom prst="rect">
            <a:avLst/>
          </a:prstGeom>
          <a:noFill/>
        </p:spPr>
        <p:txBody>
          <a:bodyPr wrap="square">
            <a:spAutoFit/>
          </a:bodyPr>
          <a:lstStyle/>
          <a:p>
            <a:pPr marL="342900" indent="-342900">
              <a:buFont typeface="Arial" panose="020B0604020202020204" pitchFamily="34" charset="0"/>
              <a:buChar char="•"/>
            </a:pPr>
            <a:r>
              <a:rPr lang="es-ES" sz="2800" dirty="0">
                <a:latin typeface="Helvetica Neue" panose="020B0604020202020204" charset="0"/>
              </a:rPr>
              <a:t>Normas sociales</a:t>
            </a:r>
          </a:p>
          <a:p>
            <a:pPr marL="342900" indent="-342900">
              <a:buFont typeface="Arial" panose="020B0604020202020204" pitchFamily="34" charset="0"/>
              <a:buChar char="•"/>
            </a:pPr>
            <a:r>
              <a:rPr lang="es-ES" sz="2800" dirty="0">
                <a:latin typeface="Helvetica Neue" panose="020B0604020202020204" charset="0"/>
              </a:rPr>
              <a:t>Estigma en torno al maltrato</a:t>
            </a:r>
          </a:p>
          <a:p>
            <a:pPr marL="342900" indent="-342900">
              <a:buFont typeface="Arial" panose="020B0604020202020204" pitchFamily="34" charset="0"/>
              <a:buChar char="•"/>
            </a:pPr>
            <a:r>
              <a:rPr lang="fr-FR" sz="2800" dirty="0" err="1">
                <a:latin typeface="Helvetica Neue" panose="020B0604020202020204" charset="0"/>
              </a:rPr>
              <a:t>Consecuencias</a:t>
            </a:r>
            <a:endParaRPr lang="fr-FR" sz="2800" dirty="0">
              <a:latin typeface="Helvetica Neue" panose="020B0604020202020204" charset="0"/>
            </a:endParaRPr>
          </a:p>
          <a:p>
            <a:pPr marL="342900" indent="-342900">
              <a:buFont typeface="Arial" panose="020B0604020202020204" pitchFamily="34" charset="0"/>
              <a:buChar char="•"/>
            </a:pPr>
            <a:r>
              <a:rPr lang="fr-FR" sz="2800" dirty="0" err="1">
                <a:latin typeface="Helvetica Neue" panose="020B0604020202020204" charset="0"/>
              </a:rPr>
              <a:t>Seguridad</a:t>
            </a:r>
            <a:r>
              <a:rPr lang="fr-FR" sz="2800" dirty="0">
                <a:latin typeface="Helvetica Neue" panose="020B0604020202020204" charset="0"/>
              </a:rPr>
              <a:t> </a:t>
            </a:r>
            <a:r>
              <a:rPr lang="fr-FR" sz="2800" dirty="0" err="1">
                <a:latin typeface="Helvetica Neue" panose="020B0604020202020204" charset="0"/>
              </a:rPr>
              <a:t>del</a:t>
            </a:r>
            <a:r>
              <a:rPr lang="fr-FR" sz="2800" dirty="0">
                <a:latin typeface="Helvetica Neue" panose="020B0604020202020204" charset="0"/>
              </a:rPr>
              <a:t> NNA</a:t>
            </a:r>
          </a:p>
          <a:p>
            <a:pPr marL="342900" indent="-342900">
              <a:buFont typeface="Arial" panose="020B0604020202020204" pitchFamily="34" charset="0"/>
              <a:buChar char="•"/>
            </a:pPr>
            <a:r>
              <a:rPr lang="es-ES" sz="2800" dirty="0">
                <a:latin typeface="Helvetica Neue" panose="020B0604020202020204" charset="0"/>
              </a:rPr>
              <a:t>Modelo </a:t>
            </a:r>
            <a:r>
              <a:rPr lang="es-ES" sz="2800" dirty="0" err="1">
                <a:latin typeface="Helvetica Neue" panose="020B0604020202020204" charset="0"/>
              </a:rPr>
              <a:t>socioecológico</a:t>
            </a:r>
            <a:endParaRPr lang="fr-FR" sz="2800" dirty="0">
              <a:latin typeface="Helvetica Neue" panose="020B0604020202020204" charset="0"/>
            </a:endParaRPr>
          </a:p>
        </p:txBody>
      </p:sp>
      <p:pic>
        <p:nvPicPr>
          <p:cNvPr id="4" name="Image 3">
            <a:extLst>
              <a:ext uri="{FF2B5EF4-FFF2-40B4-BE49-F238E27FC236}">
                <a16:creationId xmlns:a16="http://schemas.microsoft.com/office/drawing/2014/main" id="{EB94A7F2-6F06-448F-8C1B-4F93E4EC9F22}"/>
              </a:ext>
            </a:extLst>
          </p:cNvPr>
          <p:cNvPicPr>
            <a:picLocks noChangeAspect="1"/>
          </p:cNvPicPr>
          <p:nvPr/>
        </p:nvPicPr>
        <p:blipFill>
          <a:blip r:embed="rId4"/>
          <a:stretch>
            <a:fillRect/>
          </a:stretch>
        </p:blipFill>
        <p:spPr>
          <a:xfrm>
            <a:off x="10781593" y="2765025"/>
            <a:ext cx="736638" cy="736638"/>
          </a:xfrm>
          <a:prstGeom prst="rect">
            <a:avLst/>
          </a:prstGeom>
        </p:spPr>
      </p:pic>
      <p:pic>
        <p:nvPicPr>
          <p:cNvPr id="6" name="Image 5">
            <a:extLst>
              <a:ext uri="{FF2B5EF4-FFF2-40B4-BE49-F238E27FC236}">
                <a16:creationId xmlns:a16="http://schemas.microsoft.com/office/drawing/2014/main" id="{217E3D21-A9DB-42A5-AF43-6BBB206443FC}"/>
              </a:ext>
            </a:extLst>
          </p:cNvPr>
          <p:cNvPicPr>
            <a:picLocks noChangeAspect="1"/>
          </p:cNvPicPr>
          <p:nvPr/>
        </p:nvPicPr>
        <p:blipFill>
          <a:blip r:embed="rId5"/>
          <a:stretch>
            <a:fillRect/>
          </a:stretch>
        </p:blipFill>
        <p:spPr>
          <a:xfrm>
            <a:off x="10798997" y="3724656"/>
            <a:ext cx="622332" cy="723937"/>
          </a:xfrm>
          <a:prstGeom prst="rect">
            <a:avLst/>
          </a:prstGeom>
        </p:spPr>
      </p:pic>
      <p:pic>
        <p:nvPicPr>
          <p:cNvPr id="8" name="Image 7">
            <a:extLst>
              <a:ext uri="{FF2B5EF4-FFF2-40B4-BE49-F238E27FC236}">
                <a16:creationId xmlns:a16="http://schemas.microsoft.com/office/drawing/2014/main" id="{E29E7965-EC78-425A-83C7-BABB3B829F50}"/>
              </a:ext>
            </a:extLst>
          </p:cNvPr>
          <p:cNvPicPr>
            <a:picLocks noChangeAspect="1"/>
          </p:cNvPicPr>
          <p:nvPr/>
        </p:nvPicPr>
        <p:blipFill>
          <a:blip r:embed="rId6"/>
          <a:stretch>
            <a:fillRect/>
          </a:stretch>
        </p:blipFill>
        <p:spPr>
          <a:xfrm>
            <a:off x="10855144" y="5428705"/>
            <a:ext cx="692186" cy="641383"/>
          </a:xfrm>
          <a:prstGeom prst="rect">
            <a:avLst/>
          </a:prstGeom>
        </p:spPr>
      </p:pic>
      <p:pic>
        <p:nvPicPr>
          <p:cNvPr id="12" name="Image 11">
            <a:extLst>
              <a:ext uri="{FF2B5EF4-FFF2-40B4-BE49-F238E27FC236}">
                <a16:creationId xmlns:a16="http://schemas.microsoft.com/office/drawing/2014/main" id="{088170FA-79D5-4C01-BE98-E9E6B1E0AE23}"/>
              </a:ext>
            </a:extLst>
          </p:cNvPr>
          <p:cNvPicPr>
            <a:picLocks noChangeAspect="1"/>
          </p:cNvPicPr>
          <p:nvPr/>
        </p:nvPicPr>
        <p:blipFill>
          <a:blip r:embed="rId7"/>
          <a:stretch>
            <a:fillRect/>
          </a:stretch>
        </p:blipFill>
        <p:spPr>
          <a:xfrm>
            <a:off x="11479298" y="3724656"/>
            <a:ext cx="654084" cy="685835"/>
          </a:xfrm>
          <a:prstGeom prst="rect">
            <a:avLst/>
          </a:prstGeom>
        </p:spPr>
      </p:pic>
      <p:pic>
        <p:nvPicPr>
          <p:cNvPr id="5" name="Image 4">
            <a:extLst>
              <a:ext uri="{FF2B5EF4-FFF2-40B4-BE49-F238E27FC236}">
                <a16:creationId xmlns:a16="http://schemas.microsoft.com/office/drawing/2014/main" id="{6C0A5FBD-9A1C-4594-9478-52A19A69B740}"/>
              </a:ext>
            </a:extLst>
          </p:cNvPr>
          <p:cNvPicPr>
            <a:picLocks noChangeAspect="1"/>
          </p:cNvPicPr>
          <p:nvPr/>
        </p:nvPicPr>
        <p:blipFill>
          <a:blip r:embed="rId8"/>
          <a:stretch>
            <a:fillRect/>
          </a:stretch>
        </p:blipFill>
        <p:spPr>
          <a:xfrm>
            <a:off x="2134105" y="467583"/>
            <a:ext cx="1960908" cy="7366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21646-3477-4AEA-AFC1-EF5172C156C0}"/>
              </a:ext>
            </a:extLst>
          </p:cNvPr>
          <p:cNvSpPr>
            <a:spLocks noGrp="1"/>
          </p:cNvSpPr>
          <p:nvPr>
            <p:ph type="title"/>
          </p:nvPr>
        </p:nvSpPr>
        <p:spPr/>
        <p:txBody>
          <a:bodyPr/>
          <a:lstStyle/>
          <a:p>
            <a:r>
              <a:rPr lang="en-US" dirty="0"/>
              <a:t>Promoting children’s…</a:t>
            </a:r>
            <a:endParaRPr lang="fr-FR" dirty="0"/>
          </a:p>
        </p:txBody>
      </p:sp>
      <p:sp>
        <p:nvSpPr>
          <p:cNvPr id="3" name="Espace réservé du contenu 2">
            <a:extLst>
              <a:ext uri="{FF2B5EF4-FFF2-40B4-BE49-F238E27FC236}">
                <a16:creationId xmlns:a16="http://schemas.microsoft.com/office/drawing/2014/main" id="{223B3E79-CB8C-417E-AA7B-2DFE60B1D9C5}"/>
              </a:ext>
            </a:extLst>
          </p:cNvPr>
          <p:cNvSpPr>
            <a:spLocks noGrp="1"/>
          </p:cNvSpPr>
          <p:nvPr>
            <p:ph sz="half" idx="1"/>
          </p:nvPr>
        </p:nvSpPr>
        <p:spPr>
          <a:xfrm>
            <a:off x="247229" y="1684659"/>
            <a:ext cx="4920428" cy="4351338"/>
          </a:xfrm>
        </p:spPr>
        <p:txBody>
          <a:bodyPr>
            <a:normAutofit fontScale="92500" lnSpcReduction="10000"/>
          </a:bodyPr>
          <a:lstStyle/>
          <a:p>
            <a:r>
              <a:rPr lang="en-US" b="1" dirty="0" err="1"/>
              <a:t>Resiliencia</a:t>
            </a:r>
            <a:r>
              <a:rPr lang="en-US" dirty="0"/>
              <a:t> </a:t>
            </a:r>
            <a:r>
              <a:rPr lang="fr-FR" dirty="0"/>
              <a:t>:</a:t>
            </a:r>
          </a:p>
          <a:p>
            <a:pPr>
              <a:buFontTx/>
              <a:buChar char="-"/>
            </a:pPr>
            <a:r>
              <a:rPr lang="es-ES" dirty="0"/>
              <a:t>Capacidades apropiadas para su edad </a:t>
            </a:r>
          </a:p>
          <a:p>
            <a:pPr>
              <a:buFontTx/>
              <a:buChar char="-"/>
            </a:pPr>
            <a:r>
              <a:rPr lang="es-ES" dirty="0"/>
              <a:t>Foros de discusión</a:t>
            </a:r>
          </a:p>
          <a:p>
            <a:pPr>
              <a:buFontTx/>
              <a:buChar char="-"/>
            </a:pPr>
            <a:r>
              <a:rPr lang="es-ES" dirty="0"/>
              <a:t>Cambio de comportamiento</a:t>
            </a:r>
          </a:p>
          <a:p>
            <a:pPr>
              <a:buFontTx/>
              <a:buChar char="-"/>
            </a:pPr>
            <a:r>
              <a:rPr lang="es-ES" dirty="0"/>
              <a:t>Mensajes de concientización inclusivos y favorables </a:t>
            </a:r>
          </a:p>
          <a:p>
            <a:pPr>
              <a:buFontTx/>
              <a:buChar char="-"/>
            </a:pPr>
            <a:r>
              <a:rPr lang="en-US" dirty="0" err="1"/>
              <a:t>Estrategias</a:t>
            </a:r>
            <a:r>
              <a:rPr lang="en-US" dirty="0"/>
              <a:t> de </a:t>
            </a:r>
            <a:r>
              <a:rPr lang="en-US" dirty="0" err="1"/>
              <a:t>afrontamientos</a:t>
            </a:r>
            <a:r>
              <a:rPr lang="en-US" dirty="0"/>
              <a:t> </a:t>
            </a:r>
            <a:r>
              <a:rPr lang="en-US" dirty="0" err="1"/>
              <a:t>positivas</a:t>
            </a:r>
            <a:endParaRPr lang="en-US" dirty="0"/>
          </a:p>
          <a:p>
            <a:pPr>
              <a:buFontTx/>
              <a:buChar char="-"/>
            </a:pPr>
            <a:r>
              <a:rPr lang="es-ES" dirty="0"/>
              <a:t>Relaciones saludables </a:t>
            </a:r>
            <a:endParaRPr lang="fr-FR" dirty="0"/>
          </a:p>
        </p:txBody>
      </p:sp>
      <p:sp>
        <p:nvSpPr>
          <p:cNvPr id="4" name="Espace réservé du contenu 3">
            <a:extLst>
              <a:ext uri="{FF2B5EF4-FFF2-40B4-BE49-F238E27FC236}">
                <a16:creationId xmlns:a16="http://schemas.microsoft.com/office/drawing/2014/main" id="{577342DD-AA3E-488F-A3DF-C47929694486}"/>
              </a:ext>
            </a:extLst>
          </p:cNvPr>
          <p:cNvSpPr>
            <a:spLocks noGrp="1"/>
          </p:cNvSpPr>
          <p:nvPr>
            <p:ph sz="half" idx="2"/>
          </p:nvPr>
        </p:nvSpPr>
        <p:spPr>
          <a:xfrm>
            <a:off x="5456616" y="1577220"/>
            <a:ext cx="5932092" cy="5167312"/>
          </a:xfrm>
        </p:spPr>
        <p:txBody>
          <a:bodyPr>
            <a:normAutofit fontScale="92500" lnSpcReduction="10000"/>
          </a:bodyPr>
          <a:lstStyle/>
          <a:p>
            <a:r>
              <a:rPr lang="fr-FR" b="1" dirty="0" err="1"/>
              <a:t>Seguridad</a:t>
            </a:r>
            <a:r>
              <a:rPr lang="fr-FR" b="1" dirty="0"/>
              <a:t>:</a:t>
            </a:r>
          </a:p>
          <a:p>
            <a:pPr>
              <a:buFontTx/>
              <a:buChar char="-"/>
            </a:pPr>
            <a:r>
              <a:rPr lang="es-ES" dirty="0"/>
              <a:t>Habilidades de crianza y estrategias de afrontamiento positivas </a:t>
            </a:r>
          </a:p>
          <a:p>
            <a:pPr>
              <a:buFontTx/>
              <a:buChar char="-"/>
            </a:pPr>
            <a:r>
              <a:rPr lang="es-ES" dirty="0"/>
              <a:t>Capacidades protectoras (maestros, padres, cuidadores)</a:t>
            </a:r>
          </a:p>
          <a:p>
            <a:pPr>
              <a:buFontTx/>
              <a:buChar char="-"/>
            </a:pPr>
            <a:r>
              <a:rPr lang="es-ES" dirty="0"/>
              <a:t> Concienciación </a:t>
            </a:r>
            <a:endParaRPr lang="en-US" dirty="0"/>
          </a:p>
          <a:p>
            <a:pPr>
              <a:buFontTx/>
              <a:buChar char="-"/>
            </a:pPr>
            <a:r>
              <a:rPr lang="es-ES" dirty="0"/>
              <a:t>Gestión de casos apropiada, completa y confidencial</a:t>
            </a:r>
          </a:p>
          <a:p>
            <a:pPr>
              <a:buFontTx/>
              <a:buChar char="-"/>
            </a:pPr>
            <a:r>
              <a:rPr lang="es-ES" dirty="0"/>
              <a:t>Signos y síntomas de abuso y negligencia </a:t>
            </a:r>
          </a:p>
          <a:p>
            <a:pPr>
              <a:buFontTx/>
              <a:buChar char="-"/>
            </a:pPr>
            <a:r>
              <a:rPr lang="es-ES" dirty="0"/>
              <a:t>Apoyo de primera línea centrado en el NNA</a:t>
            </a:r>
            <a:endParaRPr lang="fr-FR" dirty="0"/>
          </a:p>
        </p:txBody>
      </p:sp>
      <p:pic>
        <p:nvPicPr>
          <p:cNvPr id="7" name="Image 6">
            <a:extLst>
              <a:ext uri="{FF2B5EF4-FFF2-40B4-BE49-F238E27FC236}">
                <a16:creationId xmlns:a16="http://schemas.microsoft.com/office/drawing/2014/main" id="{E3F08C3B-8FDF-49CE-A2A8-2F70C93D0F6F}"/>
              </a:ext>
            </a:extLst>
          </p:cNvPr>
          <p:cNvPicPr>
            <a:picLocks noChangeAspect="1"/>
          </p:cNvPicPr>
          <p:nvPr/>
        </p:nvPicPr>
        <p:blipFill rotWithShape="1">
          <a:blip r:embed="rId3"/>
          <a:srcRect l="6741" t="13884"/>
          <a:stretch/>
        </p:blipFill>
        <p:spPr>
          <a:xfrm>
            <a:off x="2330316" y="6009209"/>
            <a:ext cx="659803" cy="735323"/>
          </a:xfrm>
          <a:prstGeom prst="rect">
            <a:avLst/>
          </a:prstGeom>
        </p:spPr>
      </p:pic>
      <p:pic>
        <p:nvPicPr>
          <p:cNvPr id="8" name="Image 7">
            <a:extLst>
              <a:ext uri="{FF2B5EF4-FFF2-40B4-BE49-F238E27FC236}">
                <a16:creationId xmlns:a16="http://schemas.microsoft.com/office/drawing/2014/main" id="{ED8BB876-3BE7-466C-929A-DD740D4C57AF}"/>
              </a:ext>
            </a:extLst>
          </p:cNvPr>
          <p:cNvPicPr>
            <a:picLocks noChangeAspect="1"/>
          </p:cNvPicPr>
          <p:nvPr/>
        </p:nvPicPr>
        <p:blipFill>
          <a:blip r:embed="rId4"/>
          <a:stretch>
            <a:fillRect/>
          </a:stretch>
        </p:blipFill>
        <p:spPr>
          <a:xfrm>
            <a:off x="11246506" y="4454721"/>
            <a:ext cx="750494" cy="808225"/>
          </a:xfrm>
          <a:prstGeom prst="rect">
            <a:avLst/>
          </a:prstGeom>
        </p:spPr>
      </p:pic>
      <p:pic>
        <p:nvPicPr>
          <p:cNvPr id="9" name="Image 8">
            <a:extLst>
              <a:ext uri="{FF2B5EF4-FFF2-40B4-BE49-F238E27FC236}">
                <a16:creationId xmlns:a16="http://schemas.microsoft.com/office/drawing/2014/main" id="{0D5E9C89-FA55-48E7-9139-EFB90D7A4057}"/>
              </a:ext>
            </a:extLst>
          </p:cNvPr>
          <p:cNvPicPr>
            <a:picLocks noChangeAspect="1"/>
          </p:cNvPicPr>
          <p:nvPr/>
        </p:nvPicPr>
        <p:blipFill>
          <a:blip r:embed="rId5"/>
          <a:stretch>
            <a:fillRect/>
          </a:stretch>
        </p:blipFill>
        <p:spPr>
          <a:xfrm>
            <a:off x="4638236" y="1637265"/>
            <a:ext cx="654084" cy="685835"/>
          </a:xfrm>
          <a:prstGeom prst="rect">
            <a:avLst/>
          </a:prstGeom>
        </p:spPr>
      </p:pic>
      <p:pic>
        <p:nvPicPr>
          <p:cNvPr id="10" name="Image 9">
            <a:extLst>
              <a:ext uri="{FF2B5EF4-FFF2-40B4-BE49-F238E27FC236}">
                <a16:creationId xmlns:a16="http://schemas.microsoft.com/office/drawing/2014/main" id="{84E4048E-EA15-44D6-90C9-20613B74EA09}"/>
              </a:ext>
            </a:extLst>
          </p:cNvPr>
          <p:cNvPicPr>
            <a:picLocks noChangeAspect="1"/>
          </p:cNvPicPr>
          <p:nvPr/>
        </p:nvPicPr>
        <p:blipFill>
          <a:blip r:embed="rId6"/>
          <a:stretch>
            <a:fillRect/>
          </a:stretch>
        </p:blipFill>
        <p:spPr>
          <a:xfrm>
            <a:off x="4431019" y="2711709"/>
            <a:ext cx="736638" cy="736638"/>
          </a:xfrm>
          <a:prstGeom prst="rect">
            <a:avLst/>
          </a:prstGeom>
        </p:spPr>
      </p:pic>
      <p:pic>
        <p:nvPicPr>
          <p:cNvPr id="6" name="Image 5">
            <a:extLst>
              <a:ext uri="{FF2B5EF4-FFF2-40B4-BE49-F238E27FC236}">
                <a16:creationId xmlns:a16="http://schemas.microsoft.com/office/drawing/2014/main" id="{C0929B3D-855B-499B-87F4-7F48D2208459}"/>
              </a:ext>
            </a:extLst>
          </p:cNvPr>
          <p:cNvPicPr>
            <a:picLocks noChangeAspect="1"/>
          </p:cNvPicPr>
          <p:nvPr/>
        </p:nvPicPr>
        <p:blipFill>
          <a:blip r:embed="rId7"/>
          <a:stretch>
            <a:fillRect/>
          </a:stretch>
        </p:blipFill>
        <p:spPr>
          <a:xfrm>
            <a:off x="4663638" y="4405604"/>
            <a:ext cx="628682" cy="673135"/>
          </a:xfrm>
          <a:prstGeom prst="rect">
            <a:avLst/>
          </a:prstGeom>
        </p:spPr>
      </p:pic>
      <p:pic>
        <p:nvPicPr>
          <p:cNvPr id="12" name="Image 11">
            <a:extLst>
              <a:ext uri="{FF2B5EF4-FFF2-40B4-BE49-F238E27FC236}">
                <a16:creationId xmlns:a16="http://schemas.microsoft.com/office/drawing/2014/main" id="{C08C1082-94AD-4A8E-A5BA-B3BCCEC0D6B9}"/>
              </a:ext>
            </a:extLst>
          </p:cNvPr>
          <p:cNvPicPr>
            <a:picLocks noChangeAspect="1"/>
          </p:cNvPicPr>
          <p:nvPr/>
        </p:nvPicPr>
        <p:blipFill>
          <a:blip r:embed="rId8"/>
          <a:stretch>
            <a:fillRect/>
          </a:stretch>
        </p:blipFill>
        <p:spPr>
          <a:xfrm>
            <a:off x="11353800" y="2419594"/>
            <a:ext cx="692186" cy="660434"/>
          </a:xfrm>
          <a:prstGeom prst="rect">
            <a:avLst/>
          </a:prstGeom>
        </p:spPr>
      </p:pic>
      <p:pic>
        <p:nvPicPr>
          <p:cNvPr id="14" name="Image 13">
            <a:extLst>
              <a:ext uri="{FF2B5EF4-FFF2-40B4-BE49-F238E27FC236}">
                <a16:creationId xmlns:a16="http://schemas.microsoft.com/office/drawing/2014/main" id="{6C83F1B2-4E7D-4BB6-B82C-CD345E5D99C7}"/>
              </a:ext>
            </a:extLst>
          </p:cNvPr>
          <p:cNvPicPr>
            <a:picLocks noChangeAspect="1"/>
          </p:cNvPicPr>
          <p:nvPr/>
        </p:nvPicPr>
        <p:blipFill>
          <a:blip r:embed="rId9"/>
          <a:stretch>
            <a:fillRect/>
          </a:stretch>
        </p:blipFill>
        <p:spPr>
          <a:xfrm>
            <a:off x="11313762" y="3922402"/>
            <a:ext cx="615982" cy="596931"/>
          </a:xfrm>
          <a:prstGeom prst="rect">
            <a:avLst/>
          </a:prstGeom>
        </p:spPr>
      </p:pic>
    </p:spTree>
    <p:extLst>
      <p:ext uri="{BB962C8B-B14F-4D97-AF65-F5344CB8AC3E}">
        <p14:creationId xmlns:p14="http://schemas.microsoft.com/office/powerpoint/2010/main" val="37994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TotalTime>
  <Words>1766</Words>
  <Application>Microsoft Office PowerPoint</Application>
  <PresentationFormat>Grand écran</PresentationFormat>
  <Paragraphs>101</Paragraphs>
  <Slides>3</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Helvetica Neue</vt:lpstr>
      <vt:lpstr>Arial</vt:lpstr>
      <vt:lpstr>Calibri</vt:lpstr>
      <vt:lpstr>Ink Free</vt:lpstr>
      <vt:lpstr>CMSY9</vt:lpstr>
      <vt:lpstr>HelveticaNeue-Roman-Identity-H</vt:lpstr>
      <vt:lpstr>HelveticaNeue-Light-Identity-H</vt:lpstr>
      <vt:lpstr>Office Theme</vt:lpstr>
      <vt:lpstr>Intro general a la Norma 8</vt:lpstr>
      <vt:lpstr>Présentation PowerPoint</vt:lpstr>
      <vt:lpstr>Promoting children’s…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115</cp:revision>
  <dcterms:created xsi:type="dcterms:W3CDTF">2017-12-20T18:51:03Z</dcterms:created>
  <dcterms:modified xsi:type="dcterms:W3CDTF">2021-09-23T08:17:13Z</dcterms:modified>
</cp:coreProperties>
</file>