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4578" autoAdjust="0"/>
  </p:normalViewPr>
  <p:slideViewPr>
    <p:cSldViewPr snapToGrid="0">
      <p:cViewPr varScale="1">
        <p:scale>
          <a:sx n="30" d="100"/>
          <a:sy n="30" d="100"/>
        </p:scale>
        <p:origin x="1856" y="24"/>
      </p:cViewPr>
      <p:guideLst>
        <p:guide orient="horz" pos="2160"/>
        <p:guide pos="3840"/>
      </p:guideLst>
    </p:cSldViewPr>
  </p:slideViewPr>
  <p:notesTextViewPr>
    <p:cViewPr>
      <p:scale>
        <a:sx n="1" d="1"/>
        <a:sy n="1" d="1"/>
      </p:scale>
      <p:origin x="0" y="-432"/>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segundo Bloque de Normas relacionadas con </a:t>
            </a:r>
            <a:r>
              <a:rPr lang="en-US" dirty="0"/>
              <a:t>los </a:t>
            </a:r>
            <a:r>
              <a:rPr lang="en-US" dirty="0" err="1"/>
              <a:t>riesgos</a:t>
            </a:r>
            <a:r>
              <a:rPr lang="en-US" dirty="0"/>
              <a:t> </a:t>
            </a:r>
            <a:r>
              <a:rPr lang="es-ES" sz="1200" b="0" i="0" u="none" strike="noStrike" baseline="0" dirty="0">
                <a:latin typeface="HelveticaNeue-Light-Identity-H"/>
              </a:rPr>
              <a:t>en materia de Protección de la niñez y adolescencia a los que pueden enfrentarse los NNA en contextos humanitarios. Las siete diferentes normas sobre el riesgo están relacionadas, puesto que tratan vulnerabilidades y riesgos interrelacionados. Los riesgos no pueden tratarse separadamente.</a:t>
            </a:r>
          </a:p>
          <a:p>
            <a:pPr algn="l">
              <a:buFont typeface="Arial" panose="020B0604020202020204" pitchFamily="34" charset="0"/>
              <a:buChar char="•"/>
            </a:pPr>
            <a:endParaRPr lang="es-ES" sz="1200" b="0" i="0" u="none" strike="noStrike" baseline="0" dirty="0">
              <a:latin typeface="HelveticaNeue-Light-Identity-H"/>
            </a:endParaRPr>
          </a:p>
          <a:p>
            <a:pPr algn="l">
              <a:buFont typeface="Arial" panose="020B0604020202020204" pitchFamily="34" charset="0"/>
              <a:buChar char="•"/>
            </a:pPr>
            <a:r>
              <a:rPr lang="es-ES" sz="1200" b="0" i="0" u="none" strike="noStrike" baseline="0" dirty="0">
                <a:latin typeface="HelveticaNeue-Light-Identity-H"/>
              </a:rPr>
              <a:t>Los riesgos en materia de Protección de la niñez y adolescencia son potenciales agresiones y amenazas a los derechos de los NNA que les causarán daño. Para comprender el riesgo de los NNA, hay que comprender la naturaleza y el grado del riesgo (tipo, situación, amenaza…) y la vulnerabilidad individual del NNA ante ese riesgo, </a:t>
            </a:r>
            <a:r>
              <a:rPr lang="es-ES" dirty="0"/>
              <a:t>pero también las estrategias de supervivencia o afrontamiento de la familia / NNA (es decir, su resiliencia y capacidad para soportar el riesgo). Se entiende por vulnerabilidad la medida en que un niño tiene características que reducen su capacidad para resistir un impacto adverso. Tenemos que dejar constancia de que la vulnerabilidad es específica de cada persona y de cada situación. </a:t>
            </a:r>
            <a:endParaRPr lang="en-US" dirty="0"/>
          </a:p>
          <a:p>
            <a:pPr algn="l"/>
            <a:endParaRPr lang="en-US" dirty="0">
              <a:latin typeface="Calibri"/>
              <a:ea typeface="Arial"/>
              <a:cs typeface="Calibri"/>
              <a:sym typeface="Calibri"/>
            </a:endParaRPr>
          </a:p>
          <a:p>
            <a:pPr algn="l"/>
            <a:r>
              <a:rPr lang="en-US" dirty="0">
                <a:latin typeface="Arial"/>
                <a:ea typeface="Arial"/>
                <a:cs typeface="Arial"/>
                <a:sym typeface="Arial"/>
              </a:rPr>
              <a:t>DEF: </a:t>
            </a:r>
            <a:r>
              <a:rPr lang="es-ES" sz="1800" b="0" i="0" u="none" strike="noStrike" baseline="0" dirty="0">
                <a:latin typeface="HelveticaNeue-Light-Identity-H"/>
              </a:rPr>
              <a:t>La ”violencia sexual” se define en esta norma como cualquier forma de actividad sexual de un adulto u otro menor que tenga poder sobre el NNA con un NNA. </a:t>
            </a:r>
          </a:p>
          <a:p>
            <a:pPr algn="l"/>
            <a:r>
              <a:rPr lang="en-US" dirty="0">
                <a:latin typeface="Arial"/>
                <a:ea typeface="Arial"/>
                <a:cs typeface="Arial"/>
                <a:sym typeface="Arial"/>
              </a:rPr>
              <a:t>DEF: </a:t>
            </a:r>
            <a:r>
              <a:rPr lang="es-ES" sz="1800" b="0" i="0" u="none" strike="noStrike" baseline="0" dirty="0">
                <a:latin typeface="HelveticaNeue-Light-Identity-H"/>
              </a:rPr>
              <a:t>”Violencia Basada en Género” (VBG) es un término general que identifica cualquier acto dañino perpetuado contra la voluntad de una persona y que se base en las diferencias (de género) socialmente atribuidas entre hombres y mujeres.</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0" i="0" dirty="0"/>
              <a:t>La </a:t>
            </a:r>
            <a:r>
              <a:rPr lang="es-ES" sz="1200" b="0" i="0" u="none" strike="noStrike" baseline="0" dirty="0">
                <a:latin typeface="HelveticaNeue-Light-Identity-H"/>
              </a:rPr>
              <a:t>VBG tiene sus raíces en la inequidad sistémica entre hombres y mujeres, and por lo tanto, las niñas y adolescentes están más en riesgo (s</a:t>
            </a:r>
            <a:r>
              <a:rPr lang="es-ES" sz="1800" b="0" i="0" u="none" strike="noStrike" baseline="0" dirty="0">
                <a:latin typeface="HelveticaNeue-Light-Identity-H"/>
              </a:rPr>
              <a:t>i bien los niños pueden experimentar formas de violencia sexual, incluido abuso sexual).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latin typeface="Arial"/>
              <a:ea typeface="Arial"/>
              <a:cs typeface="Arial"/>
              <a:sym typeface="Arial"/>
            </a:endParaRPr>
          </a:p>
          <a:p>
            <a:pPr marL="514350" indent="-285750" algn="l">
              <a:buFont typeface="Arial" panose="020B0604020202020204" pitchFamily="34" charset="0"/>
              <a:buChar char="•"/>
            </a:pPr>
            <a:r>
              <a:rPr lang="es-ES" sz="1800" b="0" i="0" u="none" strike="noStrike" baseline="0" dirty="0">
                <a:latin typeface="HelveticaNeue-Light-Identity-H"/>
              </a:rPr>
              <a:t>La VSBG se encuentra generalizada, pero a menudo se oculta y no se denuncia. Todos los actores humanitarios deben asumir que se está produciendo violencia sexual y basada en género.</a:t>
            </a:r>
            <a:endParaRPr lang="en-US" sz="1800" b="0" i="0" u="none" strike="noStrike" baseline="0" dirty="0">
              <a:latin typeface="Arial"/>
              <a:cs typeface="Arial"/>
              <a:sym typeface="Arial"/>
            </a:endParaRPr>
          </a:p>
          <a:p>
            <a:pPr marL="514350" indent="-285750" algn="l">
              <a:buFont typeface="Arial" panose="020B0604020202020204" pitchFamily="34" charset="0"/>
              <a:buChar char="•"/>
            </a:pPr>
            <a:r>
              <a:rPr lang="en-US" b="0" dirty="0"/>
              <a:t>La Norma </a:t>
            </a:r>
            <a:r>
              <a:rPr lang="en-US" b="0" dirty="0" err="1"/>
              <a:t>enfatiza</a:t>
            </a:r>
            <a:r>
              <a:rPr lang="en-US" b="0" dirty="0"/>
              <a:t> que </a:t>
            </a:r>
            <a:r>
              <a:rPr lang="es-ES" sz="1800" b="0" i="0" u="none" strike="noStrike" baseline="0" dirty="0">
                <a:latin typeface="HelveticaNeue-Light-Identity-H"/>
              </a:rPr>
              <a:t>mitigación, prevención y respuesta a la violencia sexual y basada en género contra los NNA son intervenciones que salvan vidas y que requieren una respuesta multidisciplinaria y coordinada </a:t>
            </a:r>
            <a:r>
              <a:rPr lang="en-US" i="1" dirty="0"/>
              <a:t>[</a:t>
            </a:r>
            <a:r>
              <a:rPr lang="en-US" i="1" dirty="0">
                <a:latin typeface="Arial"/>
                <a:ea typeface="Arial"/>
                <a:cs typeface="Arial"/>
                <a:sym typeface="Wingdings" panose="05000000000000000000" pitchFamily="2" charset="2"/>
              </a:rPr>
              <a:t> </a:t>
            </a:r>
            <a:r>
              <a:rPr lang="en-US" i="1" dirty="0" err="1">
                <a:latin typeface="Arial"/>
                <a:ea typeface="Arial"/>
                <a:cs typeface="Arial"/>
                <a:sym typeface="Wingdings" panose="05000000000000000000" pitchFamily="2" charset="2"/>
              </a:rPr>
              <a:t>iconos</a:t>
            </a:r>
            <a:r>
              <a:rPr lang="en-US" i="1" dirty="0">
                <a:latin typeface="Arial"/>
                <a:ea typeface="Arial"/>
                <a:cs typeface="Arial"/>
                <a:sym typeface="Wingdings" panose="05000000000000000000" pitchFamily="2" charset="2"/>
              </a:rPr>
              <a:t> de</a:t>
            </a:r>
            <a:r>
              <a:rPr lang="en-US" i="1" dirty="0">
                <a:latin typeface="Arial"/>
                <a:ea typeface="Arial"/>
                <a:cs typeface="Arial"/>
                <a:sym typeface="Arial"/>
              </a:rPr>
              <a:t> </a:t>
            </a:r>
            <a:r>
              <a:rPr lang="es-ES" sz="1200" b="1" i="1" u="none" strike="noStrike" baseline="0" dirty="0">
                <a:latin typeface="HelveticaNeue-Light-Identity-H"/>
              </a:rPr>
              <a:t>prevención</a:t>
            </a:r>
            <a:r>
              <a:rPr lang="en-US" i="1" dirty="0">
                <a:latin typeface="Arial"/>
                <a:ea typeface="Arial"/>
                <a:cs typeface="Arial"/>
                <a:sym typeface="Arial"/>
              </a:rPr>
              <a:t> y </a:t>
            </a:r>
            <a:r>
              <a:rPr lang="en-US" b="1" i="1" dirty="0" err="1">
                <a:latin typeface="Arial"/>
                <a:ea typeface="Arial"/>
                <a:cs typeface="Arial"/>
                <a:sym typeface="Arial"/>
              </a:rPr>
              <a:t>gesti</a:t>
            </a:r>
            <a:r>
              <a:rPr lang="es-ES" sz="1200" b="1" i="1" u="none" strike="noStrike" baseline="0" dirty="0" err="1">
                <a:latin typeface="HelveticaNeue-Light-Identity-H"/>
              </a:rPr>
              <a:t>ó</a:t>
            </a:r>
            <a:r>
              <a:rPr lang="en-US" b="1" i="1" dirty="0">
                <a:latin typeface="Arial"/>
                <a:ea typeface="Arial"/>
                <a:cs typeface="Arial"/>
                <a:sym typeface="Arial"/>
              </a:rPr>
              <a:t>n de </a:t>
            </a:r>
            <a:r>
              <a:rPr lang="en-US" b="1" i="1" dirty="0" err="1">
                <a:latin typeface="Arial"/>
                <a:ea typeface="Arial"/>
                <a:cs typeface="Arial"/>
                <a:sym typeface="Arial"/>
              </a:rPr>
              <a:t>casos</a:t>
            </a:r>
            <a:r>
              <a:rPr lang="en-US" b="1" i="1" dirty="0">
                <a:latin typeface="Arial"/>
                <a:ea typeface="Arial"/>
                <a:cs typeface="Arial"/>
                <a:sym typeface="Arial"/>
              </a:rPr>
              <a:t> </a:t>
            </a:r>
            <a:r>
              <a:rPr lang="en-US" i="1" dirty="0"/>
              <a:t>] </a:t>
            </a:r>
          </a:p>
          <a:p>
            <a:pPr marL="514350" indent="-285750" algn="l">
              <a:buFont typeface="Arial" panose="020B0604020202020204" pitchFamily="34" charset="0"/>
              <a:buChar char="•"/>
            </a:pPr>
            <a:r>
              <a:rPr lang="en-US" b="0" i="0" dirty="0" err="1"/>
              <a:t>Viene</a:t>
            </a:r>
            <a:r>
              <a:rPr lang="en-US" b="0" i="0" dirty="0"/>
              <a:t> a </a:t>
            </a:r>
            <a:r>
              <a:rPr lang="en-US" b="0" i="0" dirty="0" err="1"/>
              <a:t>respaldar</a:t>
            </a:r>
            <a:r>
              <a:rPr lang="en-US" b="0" i="0" dirty="0"/>
              <a:t> la </a:t>
            </a:r>
            <a:r>
              <a:rPr lang="es-ES" sz="1800" b="0" i="0" u="none" strike="noStrike" baseline="0" dirty="0">
                <a:latin typeface="HelveticaNeue-Light-Identity-H"/>
              </a:rPr>
              <a:t>orientación sobre los enfoques centrados en el sobreviviente, y la confidencialidad. </a:t>
            </a:r>
            <a:endParaRPr lang="en-US" b="0"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 De qué tipo de actos se trata? </a:t>
            </a:r>
          </a:p>
          <a:p>
            <a:pPr algn="l"/>
            <a:r>
              <a:rPr lang="fr-FR" dirty="0" err="1">
                <a:solidFill>
                  <a:schemeClr val="bg2"/>
                </a:solidFill>
                <a:latin typeface="Helvetica Neue" panose="020B0604020202020204" charset="0"/>
              </a:rPr>
              <a:t>Cualquier</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acto</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basado</a:t>
            </a:r>
            <a:r>
              <a:rPr lang="fr-FR" dirty="0">
                <a:solidFill>
                  <a:schemeClr val="bg2"/>
                </a:solidFill>
                <a:latin typeface="Helvetica Neue" panose="020B0604020202020204" charset="0"/>
              </a:rPr>
              <a:t> en </a:t>
            </a:r>
            <a:r>
              <a:rPr lang="es-ES" sz="1800" b="0" i="0" u="none" strike="noStrike" baseline="0" dirty="0">
                <a:latin typeface="HelveticaNeue-Light-Identity-H"/>
              </a:rPr>
              <a:t>normas sociales y culturales que incentivan y excusan la discriminación basada en genero, y la desigualdad de poder </a:t>
            </a:r>
          </a:p>
          <a:p>
            <a:pPr algn="l"/>
            <a:r>
              <a:rPr lang="fr-FR" dirty="0" err="1">
                <a:solidFill>
                  <a:schemeClr val="bg2"/>
                </a:solidFill>
                <a:latin typeface="Helvetica Neue" panose="020B0604020202020204" charset="0"/>
              </a:rPr>
              <a:t>Incluye</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violencia</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sexual</a:t>
            </a:r>
            <a:r>
              <a:rPr lang="fr-FR" dirty="0">
                <a:solidFill>
                  <a:schemeClr val="bg2"/>
                </a:solidFill>
                <a:latin typeface="Helvetica Neue" panose="020B0604020202020204" charset="0"/>
              </a:rPr>
              <a:t>, </a:t>
            </a:r>
            <a:r>
              <a:rPr lang="es-ES" sz="1800" b="0" i="0" u="none" strike="noStrike" baseline="0" dirty="0">
                <a:latin typeface="HelveticaNeue-Light-Identity-H"/>
              </a:rPr>
              <a:t>prácticas nocivas, </a:t>
            </a:r>
            <a:r>
              <a:rPr lang="fr-FR" i="0" dirty="0" err="1">
                <a:solidFill>
                  <a:schemeClr val="bg2"/>
                </a:solidFill>
                <a:latin typeface="Helvetica Neue" panose="020B0604020202020204" charset="0"/>
              </a:rPr>
              <a:t>denegacion</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del</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acceso</a:t>
            </a:r>
            <a:r>
              <a:rPr lang="fr-FR" i="0" dirty="0">
                <a:solidFill>
                  <a:schemeClr val="bg2"/>
                </a:solidFill>
                <a:latin typeface="Helvetica Neue" panose="020B0604020202020204" charset="0"/>
              </a:rPr>
              <a:t> a </a:t>
            </a:r>
            <a:r>
              <a:rPr lang="fr-FR" i="0" dirty="0" err="1">
                <a:solidFill>
                  <a:schemeClr val="bg2"/>
                </a:solidFill>
                <a:latin typeface="Helvetica Neue" panose="020B0604020202020204" charset="0"/>
              </a:rPr>
              <a:t>recursos</a:t>
            </a:r>
            <a:r>
              <a:rPr lang="fr-FR" i="0" dirty="0">
                <a:solidFill>
                  <a:schemeClr val="bg2"/>
                </a:solidFill>
                <a:latin typeface="Helvetica Neue" panose="020B0604020202020204" charset="0"/>
              </a:rPr>
              <a:t> y </a:t>
            </a:r>
            <a:r>
              <a:rPr lang="fr-FR" i="0" dirty="0" err="1">
                <a:solidFill>
                  <a:schemeClr val="bg2"/>
                </a:solidFill>
                <a:latin typeface="Helvetica Neue" panose="020B0604020202020204" charset="0"/>
              </a:rPr>
              <a:t>oportunidades</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acoso</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sexual</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exploitacion</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sexual</a:t>
            </a:r>
            <a:r>
              <a:rPr lang="fr-FR" i="0" dirty="0">
                <a:solidFill>
                  <a:schemeClr val="bg2"/>
                </a:solidFill>
                <a:latin typeface="Helvetica Neue" panose="020B0604020202020204" charset="0"/>
              </a:rPr>
              <a:t>, y </a:t>
            </a:r>
            <a:r>
              <a:rPr lang="fr-FR" i="0" dirty="0" err="1">
                <a:solidFill>
                  <a:schemeClr val="bg2"/>
                </a:solidFill>
                <a:latin typeface="Helvetica Neue" panose="020B0604020202020204" charset="0"/>
              </a:rPr>
              <a:t>violencia</a:t>
            </a:r>
            <a:r>
              <a:rPr lang="fr-FR" i="0" dirty="0">
                <a:solidFill>
                  <a:schemeClr val="bg2"/>
                </a:solidFill>
                <a:latin typeface="Helvetica Neue" panose="020B0604020202020204" charset="0"/>
              </a:rPr>
              <a:t> </a:t>
            </a:r>
            <a:r>
              <a:rPr lang="es-ES" sz="1800" b="0" i="0" u="none" strike="noStrike" baseline="0" dirty="0">
                <a:latin typeface="HelveticaNeue-Light-Identity-H"/>
              </a:rPr>
              <a:t>conyugal [IPV en inglés]</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por</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ejemplo</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hacia</a:t>
            </a:r>
            <a:r>
              <a:rPr lang="fr-FR" i="0" dirty="0">
                <a:solidFill>
                  <a:schemeClr val="bg2"/>
                </a:solidFill>
                <a:latin typeface="Helvetica Neue" panose="020B0604020202020204" charset="0"/>
              </a:rPr>
              <a:t> </a:t>
            </a:r>
            <a:r>
              <a:rPr lang="es-ES" sz="1800" b="0" i="0" u="none" strike="noStrike" baseline="0" dirty="0">
                <a:latin typeface="HelveticaNeue-Light-Identity-H"/>
              </a:rPr>
              <a:t>niñas casadas</a:t>
            </a:r>
            <a:r>
              <a:rPr lang="fr-FR" i="0" dirty="0">
                <a:solidFill>
                  <a:schemeClr val="bg2"/>
                </a:solidFill>
                <a:latin typeface="Helvetica Neue" panose="020B0604020202020204" charset="0"/>
              </a:rPr>
              <a:t>), </a:t>
            </a:r>
            <a:r>
              <a:rPr lang="es-ES" sz="1800" b="0" i="0" u="none" strike="noStrike" baseline="0" dirty="0">
                <a:solidFill>
                  <a:srgbClr val="000000"/>
                </a:solidFill>
                <a:latin typeface="HelveticaNeue-Light-Identity-H"/>
              </a:rPr>
              <a:t>matrimonio infantil o mutilación o ablación genital femenina</a:t>
            </a:r>
            <a:r>
              <a:rPr lang="fr-FR" dirty="0">
                <a:solidFill>
                  <a:schemeClr val="bg2"/>
                </a:solidFill>
                <a:latin typeface="Helvetica Neue" panose="020B0604020202020204" charset="0"/>
              </a:rPr>
              <a:t>…. </a:t>
            </a:r>
            <a:r>
              <a:rPr lang="fr-FR" i="1" dirty="0">
                <a:solidFill>
                  <a:schemeClr val="bg2"/>
                </a:solidFill>
                <a:latin typeface="Helvetica Neue" panose="020B0604020202020204" charset="0"/>
              </a:rPr>
              <a:t>(lista que </a:t>
            </a:r>
            <a:r>
              <a:rPr lang="fr-FR" i="1" dirty="0" err="1">
                <a:solidFill>
                  <a:schemeClr val="bg2"/>
                </a:solidFill>
                <a:latin typeface="Helvetica Neue" panose="020B0604020202020204" charset="0"/>
              </a:rPr>
              <a:t>contextualizar</a:t>
            </a:r>
            <a:r>
              <a:rPr lang="fr-FR" i="1" dirty="0">
                <a:solidFill>
                  <a:schemeClr val="bg2"/>
                </a:solidFill>
                <a:latin typeface="Helvetica Neue" panose="020B0604020202020204" charset="0"/>
              </a:rPr>
              <a:t> </a:t>
            </a:r>
            <a:r>
              <a:rPr lang="fr-FR" i="1" dirty="0" err="1">
                <a:solidFill>
                  <a:schemeClr val="bg2"/>
                </a:solidFill>
                <a:latin typeface="Helvetica Neue" panose="020B0604020202020204" charset="0"/>
              </a:rPr>
              <a:t>segun</a:t>
            </a:r>
            <a:r>
              <a:rPr lang="fr-FR" i="1" dirty="0">
                <a:solidFill>
                  <a:schemeClr val="bg2"/>
                </a:solidFill>
                <a:latin typeface="Helvetica Neue" panose="020B0604020202020204" charset="0"/>
              </a:rPr>
              <a:t> el pais)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dirty="0">
                <a:solidFill>
                  <a:schemeClr val="bg2"/>
                </a:solidFill>
                <a:latin typeface="Helvetica Neue" panose="020B0604020202020204" charset="0"/>
              </a:rPr>
              <a:t>Las </a:t>
            </a:r>
            <a:r>
              <a:rPr lang="es-ES" sz="1200" b="0" i="0" u="none" strike="noStrike" baseline="0" dirty="0">
                <a:latin typeface="HelveticaNeue-Light-Identity-H"/>
              </a:rPr>
              <a:t>normas de género, las barreras sociales, el estigma y la discriminación – son causas de VSBG. </a:t>
            </a:r>
          </a:p>
          <a:p>
            <a:pPr algn="l"/>
            <a:r>
              <a:rPr lang="en-US" b="0" dirty="0"/>
              <a:t>-&gt; </a:t>
            </a:r>
            <a:r>
              <a:rPr lang="es-ES" sz="1800" b="0" i="0" u="none" strike="noStrike" baseline="0" dirty="0">
                <a:latin typeface="HelveticaNeue-Light-Identity-H"/>
              </a:rPr>
              <a:t>Las intervenciones relacionadas con las normas sociales y el cambio sistémico se alientan, cuando sea posible. </a:t>
            </a:r>
          </a:p>
          <a:p>
            <a:pPr algn="l"/>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9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Todos los niños y niñas están informados y protegidos contra la violencia sexual y basada en género y tienen acceso a servicios de respuesta dirigidos a los sobrevivientes apropiados a su género, edad, discapacidad, etapa de desarrollo y antecedentes culturales/religiosos</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algn="l"/>
            <a:r>
              <a:rPr lang="es-ES" sz="1800" b="0" i="0" u="none" strike="noStrike" baseline="0" dirty="0">
                <a:latin typeface="HelveticaNeue-Light-Identity-H"/>
              </a:rPr>
              <a:t>Las causas fundamentales de la VSBG están relacionadas a actitudes, creencias, normas y estructuras que promueven o excusan la discriminación</a:t>
            </a:r>
          </a:p>
          <a:p>
            <a:pPr algn="l"/>
            <a:r>
              <a:rPr lang="es-ES" sz="1800" b="0" i="0" u="none" strike="noStrike" baseline="0" dirty="0">
                <a:latin typeface="HelveticaNeue-Light-Identity-H"/>
              </a:rPr>
              <a:t>o desigualdad de poder basadas en el género. La transformación de normas y sistemas que apoyan la desigualdad de género puede tener un impacto visible en la salud y seguridad inmediata del sobreviviente. Las intervenciones relacionadas con las normas sociales y el cambio sistémico solo deben ser implementadas (a) en entornos más estables, y (b) cuando los servicios básicos de respuesta a la VSBG son funcionales.</a:t>
            </a:r>
          </a:p>
          <a:p>
            <a:pPr algn="l"/>
            <a:r>
              <a:rPr lang="es-ES" sz="1800" b="0" i="0" u="none" strike="noStrike" baseline="0" dirty="0">
                <a:latin typeface="HelveticaNeue-Light-Identity-H"/>
              </a:rPr>
              <a:t>Un enfoque centrado en el sobreviviente crea un entorno de desarrollo positivo en donde se respetan los derechos y deseos del sobreviviente, se garantiza su seguridad y se le trata con dignidad y respeto. Este enfoque se basa en los siguientes principios rectores:</a:t>
            </a:r>
          </a:p>
          <a:p>
            <a:pPr marL="514350" indent="-285750" algn="l">
              <a:buFont typeface="Arial" panose="020B0604020202020204" pitchFamily="34" charset="0"/>
              <a:buChar char="•"/>
            </a:pPr>
            <a:r>
              <a:rPr lang="es-ES" sz="1800" b="1" i="0" u="none" strike="noStrike" baseline="0" dirty="0">
                <a:solidFill>
                  <a:srgbClr val="000000"/>
                </a:solidFill>
                <a:latin typeface="HelveticaNeue-Medium-Identity-H"/>
              </a:rPr>
              <a:t>Seguridad</a:t>
            </a:r>
            <a:r>
              <a:rPr lang="es-ES" sz="1800" b="0" i="0" u="none" strike="noStrike" baseline="0" dirty="0">
                <a:solidFill>
                  <a:srgbClr val="000000"/>
                </a:solidFill>
                <a:latin typeface="HelveticaNeue-Medium-Identity-H"/>
              </a:rPr>
              <a:t>: </a:t>
            </a:r>
            <a:r>
              <a:rPr lang="es-ES" sz="1800" b="0" i="0" u="none" strike="noStrike" baseline="0" dirty="0">
                <a:solidFill>
                  <a:srgbClr val="000000"/>
                </a:solidFill>
                <a:latin typeface="HelveticaNeue-Light-Identity-H"/>
              </a:rPr>
              <a:t>La seguridad y protección del sobreviviente y su familia es la consideración principal.</a:t>
            </a:r>
          </a:p>
          <a:p>
            <a:pPr marL="514350" indent="-285750" algn="l">
              <a:buFont typeface="Arial" panose="020B0604020202020204" pitchFamily="34" charset="0"/>
              <a:buChar char="•"/>
            </a:pPr>
            <a:r>
              <a:rPr lang="es-ES" sz="1800" b="1" i="0" u="none" strike="noStrike" baseline="0" dirty="0">
                <a:solidFill>
                  <a:srgbClr val="000000"/>
                </a:solidFill>
                <a:latin typeface="HelveticaNeue-Medium-Identity-H"/>
              </a:rPr>
              <a:t>Confidencialidad</a:t>
            </a:r>
            <a:r>
              <a:rPr lang="es-ES" sz="1800" b="0" i="0" u="none" strike="noStrike" baseline="0" dirty="0">
                <a:solidFill>
                  <a:srgbClr val="000000"/>
                </a:solidFill>
                <a:latin typeface="HelveticaNeue-Medium-Identity-H"/>
              </a:rPr>
              <a:t>: </a:t>
            </a:r>
            <a:r>
              <a:rPr lang="es-ES" sz="1800" b="0" i="0" u="none" strike="noStrike" baseline="0" dirty="0">
                <a:solidFill>
                  <a:srgbClr val="000000"/>
                </a:solidFill>
                <a:latin typeface="HelveticaNeue-Light-Identity-H"/>
              </a:rPr>
              <a:t>Los sobrevivientes tienen derecho de elegir a quien contar o no su historia, y cualquier información sobre ellos solo puede compartirse con su consentimiento/asentimiento informado. Sin embargo, al trabajar con NNA la confidencialidad tiene límites que se deben explicar con claridad tanto a los NNA como a sus cuidadores. Estos límites incluyen la necesidad de proteger la seguridad física y emocional del NNA y proporcionar ayuda inmediata cuando sea necesario.</a:t>
            </a:r>
          </a:p>
          <a:p>
            <a:pPr marL="514350" indent="-285750" algn="l">
              <a:buFont typeface="Arial" panose="020B0604020202020204" pitchFamily="34" charset="0"/>
              <a:buChar char="•"/>
            </a:pPr>
            <a:r>
              <a:rPr lang="es-ES" sz="1800" b="1" i="0" u="none" strike="noStrike" baseline="0" dirty="0">
                <a:solidFill>
                  <a:srgbClr val="000000"/>
                </a:solidFill>
                <a:latin typeface="HelveticaNeue-Medium-Identity-H"/>
              </a:rPr>
              <a:t>Respeto</a:t>
            </a:r>
            <a:r>
              <a:rPr lang="es-ES" sz="1800" b="0" i="0" u="none" strike="noStrike" baseline="0" dirty="0">
                <a:solidFill>
                  <a:srgbClr val="000000"/>
                </a:solidFill>
                <a:latin typeface="HelveticaNeue-Medium-Identity-H"/>
              </a:rPr>
              <a:t>: </a:t>
            </a:r>
            <a:r>
              <a:rPr lang="es-ES" sz="1800" b="0" i="0" u="none" strike="noStrike" baseline="0" dirty="0">
                <a:solidFill>
                  <a:srgbClr val="000000"/>
                </a:solidFill>
                <a:latin typeface="HelveticaNeue-Light-Identity-H"/>
              </a:rPr>
              <a:t>Todas las medidas deben ser guiadas por el respeto a las elecciones, deseos, derechos y dignidad del sobreviviente. La función de los ayudantes es facilitar la recuperación del sobreviviente y proporcionar recursos para ayudarlo.</a:t>
            </a:r>
          </a:p>
          <a:p>
            <a:pPr marL="514350" indent="-285750" algn="l">
              <a:buFont typeface="Arial" panose="020B0604020202020204" pitchFamily="34" charset="0"/>
              <a:buChar char="•"/>
            </a:pPr>
            <a:r>
              <a:rPr lang="es-ES" sz="1800" b="1" i="0" u="none" strike="noStrike" baseline="0" dirty="0">
                <a:solidFill>
                  <a:srgbClr val="000000"/>
                </a:solidFill>
                <a:latin typeface="HelveticaNeue-Medium-Identity-H"/>
              </a:rPr>
              <a:t>No discriminación</a:t>
            </a:r>
            <a:r>
              <a:rPr lang="es-ES" sz="1800" b="0" i="0" u="none" strike="noStrike" baseline="0" dirty="0">
                <a:solidFill>
                  <a:srgbClr val="000000"/>
                </a:solidFill>
                <a:latin typeface="HelveticaNeue-Medium-Identity-H"/>
              </a:rPr>
              <a:t>: </a:t>
            </a:r>
            <a:r>
              <a:rPr lang="es-ES" sz="1800" b="0" i="0" u="none" strike="noStrike" baseline="0" dirty="0">
                <a:solidFill>
                  <a:srgbClr val="000000"/>
                </a:solidFill>
                <a:latin typeface="HelveticaNeue-Light-Identity-H"/>
              </a:rPr>
              <a:t>Los sobrevivientes deben recibir un trato equitativo y justo, sin importar su orientación sexual, identidad de género, edad, discapacidad, religión, nacionalidad, etnia o cualquier otro factor de diversidad.</a:t>
            </a:r>
            <a:endParaRPr lang="en-US" b="1" dirty="0">
              <a:solidFill>
                <a:schemeClr val="bg2"/>
              </a:solidFill>
            </a:endParaRPr>
          </a:p>
          <a:p>
            <a:pPr>
              <a:buFont typeface="Arial" panose="020B0604020202020204" pitchFamily="34" charset="0"/>
              <a:buChar char="•"/>
            </a:pPr>
            <a:r>
              <a:rPr lang="es-ES" sz="1800" b="0" i="0" u="none" strike="noStrike" baseline="0" dirty="0">
                <a:latin typeface="HelveticaNeue-Light-Identity-H"/>
              </a:rPr>
              <a:t>el </a:t>
            </a:r>
            <a:r>
              <a:rPr lang="es-ES" sz="1800" b="1" i="0" u="sng" strike="noStrike" baseline="0" dirty="0">
                <a:latin typeface="HelveticaNeue-Light-Identity-H"/>
              </a:rPr>
              <a:t>interés superior del niño y de la niña </a:t>
            </a:r>
            <a:r>
              <a:rPr lang="es-ES" sz="1800" b="0" i="0" u="none" strike="noStrike" baseline="0" dirty="0">
                <a:latin typeface="HelveticaNeue-Light-Identity-H"/>
              </a:rPr>
              <a:t>se debe de considerar: todas las decisiones y medidas que afecten a los NNA deben reflejar lo que es mejor para la seguridad, bienestar y desarrollo de ese NNA en particular. Reconoce que cada NNA es único y se verá afectado de diferentes maneras por la VSBG. Los NNA tienen derecho a participar en las decisiones que los afecten, siempre que sean adecuadas a su nivel de madurez. Los padres/cuidadores deberán participar en la toma de decisiones de acuerdo con el interés superior del niño.</a:t>
            </a:r>
          </a:p>
          <a:p>
            <a:pPr>
              <a:buFont typeface="Arial" panose="020B0604020202020204" pitchFamily="34" charset="0"/>
              <a:buChar char="•"/>
            </a:pPr>
            <a:endParaRPr lang="es-ES" sz="1800" b="0" i="0" u="none" strike="noStrike" baseline="0" dirty="0">
              <a:solidFill>
                <a:srgbClr val="1690BF"/>
              </a:solidFill>
              <a:effectLst/>
              <a:latin typeface="HelveticaNeue-Light-Identity-H"/>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b="0" i="0" u="none" strike="noStrike" baseline="0" dirty="0">
                <a:solidFill>
                  <a:srgbClr val="000000"/>
                </a:solidFill>
                <a:latin typeface="HelveticaNeue-Light-Identity-H"/>
              </a:rPr>
              <a:t>Los </a:t>
            </a:r>
            <a:r>
              <a:rPr lang="es-ES" sz="1200" b="1" i="0" u="none" strike="noStrike" baseline="0" dirty="0">
                <a:solidFill>
                  <a:srgbClr val="000000"/>
                </a:solidFill>
                <a:latin typeface="HelveticaNeue-Light-Identity-H"/>
              </a:rPr>
              <a:t>datos</a:t>
            </a:r>
            <a:r>
              <a:rPr lang="es-ES" sz="1200" b="0" i="0" u="none" strike="noStrike" baseline="0" dirty="0">
                <a:solidFill>
                  <a:srgbClr val="000000"/>
                </a:solidFill>
                <a:latin typeface="HelveticaNeue-Light-Identity-H"/>
              </a:rPr>
              <a:t> sobre la VSBG deben manejarse con el pleno consentimiento/asentimiento informado del sobreviviente, con el propósito de mejorar la prestación del servicio. Debe realizarse de forma segura y ética para asegurar la protección de los datos y la seguridad de todos los actores. La recopilación de datos de incidentes es responsabilidad de los proveedores de servicios especializados, quienes ayudan a NNA sobrevivientes y que están sujetos a protocolos de protección de datos, tales como los que desarrolla el </a:t>
            </a:r>
            <a:r>
              <a:rPr lang="es-ES" sz="1200" b="0" i="1" u="none" strike="noStrike" baseline="0" dirty="0">
                <a:solidFill>
                  <a:srgbClr val="333333"/>
                </a:solidFill>
                <a:latin typeface="HelveticaNeue-LightItalic-Identity-H"/>
              </a:rPr>
              <a:t>Sistema de Gestión de Información sobre la Violencia Basada en Género </a:t>
            </a:r>
            <a:r>
              <a:rPr lang="es-ES" sz="1200" b="0" i="0" u="none" strike="noStrike" baseline="0" dirty="0">
                <a:solidFill>
                  <a:srgbClr val="000000"/>
                </a:solidFill>
                <a:latin typeface="HelveticaNeue-Light-Identity-H"/>
              </a:rPr>
              <a:t>(GBVIMS, siglas en inglés). Hay muchos tipos de datos relacionados con VSBG (información cualitativa recogida en grupos de conversación, análisis de tendencia, etc.), pero lo que se referencia aquí, en el </a:t>
            </a:r>
            <a:r>
              <a:rPr lang="en-US" dirty="0"/>
              <a:t>GBVIMS, es </a:t>
            </a:r>
            <a:r>
              <a:rPr lang="en-US" dirty="0" err="1"/>
              <a:t>màs</a:t>
            </a:r>
            <a:r>
              <a:rPr lang="en-US" dirty="0"/>
              <a:t> </a:t>
            </a:r>
            <a:r>
              <a:rPr lang="en-US" dirty="0" err="1"/>
              <a:t>acerca</a:t>
            </a:r>
            <a:r>
              <a:rPr lang="en-US" dirty="0"/>
              <a:t> de los </a:t>
            </a:r>
            <a:r>
              <a:rPr lang="en-US" dirty="0" err="1"/>
              <a:t>incidentes</a:t>
            </a:r>
            <a:r>
              <a:rPr lang="en-US" dirty="0"/>
              <a:t> </a:t>
            </a:r>
            <a:r>
              <a:rPr lang="en-US" dirty="0" err="1"/>
              <a:t>reportados</a:t>
            </a:r>
            <a:r>
              <a:rPr lang="en-US" dirty="0"/>
              <a:t> y los </a:t>
            </a:r>
            <a:r>
              <a:rPr lang="en-US" dirty="0" err="1"/>
              <a:t>datos</a:t>
            </a:r>
            <a:r>
              <a:rPr lang="en-US" dirty="0"/>
              <a:t> de los </a:t>
            </a:r>
            <a:r>
              <a:rPr lang="en-US" dirty="0" err="1"/>
              <a:t>sobrevivientes</a:t>
            </a:r>
            <a:r>
              <a:rPr lang="en-US" dirty="0"/>
              <a:t>. </a:t>
            </a:r>
            <a:endParaRPr lang="es-ES" sz="1200" b="0" i="0" u="none" strike="noStrike" baseline="0" dirty="0">
              <a:solidFill>
                <a:srgbClr val="000000"/>
              </a:solidFill>
              <a:latin typeface="HelveticaNeue-Light-Identity-H"/>
            </a:endParaRPr>
          </a:p>
          <a:p>
            <a:pPr>
              <a:buFont typeface="Arial" panose="020B0604020202020204" pitchFamily="34" charset="0"/>
              <a:buChar char="•"/>
            </a:pPr>
            <a:endParaRPr lang="en-US" dirty="0">
              <a:solidFill>
                <a:srgbClr val="1690BF"/>
              </a:solidFill>
              <a:effectLst/>
            </a:endParaRPr>
          </a:p>
          <a:p>
            <a:pPr marL="514350" indent="-285750" algn="l">
              <a:buFont typeface="Arial" panose="020B0604020202020204" pitchFamily="34" charset="0"/>
              <a:buChar char="•"/>
            </a:pPr>
            <a:r>
              <a:rPr lang="es-ES" sz="1800" b="0" i="0" u="none" strike="noStrike" baseline="0" dirty="0">
                <a:latin typeface="HelveticaNeue-Light-Identity-H"/>
              </a:rPr>
              <a:t>La información solo se comparte cuando es necesario y está protegida por protocolos de confidencialidad e intercambio de información.</a:t>
            </a: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El incumplimiento de estos protocolos acordados puede exponer a los sobrevivientes a riesgos o incrementar las posibilidades de discriminación y violencia hacia los NNA, familias determinadas y comunidades enteras. </a:t>
            </a: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Para </a:t>
            </a:r>
            <a:r>
              <a:rPr lang="en-US" dirty="0" err="1"/>
              <a:t>preparar</a:t>
            </a:r>
            <a:r>
              <a:rPr lang="en-US" dirty="0"/>
              <a:t> la </a:t>
            </a:r>
            <a:r>
              <a:rPr lang="en-US" dirty="0" err="1"/>
              <a:t>programacion</a:t>
            </a:r>
            <a:r>
              <a:rPr lang="en-US" dirty="0"/>
              <a:t> </a:t>
            </a:r>
            <a:r>
              <a:rPr lang="en-US" dirty="0" err="1"/>
              <a:t>en</a:t>
            </a:r>
            <a:r>
              <a:rPr lang="en-US" dirty="0"/>
              <a:t> </a:t>
            </a:r>
            <a:r>
              <a:rPr lang="es-ES" sz="1200" b="0" i="0" u="none" strike="noStrike" baseline="0" dirty="0">
                <a:latin typeface="HelveticaNeue-Light-Identity-H"/>
              </a:rPr>
              <a:t>VSBG y prevenir su ocurrencia: </a:t>
            </a:r>
          </a:p>
          <a:p>
            <a:pPr marL="514350" indent="-285750" algn="l">
              <a:buFont typeface="Arial" panose="020B0604020202020204" pitchFamily="34" charset="0"/>
              <a:buChar char="•"/>
            </a:pPr>
            <a:r>
              <a:rPr lang="es-ES" sz="1800" b="0" i="0" u="none" strike="noStrike" baseline="0" dirty="0">
                <a:latin typeface="HelveticaNeue-Light-Identity-H"/>
              </a:rPr>
              <a:t>Desarrollar </a:t>
            </a:r>
            <a:r>
              <a:rPr lang="es-ES" sz="1800" b="0" i="0" u="none" strike="noStrike" baseline="0" dirty="0">
                <a:solidFill>
                  <a:srgbClr val="FFFFFF"/>
                </a:solidFill>
                <a:latin typeface="HelveticaNeue-Roman-Identity-H"/>
              </a:rPr>
              <a:t>procedimientos operativos estandarizados (POE) </a:t>
            </a:r>
            <a:r>
              <a:rPr lang="es-ES" sz="1800" b="0" i="0" u="none" strike="noStrike" baseline="0" dirty="0">
                <a:latin typeface="HelveticaNeue-Light-Identity-H"/>
              </a:rPr>
              <a:t>con los grupos de coordinación de la VSBG </a:t>
            </a:r>
            <a:endParaRPr lang="fr-FR" sz="1800" b="0" i="0" u="none" strike="noStrike" baseline="0" dirty="0">
              <a:latin typeface="HelveticaNeue-Light-Identity-H"/>
            </a:endParaRPr>
          </a:p>
          <a:p>
            <a:pPr marL="514350" indent="-285750">
              <a:buFont typeface="Arial" panose="020B0604020202020204" pitchFamily="34" charset="0"/>
              <a:buChar char="•"/>
            </a:pPr>
            <a:r>
              <a:rPr lang="es-ES" sz="1800" b="0" i="0" u="none" strike="noStrike" baseline="0" dirty="0">
                <a:latin typeface="HelveticaNeue-Light-Identity-H"/>
              </a:rPr>
              <a:t>Recopilar y analizar información sobre los riesgos existentes de la VSBG, haciendo una revista de literatura</a:t>
            </a:r>
            <a:endParaRPr lang="fr-FR" sz="1200" b="0" i="0" u="none" strike="noStrike" baseline="0" dirty="0">
              <a:latin typeface="Calibri"/>
            </a:endParaRPr>
          </a:p>
          <a:p>
            <a:pPr marL="514350" indent="-285750">
              <a:buFont typeface="Arial" panose="020B0604020202020204" pitchFamily="34" charset="0"/>
              <a:buChar char="•"/>
            </a:pPr>
            <a:r>
              <a:rPr lang="es-ES" sz="1200" b="0" i="0" u="none" strike="noStrike" baseline="0" dirty="0">
                <a:latin typeface="HelveticaNeue-Light-Identity-H"/>
              </a:rPr>
              <a:t>Desarrollar una ruta de remisión incluyendo </a:t>
            </a:r>
            <a:r>
              <a:rPr lang="es-ES" sz="1800" b="0" i="0" u="none" strike="noStrike" baseline="0" dirty="0">
                <a:latin typeface="HelveticaNeue-Light-Identity-H"/>
              </a:rPr>
              <a:t>todos los prestadores de servicios, sean formales o informales. </a:t>
            </a:r>
          </a:p>
          <a:p>
            <a:pPr>
              <a:buFont typeface="Arial" panose="020B0604020202020204" pitchFamily="34" charset="0"/>
              <a:buChar char="•"/>
            </a:pPr>
            <a:r>
              <a:rPr lang="en-US" dirty="0" err="1"/>
              <a:t>Apoyar</a:t>
            </a:r>
            <a:r>
              <a:rPr lang="en-US" dirty="0"/>
              <a:t> a las </a:t>
            </a:r>
            <a:r>
              <a:rPr lang="en-US" dirty="0" err="1"/>
              <a:t>familias</a:t>
            </a:r>
            <a:r>
              <a:rPr lang="en-US" dirty="0"/>
              <a:t> con </a:t>
            </a:r>
            <a:r>
              <a:rPr lang="en-US" dirty="0" err="1"/>
              <a:t>educacion</a:t>
            </a:r>
            <a:r>
              <a:rPr lang="en-US" dirty="0"/>
              <a:t>, </a:t>
            </a:r>
            <a:r>
              <a:rPr lang="en-US" dirty="0" err="1"/>
              <a:t>capacitaciones</a:t>
            </a:r>
            <a:r>
              <a:rPr lang="en-US" dirty="0"/>
              <a:t> </a:t>
            </a:r>
            <a:r>
              <a:rPr lang="en-US" dirty="0" err="1"/>
              <a:t>en</a:t>
            </a:r>
            <a:r>
              <a:rPr lang="en-US" dirty="0"/>
              <a:t> </a:t>
            </a:r>
            <a:r>
              <a:rPr lang="en-US" dirty="0" err="1"/>
              <a:t>habilidades</a:t>
            </a:r>
            <a:r>
              <a:rPr lang="en-US" dirty="0"/>
              <a:t> para la </a:t>
            </a:r>
            <a:r>
              <a:rPr lang="en-US" dirty="0" err="1"/>
              <a:t>vida</a:t>
            </a:r>
            <a:r>
              <a:rPr lang="en-US" dirty="0"/>
              <a:t>, </a:t>
            </a:r>
            <a:r>
              <a:rPr lang="en-US" dirty="0" err="1"/>
              <a:t>programa</a:t>
            </a:r>
            <a:r>
              <a:rPr lang="en-US" dirty="0"/>
              <a:t> de </a:t>
            </a:r>
            <a:r>
              <a:rPr lang="es-ES" sz="1800" b="0" i="0" u="none" strike="noStrike" baseline="0" dirty="0">
                <a:latin typeface="HelveticaNeue-Light-Identity-H"/>
              </a:rPr>
              <a:t>crianza positiva, y empoderamiento económico</a:t>
            </a:r>
          </a:p>
          <a:p>
            <a:pPr>
              <a:buFont typeface="Arial" panose="020B0604020202020204" pitchFamily="34" charset="0"/>
              <a:buChar char="•"/>
            </a:pPr>
            <a:r>
              <a:rPr lang="es-ES" sz="1800" b="0" i="0" u="none" strike="noStrike" baseline="0" dirty="0">
                <a:latin typeface="HelveticaNeue-Light-Identity-H"/>
              </a:rPr>
              <a:t>Transformar las normas sociales y de género nocivas, cambiando las expectativas sociales, no solo las </a:t>
            </a:r>
            <a:r>
              <a:rPr lang="en-US" sz="1800" dirty="0" err="1">
                <a:solidFill>
                  <a:srgbClr val="1690BF"/>
                </a:solidFill>
                <a:effectLst/>
              </a:rPr>
              <a:t>actitudes</a:t>
            </a:r>
            <a:r>
              <a:rPr lang="es-ES" sz="1800" b="0" i="0" u="none" strike="noStrike" baseline="0" dirty="0">
                <a:latin typeface="HelveticaNeue-Light-Identity-H"/>
              </a:rPr>
              <a:t> </a:t>
            </a:r>
            <a:r>
              <a:rPr lang="en-US" dirty="0" err="1">
                <a:solidFill>
                  <a:srgbClr val="1690BF"/>
                </a:solidFill>
                <a:effectLst/>
              </a:rPr>
              <a:t>individuales</a:t>
            </a:r>
            <a:r>
              <a:rPr lang="en-US" dirty="0">
                <a:solidFill>
                  <a:srgbClr val="1690BF"/>
                </a:solidFill>
                <a:effectLst/>
              </a:rPr>
              <a:t>; </a:t>
            </a:r>
            <a:r>
              <a:rPr lang="en-US" dirty="0" err="1">
                <a:solidFill>
                  <a:srgbClr val="1690BF"/>
                </a:solidFill>
                <a:effectLst/>
              </a:rPr>
              <a:t>publicitando</a:t>
            </a:r>
            <a:r>
              <a:rPr lang="en-US" dirty="0">
                <a:solidFill>
                  <a:srgbClr val="1690BF"/>
                </a:solidFill>
                <a:effectLst/>
              </a:rPr>
              <a:t> </a:t>
            </a:r>
            <a:r>
              <a:rPr lang="en-US" dirty="0" err="1">
                <a:solidFill>
                  <a:srgbClr val="1690BF"/>
                </a:solidFill>
                <a:effectLst/>
              </a:rPr>
              <a:t>el</a:t>
            </a:r>
            <a:r>
              <a:rPr lang="en-US" dirty="0">
                <a:solidFill>
                  <a:srgbClr val="1690BF"/>
                </a:solidFill>
                <a:effectLst/>
              </a:rPr>
              <a:t> </a:t>
            </a:r>
            <a:r>
              <a:rPr lang="en-US" dirty="0" err="1">
                <a:solidFill>
                  <a:srgbClr val="1690BF"/>
                </a:solidFill>
                <a:effectLst/>
              </a:rPr>
              <a:t>cambio</a:t>
            </a:r>
            <a:r>
              <a:rPr lang="en-US" dirty="0">
                <a:solidFill>
                  <a:srgbClr val="1690BF"/>
                </a:solidFill>
                <a:effectLst/>
              </a:rPr>
              <a:t>; </a:t>
            </a:r>
            <a:r>
              <a:rPr lang="en-US" dirty="0" err="1">
                <a:solidFill>
                  <a:srgbClr val="1690BF"/>
                </a:solidFill>
                <a:effectLst/>
              </a:rPr>
              <a:t>inspirando</a:t>
            </a:r>
            <a:r>
              <a:rPr lang="en-US" dirty="0">
                <a:solidFill>
                  <a:srgbClr val="1690BF"/>
                </a:solidFill>
                <a:effectLst/>
              </a:rPr>
              <a:t> </a:t>
            </a:r>
            <a:r>
              <a:rPr lang="en-US" dirty="0" err="1">
                <a:solidFill>
                  <a:srgbClr val="1690BF"/>
                </a:solidFill>
                <a:effectLst/>
              </a:rPr>
              <a:t>nuevas</a:t>
            </a:r>
            <a:r>
              <a:rPr lang="en-US" dirty="0">
                <a:solidFill>
                  <a:srgbClr val="1690BF"/>
                </a:solidFill>
                <a:effectLst/>
              </a:rPr>
              <a:t> </a:t>
            </a:r>
            <a:r>
              <a:rPr lang="en-US" dirty="0" err="1">
                <a:solidFill>
                  <a:srgbClr val="1690BF"/>
                </a:solidFill>
                <a:effectLst/>
              </a:rPr>
              <a:t>normas</a:t>
            </a:r>
            <a:r>
              <a:rPr lang="en-US" dirty="0">
                <a:solidFill>
                  <a:srgbClr val="1690BF"/>
                </a:solidFill>
                <a:effectLst/>
              </a:rPr>
              <a:t> y </a:t>
            </a:r>
            <a:r>
              <a:rPr lang="en-US" dirty="0" err="1">
                <a:solidFill>
                  <a:srgbClr val="1690BF"/>
                </a:solidFill>
                <a:effectLst/>
              </a:rPr>
              <a:t>comportamientos</a:t>
            </a:r>
            <a:r>
              <a:rPr lang="en-US">
                <a:solidFill>
                  <a:srgbClr val="1690BF"/>
                </a:solidFill>
                <a:effectLst/>
              </a:rPr>
              <a:t> </a:t>
            </a:r>
          </a:p>
          <a:p>
            <a:pPr>
              <a:buFont typeface="Arial" panose="020B0604020202020204" pitchFamily="34" charset="0"/>
              <a:buChar char="•"/>
            </a:pPr>
            <a:endParaRPr lang="en-US" dirty="0">
              <a:solidFill>
                <a:srgbClr val="1690BF"/>
              </a:solidFill>
              <a:effectLst/>
            </a:endParaRPr>
          </a:p>
          <a:p>
            <a:pPr>
              <a:buFont typeface="Arial" panose="020B0604020202020204" pitchFamily="34" charset="0"/>
              <a:buChar char="•"/>
            </a:pPr>
            <a:r>
              <a:rPr lang="en-US" dirty="0"/>
              <a:t>Risk mitigation refers to a process and specific interventions in all phases of humanitarian programming; to mitigating the risk of GBV across other humanitarian sectors (WASH, Nutrition, etc.). It includes actions that are taken in each humanitarian sector and area of work to reduce risks and exposure to GBV and improve safety as part of an agencywide approach. Risk mitigation measures also contribute to reducing the risk of SEA. Operations must anticipate and identify GBV risks and take prompt action to mitigate them, including through intervention/advocacy with national authorities and service providers. </a:t>
            </a:r>
            <a:r>
              <a:rPr lang="en-US" dirty="0" err="1"/>
              <a:t>I.e</a:t>
            </a:r>
            <a:r>
              <a:rPr lang="en-US" dirty="0"/>
              <a:t>: Conducting safety audits and safety planning, distribution of dignity kids and ensuring girls' access to these items, ensuring safe spaces for girls (particularly through women's spaces).</a:t>
            </a:r>
          </a:p>
          <a:p>
            <a:endParaRPr lang="en-US" dirty="0">
              <a:solidFill>
                <a:srgbClr val="1690BF"/>
              </a:solidFill>
              <a:effectLst/>
            </a:endParaRPr>
          </a:p>
          <a:p>
            <a:r>
              <a:rPr lang="en-US" dirty="0"/>
              <a:t>Examples of the key actions that should be implemented in coordination with GBV actors to respond to SGBV against children:</a:t>
            </a:r>
            <a:endParaRPr lang="en-US" dirty="0">
              <a:solidFill>
                <a:srgbClr val="1690BF"/>
              </a:solidFill>
              <a:effectLst/>
            </a:endParaRPr>
          </a:p>
          <a:p>
            <a:pPr>
              <a:buFont typeface="Arial" panose="020B0604020202020204" pitchFamily="34" charset="0"/>
              <a:buChar char="•"/>
            </a:pPr>
            <a:r>
              <a:rPr lang="en-US" dirty="0"/>
              <a:t>Ensure that basic SGBV services are available</a:t>
            </a:r>
          </a:p>
          <a:p>
            <a:pPr>
              <a:buFont typeface="Arial" panose="020B0604020202020204" pitchFamily="34" charset="0"/>
              <a:buChar char="•"/>
            </a:pPr>
            <a:r>
              <a:rPr lang="en-US" dirty="0"/>
              <a:t>Make information on the referral pathways available to and understood by all service providers, children, caregivers and communities</a:t>
            </a:r>
          </a:p>
          <a:p>
            <a:pPr>
              <a:buFont typeface="Arial" panose="020B0604020202020204" pitchFamily="34" charset="0"/>
              <a:buChar char="•"/>
            </a:pPr>
            <a:r>
              <a:rPr lang="en-US" dirty="0"/>
              <a:t>Strengthen formal and informal service providers’ capacity to provide child-friendly services to all children</a:t>
            </a:r>
          </a:p>
          <a:p>
            <a:pPr>
              <a:buFont typeface="Arial" panose="020B0604020202020204" pitchFamily="34" charset="0"/>
              <a:buChar char="•"/>
            </a:pPr>
            <a:r>
              <a:rPr lang="en-US" dirty="0"/>
              <a:t>Support child survivors’ access to high-quality case management services delivered by service providers with the appropriate expertise.</a:t>
            </a:r>
          </a:p>
          <a:p>
            <a:pPr>
              <a:buFont typeface="Arial" panose="020B0604020202020204" pitchFamily="34" charset="0"/>
              <a:buChar char="•"/>
            </a:pPr>
            <a:r>
              <a:rPr lang="en-US" dirty="0"/>
              <a:t>Identify appropriate alternative care for child survivors where removal from the home is in the best interests of the child</a:t>
            </a:r>
          </a:p>
          <a:p>
            <a:pPr>
              <a:buFont typeface="Arial" panose="020B0604020202020204" pitchFamily="34" charset="0"/>
              <a:buChar char="•"/>
            </a:pPr>
            <a:r>
              <a:rPr lang="en-US" dirty="0"/>
              <a:t>Provide cash and voucher assistance and/or in-kind material support to enable child survivors to rapidly access urgent care.</a:t>
            </a:r>
          </a:p>
          <a:p>
            <a:pPr>
              <a:buFont typeface="Arial" panose="020B0604020202020204" pitchFamily="34" charset="0"/>
              <a:buChar char="•"/>
            </a:pPr>
            <a:r>
              <a:rPr lang="en-US" dirty="0"/>
              <a:t>Consult with children to incorporate SGBV messages into child protection community outreach and awareness-raising activities.</a:t>
            </a:r>
          </a:p>
          <a:p>
            <a:pPr>
              <a:buFont typeface="Arial" panose="020B0604020202020204" pitchFamily="34" charset="0"/>
              <a:buChar char="•"/>
            </a:pPr>
            <a:endParaRPr lang="en-US" dirty="0"/>
          </a:p>
          <a:p>
            <a:pPr>
              <a:buFont typeface="Arial" panose="020B0604020202020204" pitchFamily="34" charset="0"/>
              <a:buChar char="•"/>
            </a:pPr>
            <a:r>
              <a:rPr lang="en-US" dirty="0"/>
              <a:t>The icon is the Child Protection thematic area guide from the IASC GBV Guidelines. The GBV guidelines is the key resource for more information that is helpful to implementing Standard 9.</a:t>
            </a:r>
          </a:p>
          <a:p>
            <a:pPr marL="228600" indent="0">
              <a:buFont typeface="Arial" panose="020B0604020202020204" pitchFamily="34" charset="0"/>
              <a:buNone/>
            </a:pPr>
            <a:r>
              <a:rPr lang="en-US" i="1" dirty="0"/>
              <a:t>(You can open the guidelines by clicking on the image if needed)</a:t>
            </a:r>
            <a:endParaRPr lang="fr-FR" i="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566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gbvguidelines.org/wp/wp-content/uploads/2015/09/TAG-child-protection-08_26_2015.pd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9</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618723" y="1583759"/>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Parte</a:t>
            </a:r>
            <a:r>
              <a:rPr lang="en-US" dirty="0">
                <a:solidFill>
                  <a:schemeClr val="bg2"/>
                </a:solidFill>
                <a:latin typeface="Helvetica Neue" panose="020B0604020202020204" charset="0"/>
              </a:rPr>
              <a:t> del </a:t>
            </a:r>
            <a:r>
              <a:rPr lang="en-US" dirty="0" err="1">
                <a:solidFill>
                  <a:schemeClr val="bg2"/>
                </a:solidFill>
                <a:latin typeface="Helvetica Neue" panose="020B0604020202020204" charset="0"/>
              </a:rPr>
              <a:t>Bloque</a:t>
            </a:r>
            <a:r>
              <a:rPr lang="en-US" dirty="0">
                <a:solidFill>
                  <a:schemeClr val="bg2"/>
                </a:solidFill>
                <a:latin typeface="Helvetica Neue" panose="020B0604020202020204" charset="0"/>
              </a:rPr>
              <a:t> 2 </a:t>
            </a:r>
            <a:r>
              <a:rPr lang="en-US" dirty="0" err="1">
                <a:solidFill>
                  <a:schemeClr val="bg2"/>
                </a:solidFill>
                <a:latin typeface="Helvetica Neue" panose="020B0604020202020204" charset="0"/>
              </a:rPr>
              <a:t>relacionado</a:t>
            </a:r>
            <a:r>
              <a:rPr lang="en-US" dirty="0">
                <a:solidFill>
                  <a:schemeClr val="bg2"/>
                </a:solidFill>
                <a:latin typeface="Helvetica Neue" panose="020B0604020202020204" charset="0"/>
              </a:rPr>
              <a:t> con </a:t>
            </a:r>
            <a:r>
              <a:rPr lang="en-US" dirty="0" err="1">
                <a:solidFill>
                  <a:schemeClr val="bg2"/>
                </a:solidFill>
              </a:rPr>
              <a:t>riesgos</a:t>
            </a:r>
            <a:r>
              <a:rPr lang="en-US" dirty="0">
                <a:solidFill>
                  <a:schemeClr val="bg2"/>
                </a:solidFill>
              </a:rPr>
              <a:t> de PNA</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RIESGO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Naturaleza</a:t>
            </a:r>
            <a:r>
              <a:rPr lang="en-US" dirty="0">
                <a:solidFill>
                  <a:schemeClr val="bg2"/>
                </a:solidFill>
                <a:latin typeface="Helvetica Neue" panose="020B0604020202020204" charset="0"/>
              </a:rPr>
              <a:t> &amp; Grado del </a:t>
            </a:r>
            <a:r>
              <a:rPr lang="en-US" dirty="0" err="1">
                <a:solidFill>
                  <a:schemeClr val="bg2"/>
                </a:solidFill>
                <a:latin typeface="Helvetica Neue" panose="020B0604020202020204" charset="0"/>
              </a:rPr>
              <a:t>riesgo</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Vulnerabilidad</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Resiliencia</a:t>
            </a:r>
            <a:r>
              <a:rPr lang="en-US" dirty="0">
                <a:solidFill>
                  <a:schemeClr val="bg2"/>
                </a:solidFill>
                <a:latin typeface="Helvetica Neue" panose="020B0604020202020204" charset="0"/>
              </a:rPr>
              <a:t> </a:t>
            </a:r>
          </a:p>
          <a:p>
            <a:endParaRPr lang="en-US" dirty="0">
              <a:solidFill>
                <a:schemeClr val="bg2"/>
              </a:solidFill>
              <a:latin typeface="Helvetica Neue" panose="020B0604020202020204" charset="0"/>
            </a:endParaRPr>
          </a:p>
          <a:p>
            <a:pPr marL="228600" indent="-241934">
              <a:buClr>
                <a:schemeClr val="accent3"/>
              </a:buClr>
            </a:pPr>
            <a:r>
              <a:rPr lang="es-ES" dirty="0">
                <a:solidFill>
                  <a:schemeClr val="bg2"/>
                </a:solidFill>
                <a:latin typeface="Helvetica Neue" panose="020B0604020202020204" charset="0"/>
                <a:ea typeface="Arial"/>
                <a:cs typeface="Arial"/>
              </a:rPr>
              <a:t>Generalizada, oculta y no denunciada</a:t>
            </a:r>
          </a:p>
          <a:p>
            <a:pPr marL="228600" indent="-241934">
              <a:buClr>
                <a:schemeClr val="accent3"/>
              </a:buClr>
            </a:pPr>
            <a:r>
              <a:rPr lang="es-ES" dirty="0">
                <a:solidFill>
                  <a:schemeClr val="bg2"/>
                </a:solidFill>
                <a:latin typeface="Helvetica Neue" panose="020B0604020202020204" charset="0"/>
                <a:ea typeface="Arial"/>
                <a:cs typeface="Arial"/>
              </a:rPr>
              <a:t>Intervenciones que salvan vidas </a:t>
            </a:r>
          </a:p>
          <a:p>
            <a:pPr marL="228600" indent="-241934">
              <a:buClr>
                <a:schemeClr val="accent3"/>
              </a:buClr>
            </a:pPr>
            <a:r>
              <a:rPr lang="es-ES" dirty="0">
                <a:solidFill>
                  <a:schemeClr val="bg2"/>
                </a:solidFill>
                <a:latin typeface="Helvetica Neue" panose="020B0604020202020204" charset="0"/>
                <a:ea typeface="Arial"/>
                <a:cs typeface="Arial"/>
              </a:rPr>
              <a:t>Respuesta multidisciplinaria, sensible, coordinada y centrada en el sobreviviente. </a:t>
            </a:r>
            <a:endParaRPr lang="fr-FR" dirty="0">
              <a:solidFill>
                <a:schemeClr val="bg2"/>
              </a:solidFill>
              <a:latin typeface="Helvetica Neue" panose="020B0604020202020204" charset="0"/>
              <a:ea typeface="Arial"/>
              <a:cs typeface="Arial"/>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1384995"/>
          </a:xfrm>
          <a:prstGeom prst="rect">
            <a:avLst/>
          </a:prstGeom>
          <a:noFill/>
        </p:spPr>
        <p:txBody>
          <a:bodyPr wrap="square">
            <a:spAutoFit/>
          </a:bodyPr>
          <a:lstStyle/>
          <a:p>
            <a:pPr algn="r"/>
            <a:r>
              <a:rPr lang="es-ES" sz="2800" dirty="0">
                <a:latin typeface="Ink Free" panose="03080402000500000000" pitchFamily="66" charset="0"/>
              </a:rPr>
              <a:t>¿ De qué tipo de actos se trata? </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14" name="Image 13">
            <a:extLst>
              <a:ext uri="{FF2B5EF4-FFF2-40B4-BE49-F238E27FC236}">
                <a16:creationId xmlns:a16="http://schemas.microsoft.com/office/drawing/2014/main" id="{5CA2EE8E-7792-47BA-AFA1-E956A5A20955}"/>
              </a:ext>
            </a:extLst>
          </p:cNvPr>
          <p:cNvPicPr>
            <a:picLocks noChangeAspect="1"/>
          </p:cNvPicPr>
          <p:nvPr/>
        </p:nvPicPr>
        <p:blipFill rotWithShape="1">
          <a:blip r:embed="rId7"/>
          <a:srcRect l="6741" t="13884"/>
          <a:stretch/>
        </p:blipFill>
        <p:spPr>
          <a:xfrm>
            <a:off x="3764819" y="5771920"/>
            <a:ext cx="659803" cy="735323"/>
          </a:xfrm>
          <a:prstGeom prst="rect">
            <a:avLst/>
          </a:prstGeom>
        </p:spPr>
      </p:pic>
      <p:pic>
        <p:nvPicPr>
          <p:cNvPr id="15" name="Image 14">
            <a:extLst>
              <a:ext uri="{FF2B5EF4-FFF2-40B4-BE49-F238E27FC236}">
                <a16:creationId xmlns:a16="http://schemas.microsoft.com/office/drawing/2014/main" id="{280B3501-D9B5-4722-A7D8-E5A8A50F7CCF}"/>
              </a:ext>
            </a:extLst>
          </p:cNvPr>
          <p:cNvPicPr>
            <a:picLocks noChangeAspect="1"/>
          </p:cNvPicPr>
          <p:nvPr/>
        </p:nvPicPr>
        <p:blipFill>
          <a:blip r:embed="rId8"/>
          <a:stretch>
            <a:fillRect/>
          </a:stretch>
        </p:blipFill>
        <p:spPr>
          <a:xfrm>
            <a:off x="4598422" y="5715672"/>
            <a:ext cx="777885" cy="83772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lnSpcReduction="10000"/>
          </a:bodyPr>
          <a:lstStyle/>
          <a:p>
            <a:pPr marL="50800" indent="0" algn="ctr">
              <a:buNone/>
            </a:pPr>
            <a:r>
              <a:rPr lang="en-US" sz="2400" dirty="0">
                <a:solidFill>
                  <a:schemeClr val="bg2"/>
                </a:solidFill>
              </a:rPr>
              <a:t>“</a:t>
            </a:r>
            <a:r>
              <a:rPr lang="es-ES" dirty="0"/>
              <a:t>Todos los niños y niñas están informados y protegidos contra la violencia sexual y basada en género y tienen acceso a servicios de respuesta dirigidos a los sobrevivientes apropiados a su género, edad, discapacidad, etapa de desarrollo y antecedentes culturales/religiosos</a:t>
            </a:r>
            <a:r>
              <a:rPr lang="en-US" sz="2400" dirty="0"/>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767799"/>
            <a:ext cx="1498650" cy="1748091"/>
          </a:xfrm>
          <a:prstGeom prst="rect">
            <a:avLst/>
          </a:prstGeom>
          <a:noFill/>
          <a:ln>
            <a:noFill/>
          </a:ln>
        </p:spPr>
      </p:pic>
      <p:sp>
        <p:nvSpPr>
          <p:cNvPr id="10" name="ZoneTexte 9">
            <a:extLst>
              <a:ext uri="{FF2B5EF4-FFF2-40B4-BE49-F238E27FC236}">
                <a16:creationId xmlns:a16="http://schemas.microsoft.com/office/drawing/2014/main" id="{5E36B909-4CB7-4CF3-AB31-9738435014BA}"/>
              </a:ext>
            </a:extLst>
          </p:cNvPr>
          <p:cNvSpPr txBox="1"/>
          <p:nvPr/>
        </p:nvSpPr>
        <p:spPr>
          <a:xfrm>
            <a:off x="7103860" y="2779345"/>
            <a:ext cx="4821012" cy="3970318"/>
          </a:xfrm>
          <a:prstGeom prst="rect">
            <a:avLst/>
          </a:prstGeom>
          <a:noFill/>
        </p:spPr>
        <p:txBody>
          <a:bodyPr wrap="square">
            <a:spAutoFit/>
          </a:bodyPr>
          <a:lstStyle/>
          <a:p>
            <a:pPr marL="342900" indent="-342900">
              <a:buFont typeface="Arial" panose="020B0604020202020204" pitchFamily="34" charset="0"/>
              <a:buChar char="•"/>
            </a:pPr>
            <a:r>
              <a:rPr lang="fr-FR" sz="2800" dirty="0">
                <a:latin typeface="Helvetica Neue" panose="020B0604020202020204" charset="0"/>
              </a:rPr>
              <a:t>Normas sociales</a:t>
            </a:r>
          </a:p>
          <a:p>
            <a:pPr marL="342900" indent="-342900">
              <a:buFont typeface="Arial" panose="020B0604020202020204" pitchFamily="34" charset="0"/>
              <a:buChar char="•"/>
            </a:pPr>
            <a:r>
              <a:rPr lang="fr-FR" sz="2800" dirty="0" err="1">
                <a:latin typeface="Helvetica Neue" panose="020B0604020202020204" charset="0"/>
              </a:rPr>
              <a:t>Enfoque</a:t>
            </a:r>
            <a:r>
              <a:rPr lang="fr-FR" sz="2800" dirty="0">
                <a:latin typeface="Helvetica Neue" panose="020B0604020202020204" charset="0"/>
              </a:rPr>
              <a:t> </a:t>
            </a:r>
            <a:r>
              <a:rPr lang="fr-FR" sz="2800" dirty="0" err="1">
                <a:latin typeface="Helvetica Neue" panose="020B0604020202020204" charset="0"/>
              </a:rPr>
              <a:t>centrado</a:t>
            </a:r>
            <a:r>
              <a:rPr lang="fr-FR" sz="2800" dirty="0">
                <a:latin typeface="Helvetica Neue" panose="020B0604020202020204" charset="0"/>
              </a:rPr>
              <a:t> </a:t>
            </a:r>
            <a:r>
              <a:rPr lang="es-ES" sz="2800" dirty="0">
                <a:latin typeface="Helvetica Neue" panose="020B0604020202020204" charset="0"/>
              </a:rPr>
              <a:t>en los sobrevivientes </a:t>
            </a:r>
            <a:endParaRPr lang="fr-FR" sz="2800" dirty="0">
              <a:latin typeface="Helvetica Neue" panose="020B0604020202020204" charset="0"/>
            </a:endParaRPr>
          </a:p>
          <a:p>
            <a:pPr marL="342900" indent="-342900">
              <a:buFont typeface="Arial" panose="020B0604020202020204" pitchFamily="34" charset="0"/>
              <a:buChar char="•"/>
            </a:pPr>
            <a:r>
              <a:rPr lang="fr-FR" sz="2800" dirty="0">
                <a:latin typeface="Helvetica Neue" panose="020B0604020202020204" charset="0"/>
              </a:rPr>
              <a:t>Gestion </a:t>
            </a:r>
            <a:r>
              <a:rPr lang="fr-FR" sz="2800" dirty="0" err="1">
                <a:latin typeface="Helvetica Neue" panose="020B0604020202020204" charset="0"/>
              </a:rPr>
              <a:t>segura</a:t>
            </a:r>
            <a:r>
              <a:rPr lang="fr-FR" sz="2800" dirty="0">
                <a:latin typeface="Helvetica Neue" panose="020B0604020202020204" charset="0"/>
              </a:rPr>
              <a:t> de los </a:t>
            </a:r>
            <a:r>
              <a:rPr lang="fr-FR" sz="2800" dirty="0" err="1">
                <a:latin typeface="Helvetica Neue" panose="020B0604020202020204" charset="0"/>
              </a:rPr>
              <a:t>datos</a:t>
            </a:r>
            <a:r>
              <a:rPr lang="fr-FR" sz="2800" dirty="0">
                <a:latin typeface="Helvetica Neue" panose="020B0604020202020204" charset="0"/>
              </a:rPr>
              <a:t> de los </a:t>
            </a:r>
            <a:r>
              <a:rPr lang="es-ES" sz="2800" dirty="0">
                <a:latin typeface="Helvetica Neue" panose="020B0604020202020204" charset="0"/>
              </a:rPr>
              <a:t>sobrevivientes </a:t>
            </a:r>
          </a:p>
          <a:p>
            <a:pPr marL="342900" indent="-342900">
              <a:buFont typeface="Arial" panose="020B0604020202020204" pitchFamily="34" charset="0"/>
              <a:buChar char="•"/>
            </a:pPr>
            <a:r>
              <a:rPr lang="es-ES" sz="2800" dirty="0">
                <a:latin typeface="Helvetica Neue" panose="020B0604020202020204" charset="0"/>
              </a:rPr>
              <a:t>Solo cuando necesario </a:t>
            </a:r>
          </a:p>
          <a:p>
            <a:pPr marL="342900" indent="-342900">
              <a:buFont typeface="Arial" panose="020B0604020202020204" pitchFamily="34" charset="0"/>
              <a:buChar char="•"/>
            </a:pPr>
            <a:r>
              <a:rPr lang="en-US" sz="2800" dirty="0">
                <a:latin typeface="Helvetica Neue" panose="020B0604020202020204" charset="0"/>
              </a:rPr>
              <a:t>No </a:t>
            </a:r>
            <a:r>
              <a:rPr lang="en-US" sz="2800" dirty="0" err="1">
                <a:latin typeface="Helvetica Neue" panose="020B0604020202020204" charset="0"/>
              </a:rPr>
              <a:t>causar</a:t>
            </a:r>
            <a:r>
              <a:rPr lang="en-US" sz="2800" dirty="0">
                <a:latin typeface="Helvetica Neue" panose="020B0604020202020204" charset="0"/>
              </a:rPr>
              <a:t> </a:t>
            </a:r>
            <a:r>
              <a:rPr lang="es-ES" sz="2800" dirty="0">
                <a:latin typeface="Helvetica Neue" panose="020B0604020202020204" charset="0"/>
              </a:rPr>
              <a:t>daño</a:t>
            </a:r>
            <a:endParaRPr lang="en-US" sz="2800" dirty="0">
              <a:latin typeface="Helvetica Neue" panose="020B0604020202020204" charset="0"/>
            </a:endParaRPr>
          </a:p>
          <a:p>
            <a:pPr marL="342900" indent="-342900">
              <a:buFont typeface="Arial" panose="020B0604020202020204" pitchFamily="34" charset="0"/>
              <a:buChar char="•"/>
            </a:pPr>
            <a:endParaRPr lang="fr-FR" sz="2800" dirty="0">
              <a:latin typeface="Helvetica Neue" panose="020B0604020202020204" charset="0"/>
            </a:endParaRPr>
          </a:p>
        </p:txBody>
      </p:sp>
      <p:pic>
        <p:nvPicPr>
          <p:cNvPr id="3" name="Image 2">
            <a:extLst>
              <a:ext uri="{FF2B5EF4-FFF2-40B4-BE49-F238E27FC236}">
                <a16:creationId xmlns:a16="http://schemas.microsoft.com/office/drawing/2014/main" id="{40041EE5-5594-4488-A051-2A8F57E3E716}"/>
              </a:ext>
            </a:extLst>
          </p:cNvPr>
          <p:cNvPicPr>
            <a:picLocks noChangeAspect="1"/>
          </p:cNvPicPr>
          <p:nvPr/>
        </p:nvPicPr>
        <p:blipFill>
          <a:blip r:embed="rId4"/>
          <a:stretch>
            <a:fillRect/>
          </a:stretch>
        </p:blipFill>
        <p:spPr>
          <a:xfrm>
            <a:off x="2434251" y="576025"/>
            <a:ext cx="2142780" cy="767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8FAD5-C970-4A5D-A161-5ADF496B1FDE}"/>
              </a:ext>
            </a:extLst>
          </p:cNvPr>
          <p:cNvSpPr>
            <a:spLocks noGrp="1"/>
          </p:cNvSpPr>
          <p:nvPr>
            <p:ph type="title"/>
          </p:nvPr>
        </p:nvSpPr>
        <p:spPr/>
        <p:txBody>
          <a:bodyPr/>
          <a:lstStyle/>
          <a:p>
            <a:r>
              <a:rPr lang="fr-FR" dirty="0"/>
              <a:t>SGBV </a:t>
            </a:r>
            <a:r>
              <a:rPr lang="fr-FR" dirty="0" err="1"/>
              <a:t>programming</a:t>
            </a:r>
            <a:endParaRPr lang="fr-FR" dirty="0"/>
          </a:p>
        </p:txBody>
      </p:sp>
      <p:sp>
        <p:nvSpPr>
          <p:cNvPr id="3" name="Espace réservé du contenu 2">
            <a:extLst>
              <a:ext uri="{FF2B5EF4-FFF2-40B4-BE49-F238E27FC236}">
                <a16:creationId xmlns:a16="http://schemas.microsoft.com/office/drawing/2014/main" id="{F0B8DFA1-21F8-4045-B5DC-3B5B317EE73A}"/>
              </a:ext>
            </a:extLst>
          </p:cNvPr>
          <p:cNvSpPr>
            <a:spLocks noGrp="1"/>
          </p:cNvSpPr>
          <p:nvPr>
            <p:ph sz="half" idx="1"/>
          </p:nvPr>
        </p:nvSpPr>
        <p:spPr>
          <a:xfrm>
            <a:off x="334939" y="1690688"/>
            <a:ext cx="5181600" cy="4351338"/>
          </a:xfrm>
        </p:spPr>
        <p:txBody>
          <a:bodyPr>
            <a:normAutofit lnSpcReduction="10000"/>
          </a:bodyPr>
          <a:lstStyle/>
          <a:p>
            <a:r>
              <a:rPr lang="fr-FR" b="1" dirty="0"/>
              <a:t>Prevention</a:t>
            </a:r>
            <a:r>
              <a:rPr lang="fr-FR" dirty="0"/>
              <a:t>:</a:t>
            </a:r>
          </a:p>
          <a:p>
            <a:pPr>
              <a:buFontTx/>
              <a:buChar char="-"/>
            </a:pPr>
            <a:r>
              <a:rPr lang="fr-FR" dirty="0"/>
              <a:t>SOPs</a:t>
            </a:r>
          </a:p>
          <a:p>
            <a:pPr>
              <a:buFontTx/>
              <a:buChar char="-"/>
            </a:pPr>
            <a:r>
              <a:rPr lang="en-US" dirty="0"/>
              <a:t>Secondary data review</a:t>
            </a:r>
          </a:p>
          <a:p>
            <a:pPr>
              <a:buFontTx/>
              <a:buChar char="-"/>
            </a:pPr>
            <a:r>
              <a:rPr lang="en-US" dirty="0"/>
              <a:t>Referral pathway </a:t>
            </a:r>
          </a:p>
          <a:p>
            <a:pPr>
              <a:buFontTx/>
              <a:buChar char="-"/>
            </a:pPr>
            <a:r>
              <a:rPr lang="en-US" dirty="0"/>
              <a:t>Family support</a:t>
            </a:r>
          </a:p>
          <a:p>
            <a:pPr>
              <a:buFontTx/>
              <a:buChar char="-"/>
            </a:pPr>
            <a:r>
              <a:rPr lang="fr-FR" dirty="0"/>
              <a:t>Social and cultural </a:t>
            </a:r>
            <a:r>
              <a:rPr lang="fr-FR" dirty="0" err="1"/>
              <a:t>norms</a:t>
            </a:r>
            <a:endParaRPr lang="fr-FR" dirty="0"/>
          </a:p>
          <a:p>
            <a:pPr>
              <a:buFontTx/>
              <a:buChar char="-"/>
            </a:pPr>
            <a:r>
              <a:rPr lang="fr-FR" dirty="0"/>
              <a:t>Risk mitigation</a:t>
            </a:r>
          </a:p>
        </p:txBody>
      </p:sp>
      <p:sp>
        <p:nvSpPr>
          <p:cNvPr id="4" name="Espace réservé du contenu 3">
            <a:extLst>
              <a:ext uri="{FF2B5EF4-FFF2-40B4-BE49-F238E27FC236}">
                <a16:creationId xmlns:a16="http://schemas.microsoft.com/office/drawing/2014/main" id="{43C90A9E-51A5-4B8B-8AE2-1FD1D13A5B85}"/>
              </a:ext>
            </a:extLst>
          </p:cNvPr>
          <p:cNvSpPr>
            <a:spLocks noGrp="1"/>
          </p:cNvSpPr>
          <p:nvPr>
            <p:ph sz="half" idx="2"/>
          </p:nvPr>
        </p:nvSpPr>
        <p:spPr>
          <a:xfrm>
            <a:off x="7010400" y="2109751"/>
            <a:ext cx="5181600" cy="4351338"/>
          </a:xfrm>
        </p:spPr>
        <p:txBody>
          <a:bodyPr>
            <a:normAutofit lnSpcReduction="10000"/>
          </a:bodyPr>
          <a:lstStyle/>
          <a:p>
            <a:r>
              <a:rPr lang="fr-FR" b="1" dirty="0" err="1"/>
              <a:t>Response</a:t>
            </a:r>
            <a:r>
              <a:rPr lang="fr-FR" b="1" dirty="0"/>
              <a:t>:</a:t>
            </a:r>
          </a:p>
          <a:p>
            <a:pPr>
              <a:buFontTx/>
              <a:buChar char="-"/>
            </a:pPr>
            <a:r>
              <a:rPr lang="en-US" dirty="0"/>
              <a:t>Basic SGBV services</a:t>
            </a:r>
          </a:p>
          <a:p>
            <a:pPr>
              <a:buFontTx/>
              <a:buChar char="-"/>
            </a:pPr>
            <a:r>
              <a:rPr lang="en-US" dirty="0"/>
              <a:t>Information </a:t>
            </a:r>
          </a:p>
          <a:p>
            <a:pPr>
              <a:buFontTx/>
              <a:buChar char="-"/>
            </a:pPr>
            <a:r>
              <a:rPr lang="en-US" dirty="0"/>
              <a:t>Service providers’ capacity</a:t>
            </a:r>
          </a:p>
          <a:p>
            <a:pPr>
              <a:buFontTx/>
              <a:buChar char="-"/>
            </a:pPr>
            <a:r>
              <a:rPr lang="en-US" dirty="0"/>
              <a:t>High-quality case management  </a:t>
            </a:r>
          </a:p>
          <a:p>
            <a:pPr>
              <a:buFontTx/>
              <a:buChar char="-"/>
            </a:pPr>
            <a:r>
              <a:rPr lang="en-US" dirty="0"/>
              <a:t>Alternative care</a:t>
            </a:r>
          </a:p>
          <a:p>
            <a:pPr>
              <a:buFontTx/>
              <a:buChar char="-"/>
            </a:pPr>
            <a:r>
              <a:rPr lang="en-US" dirty="0"/>
              <a:t>Urgent care</a:t>
            </a:r>
          </a:p>
          <a:p>
            <a:pPr>
              <a:buFontTx/>
              <a:buChar char="-"/>
            </a:pPr>
            <a:r>
              <a:rPr lang="en-US" dirty="0"/>
              <a:t>SGBV messages </a:t>
            </a:r>
            <a:endParaRPr lang="fr-FR" b="1" dirty="0"/>
          </a:p>
        </p:txBody>
      </p:sp>
      <p:pic>
        <p:nvPicPr>
          <p:cNvPr id="6" name="Image 5">
            <a:hlinkClick r:id="rId3"/>
            <a:extLst>
              <a:ext uri="{FF2B5EF4-FFF2-40B4-BE49-F238E27FC236}">
                <a16:creationId xmlns:a16="http://schemas.microsoft.com/office/drawing/2014/main" id="{598EA173-E812-48BC-9697-AA13672B9099}"/>
              </a:ext>
            </a:extLst>
          </p:cNvPr>
          <p:cNvPicPr>
            <a:picLocks noChangeAspect="1"/>
          </p:cNvPicPr>
          <p:nvPr/>
        </p:nvPicPr>
        <p:blipFill>
          <a:blip r:embed="rId4"/>
          <a:stretch>
            <a:fillRect/>
          </a:stretch>
        </p:blipFill>
        <p:spPr>
          <a:xfrm>
            <a:off x="5153249" y="4717584"/>
            <a:ext cx="1460579" cy="2058089"/>
          </a:xfrm>
          <a:prstGeom prst="rect">
            <a:avLst/>
          </a:prstGeom>
        </p:spPr>
      </p:pic>
    </p:spTree>
    <p:extLst>
      <p:ext uri="{BB962C8B-B14F-4D97-AF65-F5344CB8AC3E}">
        <p14:creationId xmlns:p14="http://schemas.microsoft.com/office/powerpoint/2010/main" val="39867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1811</Words>
  <Application>Microsoft Office PowerPoint</Application>
  <PresentationFormat>Grand écran</PresentationFormat>
  <Paragraphs>90</Paragraphs>
  <Slides>3</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Helvetica Neue</vt:lpstr>
      <vt:lpstr>HelveticaNeue-Roman-Identity-H</vt:lpstr>
      <vt:lpstr>Ink Free</vt:lpstr>
      <vt:lpstr>HelveticaNeue-LightItalic-Identity-H</vt:lpstr>
      <vt:lpstr>HelveticaNeue-Light-Identity-H</vt:lpstr>
      <vt:lpstr>HelveticaNeue-Medium-Identity-H</vt:lpstr>
      <vt:lpstr>Arial</vt:lpstr>
      <vt:lpstr>Calibri</vt:lpstr>
      <vt:lpstr>Office Theme</vt:lpstr>
      <vt:lpstr>Intro general a la Norma 9</vt:lpstr>
      <vt:lpstr>Présentation PowerPoint</vt:lpstr>
      <vt:lpstr>SGBV programming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118</cp:revision>
  <dcterms:created xsi:type="dcterms:W3CDTF">2017-12-20T18:51:03Z</dcterms:created>
  <dcterms:modified xsi:type="dcterms:W3CDTF">2021-09-16T12:31:47Z</dcterms:modified>
</cp:coreProperties>
</file>