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1" r:id="rId2"/>
    <p:sldId id="272" r:id="rId3"/>
    <p:sldId id="273" r:id="rId4"/>
    <p:sldId id="275" r:id="rId5"/>
    <p:sldId id="289" r:id="rId6"/>
    <p:sldId id="279" r:id="rId7"/>
    <p:sldId id="280" r:id="rId8"/>
    <p:sldId id="281" r:id="rId9"/>
    <p:sldId id="293" r:id="rId10"/>
    <p:sldId id="295" r:id="rId11"/>
    <p:sldId id="294" r:id="rId12"/>
    <p:sldId id="282" r:id="rId13"/>
    <p:sldId id="296" r:id="rId14"/>
    <p:sldId id="283" r:id="rId15"/>
    <p:sldId id="290" r:id="rId16"/>
    <p:sldId id="291" r:id="rId17"/>
    <p:sldId id="292" r:id="rId18"/>
    <p:sldId id="298" r:id="rId19"/>
    <p:sldId id="299" r:id="rId20"/>
    <p:sldId id="300" r:id="rId21"/>
    <p:sldId id="286" r:id="rId22"/>
    <p:sldId id="301"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3" autoAdjust="0"/>
    <p:restoredTop sz="70784" autoAdjust="0"/>
  </p:normalViewPr>
  <p:slideViewPr>
    <p:cSldViewPr snapToGrid="0" snapToObjects="1">
      <p:cViewPr>
        <p:scale>
          <a:sx n="50" d="100"/>
          <a:sy n="50" d="100"/>
        </p:scale>
        <p:origin x="1566" y="6"/>
      </p:cViewPr>
      <p:guideLst>
        <p:guide orient="horz" pos="2160"/>
        <p:guide pos="3840"/>
      </p:guideLst>
    </p:cSldViewPr>
  </p:slideViewPr>
  <p:outlineViewPr>
    <p:cViewPr>
      <p:scale>
        <a:sx n="33" d="100"/>
        <a:sy n="33" d="100"/>
      </p:scale>
      <p:origin x="0" y="-146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AA8DE-6341-4BF3-990C-EA94FA0BEDB2}"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US"/>
        </a:p>
      </dgm:t>
    </dgm:pt>
    <dgm:pt modelId="{88462969-ABF3-410B-8E93-5F3013940B87}">
      <dgm:prSet phldrT="[Text]"/>
      <dgm:spPr/>
      <dgm:t>
        <a:bodyPr/>
        <a:lstStyle/>
        <a:p>
          <a:r>
            <a:rPr lang="en-ZA" b="1" dirty="0"/>
            <a:t>Enfant</a:t>
          </a:r>
          <a:r>
            <a:rPr lang="en-US" b="1" dirty="0"/>
            <a:t>?</a:t>
          </a:r>
        </a:p>
      </dgm:t>
    </dgm:pt>
    <dgm:pt modelId="{396F75E6-D385-4D67-A93D-612174EEBE36}" type="parTrans" cxnId="{D6B74A9D-B171-4935-AFE1-C0F8A5EFC6F0}">
      <dgm:prSet/>
      <dgm:spPr/>
      <dgm:t>
        <a:bodyPr/>
        <a:lstStyle/>
        <a:p>
          <a:endParaRPr lang="en-US"/>
        </a:p>
      </dgm:t>
    </dgm:pt>
    <dgm:pt modelId="{C580D12B-141F-4D3E-8FA9-E2A5F8D3D5F6}" type="sibTrans" cxnId="{D6B74A9D-B171-4935-AFE1-C0F8A5EFC6F0}">
      <dgm:prSet/>
      <dgm:spPr/>
      <dgm:t>
        <a:bodyPr/>
        <a:lstStyle/>
        <a:p>
          <a:endParaRPr lang="en-US"/>
        </a:p>
      </dgm:t>
    </dgm:pt>
    <dgm:pt modelId="{5608D24D-0CE8-4B5D-A492-CEDD77C8B73F}">
      <dgm:prSet phldrT="[Text]"/>
      <dgm:spPr/>
      <dgm:t>
        <a:bodyPr/>
        <a:lstStyle/>
        <a:p>
          <a:r>
            <a:rPr lang="en-ZA" b="1" dirty="0"/>
            <a:t>Développement</a:t>
          </a:r>
          <a:r>
            <a:rPr lang="en-US" b="1" dirty="0"/>
            <a:t>?</a:t>
          </a:r>
        </a:p>
      </dgm:t>
    </dgm:pt>
    <dgm:pt modelId="{108B7FFB-12A8-4654-9154-A50899FEAC94}" type="parTrans" cxnId="{E731C8C2-B8C5-4CC4-9AAF-3E21DA2726B9}">
      <dgm:prSet/>
      <dgm:spPr/>
      <dgm:t>
        <a:bodyPr/>
        <a:lstStyle/>
        <a:p>
          <a:endParaRPr lang="en-US"/>
        </a:p>
      </dgm:t>
    </dgm:pt>
    <dgm:pt modelId="{822384B1-7384-4625-9CA1-8563FCE86C32}" type="sibTrans" cxnId="{E731C8C2-B8C5-4CC4-9AAF-3E21DA2726B9}">
      <dgm:prSet/>
      <dgm:spPr/>
      <dgm:t>
        <a:bodyPr/>
        <a:lstStyle/>
        <a:p>
          <a:endParaRPr lang="en-US"/>
        </a:p>
      </dgm:t>
    </dgm:pt>
    <dgm:pt modelId="{5FE160C3-2D03-4690-9B0F-293B72B09544}">
      <dgm:prSet phldrT="[Text]"/>
      <dgm:spPr/>
      <dgm:t>
        <a:bodyPr/>
        <a:lstStyle/>
        <a:p>
          <a:r>
            <a:rPr lang="en-ZA" b="1" dirty="0"/>
            <a:t>Famille</a:t>
          </a:r>
          <a:r>
            <a:rPr lang="en-US" b="1" dirty="0"/>
            <a:t>?</a:t>
          </a:r>
        </a:p>
      </dgm:t>
    </dgm:pt>
    <dgm:pt modelId="{0BC4CF40-2089-447D-8964-6BCF14CC526F}" type="parTrans" cxnId="{2D0A3F45-E7AE-4331-8020-536B8815199D}">
      <dgm:prSet/>
      <dgm:spPr/>
      <dgm:t>
        <a:bodyPr/>
        <a:lstStyle/>
        <a:p>
          <a:endParaRPr lang="en-US"/>
        </a:p>
      </dgm:t>
    </dgm:pt>
    <dgm:pt modelId="{85D08890-F8B2-45D2-BEA9-A713366BC9C3}" type="sibTrans" cxnId="{2D0A3F45-E7AE-4331-8020-536B8815199D}">
      <dgm:prSet/>
      <dgm:spPr/>
      <dgm:t>
        <a:bodyPr/>
        <a:lstStyle/>
        <a:p>
          <a:endParaRPr lang="en-US"/>
        </a:p>
      </dgm:t>
    </dgm:pt>
    <dgm:pt modelId="{1C8D6291-8C35-4BC9-BDB3-E10F5D6E6659}">
      <dgm:prSet phldrT="[Text]"/>
      <dgm:spPr/>
      <dgm:t>
        <a:bodyPr/>
        <a:lstStyle/>
        <a:p>
          <a:r>
            <a:rPr lang="en-US" b="1" dirty="0"/>
            <a:t>Protection?</a:t>
          </a:r>
        </a:p>
      </dgm:t>
    </dgm:pt>
    <dgm:pt modelId="{06E57102-608D-4D82-925D-6F6A10C4B45D}" type="parTrans" cxnId="{AD374A1A-7AC8-47F3-9395-707AC5FDC7D5}">
      <dgm:prSet/>
      <dgm:spPr/>
      <dgm:t>
        <a:bodyPr/>
        <a:lstStyle/>
        <a:p>
          <a:endParaRPr lang="en-US"/>
        </a:p>
      </dgm:t>
    </dgm:pt>
    <dgm:pt modelId="{D3B43667-3FDE-4629-9E53-F5F128987FE0}" type="sibTrans" cxnId="{AD374A1A-7AC8-47F3-9395-707AC5FDC7D5}">
      <dgm:prSet/>
      <dgm:spPr/>
      <dgm:t>
        <a:bodyPr/>
        <a:lstStyle/>
        <a:p>
          <a:endParaRPr lang="en-US"/>
        </a:p>
      </dgm:t>
    </dgm:pt>
    <dgm:pt modelId="{208F0486-A318-4A34-8570-05B60B64772A}">
      <dgm:prSet phldrT="[Text]"/>
      <dgm:spPr/>
      <dgm:t>
        <a:bodyPr/>
        <a:lstStyle/>
        <a:p>
          <a:r>
            <a:rPr lang="en-ZA" b="1" dirty="0"/>
            <a:t>Risque</a:t>
          </a:r>
          <a:r>
            <a:rPr lang="en-US" b="1" dirty="0"/>
            <a:t>?</a:t>
          </a:r>
        </a:p>
      </dgm:t>
    </dgm:pt>
    <dgm:pt modelId="{07DBC626-0F34-4DBF-81DB-8A2C725BBB0A}" type="parTrans" cxnId="{E8CE85D4-1552-47C6-BD3F-71C3A60F842F}">
      <dgm:prSet/>
      <dgm:spPr/>
      <dgm:t>
        <a:bodyPr/>
        <a:lstStyle/>
        <a:p>
          <a:endParaRPr lang="en-US"/>
        </a:p>
      </dgm:t>
    </dgm:pt>
    <dgm:pt modelId="{47C83EAF-4AED-4CEA-8A63-9B1E8720DB02}" type="sibTrans" cxnId="{E8CE85D4-1552-47C6-BD3F-71C3A60F842F}">
      <dgm:prSet/>
      <dgm:spPr/>
      <dgm:t>
        <a:bodyPr/>
        <a:lstStyle/>
        <a:p>
          <a:endParaRPr lang="en-US"/>
        </a:p>
      </dgm:t>
    </dgm:pt>
    <dgm:pt modelId="{02404EAB-AF40-4CFF-B112-EA6C3B0D2D64}" type="pres">
      <dgm:prSet presAssocID="{242AA8DE-6341-4BF3-990C-EA94FA0BEDB2}" presName="diagram" presStyleCnt="0">
        <dgm:presLayoutVars>
          <dgm:dir/>
          <dgm:resizeHandles val="exact"/>
        </dgm:presLayoutVars>
      </dgm:prSet>
      <dgm:spPr/>
    </dgm:pt>
    <dgm:pt modelId="{0F6B8BAB-60C8-43E5-898C-F1A3A1A3760E}" type="pres">
      <dgm:prSet presAssocID="{88462969-ABF3-410B-8E93-5F3013940B87}" presName="node" presStyleLbl="node1" presStyleIdx="0" presStyleCnt="5">
        <dgm:presLayoutVars>
          <dgm:bulletEnabled val="1"/>
        </dgm:presLayoutVars>
      </dgm:prSet>
      <dgm:spPr/>
    </dgm:pt>
    <dgm:pt modelId="{ED847377-4C9A-4B8F-86F1-F99F8ED04F62}" type="pres">
      <dgm:prSet presAssocID="{C580D12B-141F-4D3E-8FA9-E2A5F8D3D5F6}" presName="sibTrans" presStyleCnt="0"/>
      <dgm:spPr/>
    </dgm:pt>
    <dgm:pt modelId="{F54039FD-0DC5-4C0D-99FC-720ECF336A97}" type="pres">
      <dgm:prSet presAssocID="{5608D24D-0CE8-4B5D-A492-CEDD77C8B73F}" presName="node" presStyleLbl="node1" presStyleIdx="1" presStyleCnt="5">
        <dgm:presLayoutVars>
          <dgm:bulletEnabled val="1"/>
        </dgm:presLayoutVars>
      </dgm:prSet>
      <dgm:spPr/>
    </dgm:pt>
    <dgm:pt modelId="{E004D55C-662D-4CE8-8FCB-EB55516FA446}" type="pres">
      <dgm:prSet presAssocID="{822384B1-7384-4625-9CA1-8563FCE86C32}" presName="sibTrans" presStyleCnt="0"/>
      <dgm:spPr/>
    </dgm:pt>
    <dgm:pt modelId="{9CBFBBDD-2581-4C03-96A0-CA2B23C87FF7}" type="pres">
      <dgm:prSet presAssocID="{5FE160C3-2D03-4690-9B0F-293B72B09544}" presName="node" presStyleLbl="node1" presStyleIdx="2" presStyleCnt="5">
        <dgm:presLayoutVars>
          <dgm:bulletEnabled val="1"/>
        </dgm:presLayoutVars>
      </dgm:prSet>
      <dgm:spPr/>
    </dgm:pt>
    <dgm:pt modelId="{3598CEB2-F3C1-4AD5-9DCC-023749411D54}" type="pres">
      <dgm:prSet presAssocID="{85D08890-F8B2-45D2-BEA9-A713366BC9C3}" presName="sibTrans" presStyleCnt="0"/>
      <dgm:spPr/>
    </dgm:pt>
    <dgm:pt modelId="{6F626E04-31D5-4ABB-A05E-7907E80D3C87}" type="pres">
      <dgm:prSet presAssocID="{1C8D6291-8C35-4BC9-BDB3-E10F5D6E6659}" presName="node" presStyleLbl="node1" presStyleIdx="3" presStyleCnt="5">
        <dgm:presLayoutVars>
          <dgm:bulletEnabled val="1"/>
        </dgm:presLayoutVars>
      </dgm:prSet>
      <dgm:spPr/>
    </dgm:pt>
    <dgm:pt modelId="{84429DFA-04C9-419B-9001-39349BD77152}" type="pres">
      <dgm:prSet presAssocID="{D3B43667-3FDE-4629-9E53-F5F128987FE0}" presName="sibTrans" presStyleCnt="0"/>
      <dgm:spPr/>
    </dgm:pt>
    <dgm:pt modelId="{E2EAB774-2D48-49E6-A68D-A7A3B639ECF1}" type="pres">
      <dgm:prSet presAssocID="{208F0486-A318-4A34-8570-05B60B64772A}" presName="node" presStyleLbl="node1" presStyleIdx="4" presStyleCnt="5">
        <dgm:presLayoutVars>
          <dgm:bulletEnabled val="1"/>
        </dgm:presLayoutVars>
      </dgm:prSet>
      <dgm:spPr/>
    </dgm:pt>
  </dgm:ptLst>
  <dgm:cxnLst>
    <dgm:cxn modelId="{73EA4817-3141-4049-AAA6-A928EAA8A0D4}" type="presOf" srcId="{1C8D6291-8C35-4BC9-BDB3-E10F5D6E6659}" destId="{6F626E04-31D5-4ABB-A05E-7907E80D3C87}" srcOrd="0" destOrd="0" presId="urn:microsoft.com/office/officeart/2005/8/layout/default"/>
    <dgm:cxn modelId="{AD374A1A-7AC8-47F3-9395-707AC5FDC7D5}" srcId="{242AA8DE-6341-4BF3-990C-EA94FA0BEDB2}" destId="{1C8D6291-8C35-4BC9-BDB3-E10F5D6E6659}" srcOrd="3" destOrd="0" parTransId="{06E57102-608D-4D82-925D-6F6A10C4B45D}" sibTransId="{D3B43667-3FDE-4629-9E53-F5F128987FE0}"/>
    <dgm:cxn modelId="{34F95737-B9E0-4810-A7A6-0715B105B8F6}" type="presOf" srcId="{5FE160C3-2D03-4690-9B0F-293B72B09544}" destId="{9CBFBBDD-2581-4C03-96A0-CA2B23C87FF7}" srcOrd="0" destOrd="0" presId="urn:microsoft.com/office/officeart/2005/8/layout/default"/>
    <dgm:cxn modelId="{2D0A3F45-E7AE-4331-8020-536B8815199D}" srcId="{242AA8DE-6341-4BF3-990C-EA94FA0BEDB2}" destId="{5FE160C3-2D03-4690-9B0F-293B72B09544}" srcOrd="2" destOrd="0" parTransId="{0BC4CF40-2089-447D-8964-6BCF14CC526F}" sibTransId="{85D08890-F8B2-45D2-BEA9-A713366BC9C3}"/>
    <dgm:cxn modelId="{74205667-D3B0-4C9B-9CB2-02873C3D8E9E}" type="presOf" srcId="{208F0486-A318-4A34-8570-05B60B64772A}" destId="{E2EAB774-2D48-49E6-A68D-A7A3B639ECF1}" srcOrd="0" destOrd="0" presId="urn:microsoft.com/office/officeart/2005/8/layout/default"/>
    <dgm:cxn modelId="{74AB7E6A-3A58-40DA-A990-62D49360A896}" type="presOf" srcId="{242AA8DE-6341-4BF3-990C-EA94FA0BEDB2}" destId="{02404EAB-AF40-4CFF-B112-EA6C3B0D2D64}" srcOrd="0" destOrd="0" presId="urn:microsoft.com/office/officeart/2005/8/layout/default"/>
    <dgm:cxn modelId="{C34CEA4D-EFE6-4088-A9F9-F7E3FB32DF10}" type="presOf" srcId="{5608D24D-0CE8-4B5D-A492-CEDD77C8B73F}" destId="{F54039FD-0DC5-4C0D-99FC-720ECF336A97}" srcOrd="0" destOrd="0" presId="urn:microsoft.com/office/officeart/2005/8/layout/default"/>
    <dgm:cxn modelId="{D6B74A9D-B171-4935-AFE1-C0F8A5EFC6F0}" srcId="{242AA8DE-6341-4BF3-990C-EA94FA0BEDB2}" destId="{88462969-ABF3-410B-8E93-5F3013940B87}" srcOrd="0" destOrd="0" parTransId="{396F75E6-D385-4D67-A93D-612174EEBE36}" sibTransId="{C580D12B-141F-4D3E-8FA9-E2A5F8D3D5F6}"/>
    <dgm:cxn modelId="{10080EA7-DDB4-4415-B478-A994D84A600F}" type="presOf" srcId="{88462969-ABF3-410B-8E93-5F3013940B87}" destId="{0F6B8BAB-60C8-43E5-898C-F1A3A1A3760E}" srcOrd="0" destOrd="0" presId="urn:microsoft.com/office/officeart/2005/8/layout/default"/>
    <dgm:cxn modelId="{E731C8C2-B8C5-4CC4-9AAF-3E21DA2726B9}" srcId="{242AA8DE-6341-4BF3-990C-EA94FA0BEDB2}" destId="{5608D24D-0CE8-4B5D-A492-CEDD77C8B73F}" srcOrd="1" destOrd="0" parTransId="{108B7FFB-12A8-4654-9154-A50899FEAC94}" sibTransId="{822384B1-7384-4625-9CA1-8563FCE86C32}"/>
    <dgm:cxn modelId="{E8CE85D4-1552-47C6-BD3F-71C3A60F842F}" srcId="{242AA8DE-6341-4BF3-990C-EA94FA0BEDB2}" destId="{208F0486-A318-4A34-8570-05B60B64772A}" srcOrd="4" destOrd="0" parTransId="{07DBC626-0F34-4DBF-81DB-8A2C725BBB0A}" sibTransId="{47C83EAF-4AED-4CEA-8A63-9B1E8720DB02}"/>
    <dgm:cxn modelId="{F79241EC-BB94-4D24-9F14-C81A92DA31E9}" type="presParOf" srcId="{02404EAB-AF40-4CFF-B112-EA6C3B0D2D64}" destId="{0F6B8BAB-60C8-43E5-898C-F1A3A1A3760E}" srcOrd="0" destOrd="0" presId="urn:microsoft.com/office/officeart/2005/8/layout/default"/>
    <dgm:cxn modelId="{40C2EE4F-7A5A-4304-8F03-FAA5451A8B02}" type="presParOf" srcId="{02404EAB-AF40-4CFF-B112-EA6C3B0D2D64}" destId="{ED847377-4C9A-4B8F-86F1-F99F8ED04F62}" srcOrd="1" destOrd="0" presId="urn:microsoft.com/office/officeart/2005/8/layout/default"/>
    <dgm:cxn modelId="{B2CE60A5-9B31-48C1-A7D8-6CBBE55434B3}" type="presParOf" srcId="{02404EAB-AF40-4CFF-B112-EA6C3B0D2D64}" destId="{F54039FD-0DC5-4C0D-99FC-720ECF336A97}" srcOrd="2" destOrd="0" presId="urn:microsoft.com/office/officeart/2005/8/layout/default"/>
    <dgm:cxn modelId="{CE7016CC-A265-4F71-BC74-F7DC629C5B1F}" type="presParOf" srcId="{02404EAB-AF40-4CFF-B112-EA6C3B0D2D64}" destId="{E004D55C-662D-4CE8-8FCB-EB55516FA446}" srcOrd="3" destOrd="0" presId="urn:microsoft.com/office/officeart/2005/8/layout/default"/>
    <dgm:cxn modelId="{B969B6B2-4E62-4EC2-BBB0-74573217C280}" type="presParOf" srcId="{02404EAB-AF40-4CFF-B112-EA6C3B0D2D64}" destId="{9CBFBBDD-2581-4C03-96A0-CA2B23C87FF7}" srcOrd="4" destOrd="0" presId="urn:microsoft.com/office/officeart/2005/8/layout/default"/>
    <dgm:cxn modelId="{979A93D7-5EFC-4A8D-964F-89DA06D1F6F8}" type="presParOf" srcId="{02404EAB-AF40-4CFF-B112-EA6C3B0D2D64}" destId="{3598CEB2-F3C1-4AD5-9DCC-023749411D54}" srcOrd="5" destOrd="0" presId="urn:microsoft.com/office/officeart/2005/8/layout/default"/>
    <dgm:cxn modelId="{8547B60E-7539-4DC2-BCCC-55BB91079D01}" type="presParOf" srcId="{02404EAB-AF40-4CFF-B112-EA6C3B0D2D64}" destId="{6F626E04-31D5-4ABB-A05E-7907E80D3C87}" srcOrd="6" destOrd="0" presId="urn:microsoft.com/office/officeart/2005/8/layout/default"/>
    <dgm:cxn modelId="{57E7474B-44BD-4748-A273-28BF0166DA08}" type="presParOf" srcId="{02404EAB-AF40-4CFF-B112-EA6C3B0D2D64}" destId="{84429DFA-04C9-419B-9001-39349BD77152}" srcOrd="7" destOrd="0" presId="urn:microsoft.com/office/officeart/2005/8/layout/default"/>
    <dgm:cxn modelId="{57978C1C-C101-4985-A026-D697AC19D3DE}" type="presParOf" srcId="{02404EAB-AF40-4CFF-B112-EA6C3B0D2D64}" destId="{E2EAB774-2D48-49E6-A68D-A7A3B639ECF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9E295-6160-4712-ABFE-341475400768}" type="doc">
      <dgm:prSet loTypeId="urn:microsoft.com/office/officeart/2005/8/layout/hProcess9" loCatId="process" qsTypeId="urn:microsoft.com/office/officeart/2005/8/quickstyle/simple1" qsCatId="simple" csTypeId="urn:microsoft.com/office/officeart/2005/8/colors/accent1_2" csCatId="accent1" phldr="1"/>
      <dgm:spPr/>
    </dgm:pt>
    <dgm:pt modelId="{BA914F1D-216A-4E99-93C0-8DE03AA4DECB}">
      <dgm:prSet phldrT="[Text]"/>
      <dgm:spPr/>
      <dgm:t>
        <a:bodyPr/>
        <a:lstStyle/>
        <a:p>
          <a:r>
            <a:rPr lang="fr-FR" dirty="0"/>
            <a:t>Mécanismes de protection de l'enfance basés sur la communauté </a:t>
          </a:r>
          <a:endParaRPr lang="en-US" dirty="0"/>
        </a:p>
      </dgm:t>
    </dgm:pt>
    <dgm:pt modelId="{5E3FE320-519A-40E9-95A7-6B7885C50C78}" type="parTrans" cxnId="{8314A4AB-F8EB-4ABC-B233-8D9B3E7B7BCB}">
      <dgm:prSet/>
      <dgm:spPr/>
      <dgm:t>
        <a:bodyPr/>
        <a:lstStyle/>
        <a:p>
          <a:endParaRPr lang="en-US"/>
        </a:p>
      </dgm:t>
    </dgm:pt>
    <dgm:pt modelId="{DEF9599E-820F-4720-9EF5-B3263FE0AD78}" type="sibTrans" cxnId="{8314A4AB-F8EB-4ABC-B233-8D9B3E7B7BCB}">
      <dgm:prSet/>
      <dgm:spPr/>
      <dgm:t>
        <a:bodyPr/>
        <a:lstStyle/>
        <a:p>
          <a:endParaRPr lang="en-US"/>
        </a:p>
      </dgm:t>
    </dgm:pt>
    <dgm:pt modelId="{1C702659-17BF-4BBE-8982-307020CE2DDF}">
      <dgm:prSet/>
      <dgm:spPr/>
      <dgm:t>
        <a:bodyPr/>
        <a:lstStyle/>
        <a:p>
          <a:r>
            <a:rPr lang="fr-FR" dirty="0"/>
            <a:t>Approches au niveau communautaire de la protection de l'enfance </a:t>
          </a:r>
          <a:endParaRPr lang="en-US" dirty="0"/>
        </a:p>
      </dgm:t>
    </dgm:pt>
    <dgm:pt modelId="{A26E321F-4BBE-4D7D-BA3E-89680228ECEF}" type="parTrans" cxnId="{11327C49-3641-445A-B140-BC6689A32B3E}">
      <dgm:prSet/>
      <dgm:spPr/>
      <dgm:t>
        <a:bodyPr/>
        <a:lstStyle/>
        <a:p>
          <a:endParaRPr lang="en-US"/>
        </a:p>
      </dgm:t>
    </dgm:pt>
    <dgm:pt modelId="{0D641894-D984-432B-9F46-5119E9B82D53}" type="sibTrans" cxnId="{11327C49-3641-445A-B140-BC6689A32B3E}">
      <dgm:prSet/>
      <dgm:spPr/>
      <dgm:t>
        <a:bodyPr/>
        <a:lstStyle/>
        <a:p>
          <a:endParaRPr lang="en-US"/>
        </a:p>
      </dgm:t>
    </dgm:pt>
    <dgm:pt modelId="{AB440E95-8CC4-4EF8-89BC-73435DC4430A}">
      <dgm:prSet/>
      <dgm:spPr/>
      <dgm:t>
        <a:bodyPr/>
        <a:lstStyle/>
        <a:p>
          <a:r>
            <a:rPr lang="fr-FR" i="1" dirty="0"/>
            <a:t>Approches de protection de l'enfance dirigées par la communauté</a:t>
          </a:r>
          <a:endParaRPr lang="en-US" i="1" dirty="0"/>
        </a:p>
      </dgm:t>
    </dgm:pt>
    <dgm:pt modelId="{72196D6A-B192-4EC3-89B1-E100E4DF2E2E}" type="parTrans" cxnId="{40438B5D-CA98-4872-892D-AE3680D7D1E4}">
      <dgm:prSet/>
      <dgm:spPr/>
      <dgm:t>
        <a:bodyPr/>
        <a:lstStyle/>
        <a:p>
          <a:endParaRPr lang="en-US"/>
        </a:p>
      </dgm:t>
    </dgm:pt>
    <dgm:pt modelId="{1B94F589-A9F9-468F-B45A-3848F40045D0}" type="sibTrans" cxnId="{40438B5D-CA98-4872-892D-AE3680D7D1E4}">
      <dgm:prSet/>
      <dgm:spPr/>
      <dgm:t>
        <a:bodyPr/>
        <a:lstStyle/>
        <a:p>
          <a:endParaRPr lang="en-US"/>
        </a:p>
      </dgm:t>
    </dgm:pt>
    <dgm:pt modelId="{E7C66315-468E-4A01-A644-3AC1B9062261}" type="pres">
      <dgm:prSet presAssocID="{8EF9E295-6160-4712-ABFE-341475400768}" presName="CompostProcess" presStyleCnt="0">
        <dgm:presLayoutVars>
          <dgm:dir/>
          <dgm:resizeHandles val="exact"/>
        </dgm:presLayoutVars>
      </dgm:prSet>
      <dgm:spPr/>
    </dgm:pt>
    <dgm:pt modelId="{19E17E1D-6D22-4629-B26B-A40203FE1567}" type="pres">
      <dgm:prSet presAssocID="{8EF9E295-6160-4712-ABFE-341475400768}" presName="arrow" presStyleLbl="bgShp" presStyleIdx="0" presStyleCnt="1" custScaleX="117647" custLinFactNeighborX="-3310" custLinFactNeighborY="-4279"/>
      <dgm:spPr/>
    </dgm:pt>
    <dgm:pt modelId="{17EB144D-9898-4383-B9AD-514FE4151149}" type="pres">
      <dgm:prSet presAssocID="{8EF9E295-6160-4712-ABFE-341475400768}" presName="linearProcess" presStyleCnt="0"/>
      <dgm:spPr/>
    </dgm:pt>
    <dgm:pt modelId="{99D8562B-6CEF-4347-A77F-A028F7C55186}" type="pres">
      <dgm:prSet presAssocID="{BA914F1D-216A-4E99-93C0-8DE03AA4DECB}" presName="textNode" presStyleLbl="node1" presStyleIdx="0" presStyleCnt="3">
        <dgm:presLayoutVars>
          <dgm:bulletEnabled val="1"/>
        </dgm:presLayoutVars>
      </dgm:prSet>
      <dgm:spPr/>
    </dgm:pt>
    <dgm:pt modelId="{F4D4C1DB-F68F-4D83-A1D5-A4CA68D6A6C3}" type="pres">
      <dgm:prSet presAssocID="{DEF9599E-820F-4720-9EF5-B3263FE0AD78}" presName="sibTrans" presStyleCnt="0"/>
      <dgm:spPr/>
    </dgm:pt>
    <dgm:pt modelId="{0CE93BDC-0BC5-4336-AE13-D63881D872BB}" type="pres">
      <dgm:prSet presAssocID="{1C702659-17BF-4BBE-8982-307020CE2DDF}" presName="textNode" presStyleLbl="node1" presStyleIdx="1" presStyleCnt="3">
        <dgm:presLayoutVars>
          <dgm:bulletEnabled val="1"/>
        </dgm:presLayoutVars>
      </dgm:prSet>
      <dgm:spPr/>
    </dgm:pt>
    <dgm:pt modelId="{3E7CE886-2169-4646-AAEF-1ACFBCFD403E}" type="pres">
      <dgm:prSet presAssocID="{0D641894-D984-432B-9F46-5119E9B82D53}" presName="sibTrans" presStyleCnt="0"/>
      <dgm:spPr/>
    </dgm:pt>
    <dgm:pt modelId="{D32B1212-5F62-4BE4-90D0-470CFEA9E1D5}" type="pres">
      <dgm:prSet presAssocID="{AB440E95-8CC4-4EF8-89BC-73435DC4430A}" presName="textNode" presStyleLbl="node1" presStyleIdx="2" presStyleCnt="3">
        <dgm:presLayoutVars>
          <dgm:bulletEnabled val="1"/>
        </dgm:presLayoutVars>
      </dgm:prSet>
      <dgm:spPr/>
    </dgm:pt>
  </dgm:ptLst>
  <dgm:cxnLst>
    <dgm:cxn modelId="{8EB6893F-5268-40FA-BCF0-A649F2E5357D}" type="presOf" srcId="{AB440E95-8CC4-4EF8-89BC-73435DC4430A}" destId="{D32B1212-5F62-4BE4-90D0-470CFEA9E1D5}" srcOrd="0" destOrd="0" presId="urn:microsoft.com/office/officeart/2005/8/layout/hProcess9"/>
    <dgm:cxn modelId="{40438B5D-CA98-4872-892D-AE3680D7D1E4}" srcId="{8EF9E295-6160-4712-ABFE-341475400768}" destId="{AB440E95-8CC4-4EF8-89BC-73435DC4430A}" srcOrd="2" destOrd="0" parTransId="{72196D6A-B192-4EC3-89B1-E100E4DF2E2E}" sibTransId="{1B94F589-A9F9-468F-B45A-3848F40045D0}"/>
    <dgm:cxn modelId="{6059C341-4675-4711-AA1D-4823BC4C3436}" type="presOf" srcId="{1C702659-17BF-4BBE-8982-307020CE2DDF}" destId="{0CE93BDC-0BC5-4336-AE13-D63881D872BB}" srcOrd="0" destOrd="0" presId="urn:microsoft.com/office/officeart/2005/8/layout/hProcess9"/>
    <dgm:cxn modelId="{11327C49-3641-445A-B140-BC6689A32B3E}" srcId="{8EF9E295-6160-4712-ABFE-341475400768}" destId="{1C702659-17BF-4BBE-8982-307020CE2DDF}" srcOrd="1" destOrd="0" parTransId="{A26E321F-4BBE-4D7D-BA3E-89680228ECEF}" sibTransId="{0D641894-D984-432B-9F46-5119E9B82D53}"/>
    <dgm:cxn modelId="{2AC3895A-41E0-4375-BA3C-275601ABF16D}" type="presOf" srcId="{8EF9E295-6160-4712-ABFE-341475400768}" destId="{E7C66315-468E-4A01-A644-3AC1B9062261}" srcOrd="0" destOrd="0" presId="urn:microsoft.com/office/officeart/2005/8/layout/hProcess9"/>
    <dgm:cxn modelId="{8314A4AB-F8EB-4ABC-B233-8D9B3E7B7BCB}" srcId="{8EF9E295-6160-4712-ABFE-341475400768}" destId="{BA914F1D-216A-4E99-93C0-8DE03AA4DECB}" srcOrd="0" destOrd="0" parTransId="{5E3FE320-519A-40E9-95A7-6B7885C50C78}" sibTransId="{DEF9599E-820F-4720-9EF5-B3263FE0AD78}"/>
    <dgm:cxn modelId="{5693C4F3-D1C1-481D-8C6F-35A658F8BAB3}" type="presOf" srcId="{BA914F1D-216A-4E99-93C0-8DE03AA4DECB}" destId="{99D8562B-6CEF-4347-A77F-A028F7C55186}" srcOrd="0" destOrd="0" presId="urn:microsoft.com/office/officeart/2005/8/layout/hProcess9"/>
    <dgm:cxn modelId="{734816B8-1AA0-49BC-81C3-6DBD360119B7}" type="presParOf" srcId="{E7C66315-468E-4A01-A644-3AC1B9062261}" destId="{19E17E1D-6D22-4629-B26B-A40203FE1567}" srcOrd="0" destOrd="0" presId="urn:microsoft.com/office/officeart/2005/8/layout/hProcess9"/>
    <dgm:cxn modelId="{A71DDBC7-035C-47CC-87BE-4563694C207A}" type="presParOf" srcId="{E7C66315-468E-4A01-A644-3AC1B9062261}" destId="{17EB144D-9898-4383-B9AD-514FE4151149}" srcOrd="1" destOrd="0" presId="urn:microsoft.com/office/officeart/2005/8/layout/hProcess9"/>
    <dgm:cxn modelId="{5920D70A-5A70-4722-BA7A-0D27CD9153DE}" type="presParOf" srcId="{17EB144D-9898-4383-B9AD-514FE4151149}" destId="{99D8562B-6CEF-4347-A77F-A028F7C55186}" srcOrd="0" destOrd="0" presId="urn:microsoft.com/office/officeart/2005/8/layout/hProcess9"/>
    <dgm:cxn modelId="{6349B87C-D7C7-4767-AFD6-244D73C3C78A}" type="presParOf" srcId="{17EB144D-9898-4383-B9AD-514FE4151149}" destId="{F4D4C1DB-F68F-4D83-A1D5-A4CA68D6A6C3}" srcOrd="1" destOrd="0" presId="urn:microsoft.com/office/officeart/2005/8/layout/hProcess9"/>
    <dgm:cxn modelId="{FF37ADAC-16CC-4936-93BA-1453789C742F}" type="presParOf" srcId="{17EB144D-9898-4383-B9AD-514FE4151149}" destId="{0CE93BDC-0BC5-4336-AE13-D63881D872BB}" srcOrd="2" destOrd="0" presId="urn:microsoft.com/office/officeart/2005/8/layout/hProcess9"/>
    <dgm:cxn modelId="{2CDB5ED2-5515-4C7A-ADAA-31C508A7C4C2}" type="presParOf" srcId="{17EB144D-9898-4383-B9AD-514FE4151149}" destId="{3E7CE886-2169-4646-AAEF-1ACFBCFD403E}" srcOrd="3" destOrd="0" presId="urn:microsoft.com/office/officeart/2005/8/layout/hProcess9"/>
    <dgm:cxn modelId="{A31B4059-C3CE-492C-8BB8-762B10686B58}" type="presParOf" srcId="{17EB144D-9898-4383-B9AD-514FE4151149}" destId="{D32B1212-5F62-4BE4-90D0-470CFEA9E1D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B8BAB-60C8-43E5-898C-F1A3A1A3760E}">
      <dsp:nvSpPr>
        <dsp:cNvPr id="0" name=""/>
        <dsp:cNvSpPr/>
      </dsp:nvSpPr>
      <dsp:spPr>
        <a:xfrm>
          <a:off x="769235" y="636"/>
          <a:ext cx="2900482" cy="17402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b="1" kern="1200" dirty="0"/>
            <a:t>Enfant</a:t>
          </a:r>
          <a:r>
            <a:rPr lang="en-US" sz="2900" b="1" kern="1200" dirty="0"/>
            <a:t>?</a:t>
          </a:r>
        </a:p>
      </dsp:txBody>
      <dsp:txXfrm>
        <a:off x="769235" y="636"/>
        <a:ext cx="2900482" cy="1740289"/>
      </dsp:txXfrm>
    </dsp:sp>
    <dsp:sp modelId="{F54039FD-0DC5-4C0D-99FC-720ECF336A97}">
      <dsp:nvSpPr>
        <dsp:cNvPr id="0" name=""/>
        <dsp:cNvSpPr/>
      </dsp:nvSpPr>
      <dsp:spPr>
        <a:xfrm>
          <a:off x="3959766" y="636"/>
          <a:ext cx="2900482" cy="17402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b="1" kern="1200" dirty="0"/>
            <a:t>Développement</a:t>
          </a:r>
          <a:r>
            <a:rPr lang="en-US" sz="2900" b="1" kern="1200" dirty="0"/>
            <a:t>?</a:t>
          </a:r>
        </a:p>
      </dsp:txBody>
      <dsp:txXfrm>
        <a:off x="3959766" y="636"/>
        <a:ext cx="2900482" cy="1740289"/>
      </dsp:txXfrm>
    </dsp:sp>
    <dsp:sp modelId="{9CBFBBDD-2581-4C03-96A0-CA2B23C87FF7}">
      <dsp:nvSpPr>
        <dsp:cNvPr id="0" name=""/>
        <dsp:cNvSpPr/>
      </dsp:nvSpPr>
      <dsp:spPr>
        <a:xfrm>
          <a:off x="7150297" y="636"/>
          <a:ext cx="2900482" cy="17402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b="1" kern="1200" dirty="0"/>
            <a:t>Famille</a:t>
          </a:r>
          <a:r>
            <a:rPr lang="en-US" sz="2900" b="1" kern="1200" dirty="0"/>
            <a:t>?</a:t>
          </a:r>
        </a:p>
      </dsp:txBody>
      <dsp:txXfrm>
        <a:off x="7150297" y="636"/>
        <a:ext cx="2900482" cy="1740289"/>
      </dsp:txXfrm>
    </dsp:sp>
    <dsp:sp modelId="{6F626E04-31D5-4ABB-A05E-7907E80D3C87}">
      <dsp:nvSpPr>
        <dsp:cNvPr id="0" name=""/>
        <dsp:cNvSpPr/>
      </dsp:nvSpPr>
      <dsp:spPr>
        <a:xfrm>
          <a:off x="2364500" y="2030974"/>
          <a:ext cx="2900482" cy="17402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Protection?</a:t>
          </a:r>
        </a:p>
      </dsp:txBody>
      <dsp:txXfrm>
        <a:off x="2364500" y="2030974"/>
        <a:ext cx="2900482" cy="1740289"/>
      </dsp:txXfrm>
    </dsp:sp>
    <dsp:sp modelId="{E2EAB774-2D48-49E6-A68D-A7A3B639ECF1}">
      <dsp:nvSpPr>
        <dsp:cNvPr id="0" name=""/>
        <dsp:cNvSpPr/>
      </dsp:nvSpPr>
      <dsp:spPr>
        <a:xfrm>
          <a:off x="5555031" y="2030974"/>
          <a:ext cx="2900482" cy="17402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b="1" kern="1200" dirty="0"/>
            <a:t>Risque</a:t>
          </a:r>
          <a:r>
            <a:rPr lang="en-US" sz="2900" b="1" kern="1200" dirty="0"/>
            <a:t>?</a:t>
          </a:r>
        </a:p>
      </dsp:txBody>
      <dsp:txXfrm>
        <a:off x="5555031" y="2030974"/>
        <a:ext cx="2900482" cy="1740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17E1D-6D22-4629-B26B-A40203FE1567}">
      <dsp:nvSpPr>
        <dsp:cNvPr id="0" name=""/>
        <dsp:cNvSpPr/>
      </dsp:nvSpPr>
      <dsp:spPr>
        <a:xfrm>
          <a:off x="0" y="0"/>
          <a:ext cx="11217124" cy="37719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8562B-6CEF-4347-A77F-A028F7C55186}">
      <dsp:nvSpPr>
        <dsp:cNvPr id="0" name=""/>
        <dsp:cNvSpPr/>
      </dsp:nvSpPr>
      <dsp:spPr>
        <a:xfrm>
          <a:off x="12049" y="1131570"/>
          <a:ext cx="3610513" cy="1508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Mécanismes de protection de l'enfance basés sur la communauté </a:t>
          </a:r>
          <a:endParaRPr lang="en-US" sz="2400" kern="1200" dirty="0"/>
        </a:p>
      </dsp:txBody>
      <dsp:txXfrm>
        <a:off x="85701" y="1205222"/>
        <a:ext cx="3463209" cy="1361456"/>
      </dsp:txXfrm>
    </dsp:sp>
    <dsp:sp modelId="{0CE93BDC-0BC5-4336-AE13-D63881D872BB}">
      <dsp:nvSpPr>
        <dsp:cNvPr id="0" name=""/>
        <dsp:cNvSpPr/>
      </dsp:nvSpPr>
      <dsp:spPr>
        <a:xfrm>
          <a:off x="3803308" y="1131570"/>
          <a:ext cx="3610513" cy="1508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Approches au niveau communautaire de la protection de l'enfance </a:t>
          </a:r>
          <a:endParaRPr lang="en-US" sz="2400" kern="1200" dirty="0"/>
        </a:p>
      </dsp:txBody>
      <dsp:txXfrm>
        <a:off x="3876960" y="1205222"/>
        <a:ext cx="3463209" cy="1361456"/>
      </dsp:txXfrm>
    </dsp:sp>
    <dsp:sp modelId="{D32B1212-5F62-4BE4-90D0-470CFEA9E1D5}">
      <dsp:nvSpPr>
        <dsp:cNvPr id="0" name=""/>
        <dsp:cNvSpPr/>
      </dsp:nvSpPr>
      <dsp:spPr>
        <a:xfrm>
          <a:off x="7594566" y="1131570"/>
          <a:ext cx="3610513" cy="1508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i="1" kern="1200" dirty="0"/>
            <a:t>Approches de protection de l'enfance dirigées par la communauté</a:t>
          </a:r>
          <a:endParaRPr lang="en-US" sz="2400" i="1" kern="1200" dirty="0"/>
        </a:p>
      </dsp:txBody>
      <dsp:txXfrm>
        <a:off x="7668218" y="1205222"/>
        <a:ext cx="3463209" cy="13614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ntimeter.com/ap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4629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Mentimeter : Basé sur la communauté ? Dirigé par la communauté ? </a:t>
            </a:r>
          </a:p>
          <a:p>
            <a:endParaRPr lang="fr-FR" dirty="0"/>
          </a:p>
          <a:p>
            <a:r>
              <a:rPr lang="fr-FR" dirty="0"/>
              <a:t>Nous avons établi que des considérations sur les concepts, les compréhensions, la terminologie et les définitions peuvent influencer notre programmation. Ces dernières années, il y a eu beaucoup de réflexions et de discussions sur la façon dont nous décrivons notre travail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196679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 exercice vise à amener les participants à commencer à réfléchir à la manière dont la définition de notre travail affecte notre programmation, notamment en ce qui concerne les niveaux d'engagement communautaire.</a:t>
            </a:r>
          </a:p>
          <a:p>
            <a:endParaRPr lang="fr-FR" dirty="0"/>
          </a:p>
          <a:p>
            <a:r>
              <a:rPr lang="fr-FR" dirty="0"/>
              <a:t>Avant la séance, familiarisez-vous avec Mentimeter et créez un nuage de mots pour cet exercice avec deux pages/questions. https://www.mentimeter.com/ </a:t>
            </a:r>
          </a:p>
          <a:p>
            <a:endParaRPr lang="fr-FR" dirty="0"/>
          </a:p>
          <a:p>
            <a:r>
              <a:rPr lang="fr-FR" dirty="0"/>
              <a:t>La question de la première page est la suivante: «Quels sont les trois premiers mots auxquels vous pensez quand je dis protection de l'enfance </a:t>
            </a:r>
            <a:r>
              <a:rPr lang="fr-FR" b="1" dirty="0"/>
              <a:t>basée sur la communauté</a:t>
            </a:r>
            <a:r>
              <a:rPr lang="fr-FR" b="0" dirty="0"/>
              <a:t>»</a:t>
            </a:r>
            <a:r>
              <a:rPr lang="fr-FR" dirty="0"/>
              <a:t>? Permettez aux participants de taper jusqu'à 3 mots.</a:t>
            </a:r>
          </a:p>
          <a:p>
            <a:endParaRPr lang="fr-FR" dirty="0"/>
          </a:p>
          <a:p>
            <a:r>
              <a:rPr lang="fr-FR" dirty="0"/>
              <a:t>Lorsque ce nuage de mots est terminé, passez à la deuxième page, avec les questions suivantes: «Quels sont les 3 premiers mots auxquels vous pensez lorsque je dis protection de l'enfance </a:t>
            </a:r>
            <a:r>
              <a:rPr lang="fr-FR" b="1" dirty="0"/>
              <a:t>dirigée par la communauté</a:t>
            </a:r>
            <a:r>
              <a:rPr lang="fr-FR" b="0" dirty="0"/>
              <a:t>»</a:t>
            </a:r>
            <a:r>
              <a:rPr lang="fr-FR" dirty="0"/>
              <a:t>? Permettez aux participants de taper jusqu'à 3 mots.</a:t>
            </a:r>
          </a:p>
          <a:p>
            <a:endParaRPr lang="fr-FR" dirty="0"/>
          </a:p>
          <a:p>
            <a:r>
              <a:rPr lang="fr-FR" dirty="0"/>
              <a:t>Lorsque le deuxième nuage est terminé, demandez aux participants de regarder les deux nuages et de discuter des similitudes. Il devrait y avoir des termes différents. Réfléchissez à la discussion du début de la séance sur la façon dont nous définissons notre travail et comment cela façonne nos approches de programmation.</a:t>
            </a:r>
          </a:p>
          <a:p>
            <a:endParaRPr lang="fr-FR" dirty="0"/>
          </a:p>
          <a:p>
            <a:r>
              <a:rPr lang="fr-FR" b="1" dirty="0"/>
              <a:t>S'il n'y a pas/plus d'internet, l'exercice pourrait être fait par écrit sur deux feuilles de tableau de conférence, et chaque participant peut répondre avec les trois mots/termes sur des feuillets Post-it®, ou un marqueur.</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372884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réfléchir à la raison pour laquelle la terminologie est passée de MPEBC à la manière dont elle sera reflétée dans la version révisée SMPE  (au niveau communautaire). Changement du niveau d'implication de la communauté dans la prise de décision et l'action. Volonté d'évoluer vers des approches </a:t>
            </a:r>
            <a:r>
              <a:rPr lang="fr-FR" b="1" dirty="0"/>
              <a:t>dirigées par la communauté</a:t>
            </a:r>
            <a:r>
              <a:rPr lang="fr-FR"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mécanismes de protection de l'enfance basés sur la communauté ( MPEBC), tels que les comités de protection de l'enfance (CPE), les comités chargés du bien-être des enfants, les points focaux pour la protection de l'enfance, etc.</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ont été considérés comme des éléments essentiels de l'engagement communautaire par de nombreux acteurs de la protection de l'enfance et donateurs internationaux dans le cadre de l'aide humanitaire.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nouvelles preuves et les apprentissages démontrent que les activités de PEBC initiées par les organisations de protection de l'enfance (approches descendantes), indépendamment du fait qu'elles peuvent être mieux financées et soutenues, sont incapables d'établir avec les enfants et les membres de la communauté le même niveau de confiance que celui que les approches communautaires et les personnes déjà fiables sont en mesure d'offrir. Les faits montrent que les interventions qui ne reposent pas sur une compréhension approfondie des concepts locaux et qui s'appuient sur des structures, des systèmes et des processus locaux de protection de l'enfance peuvent dupliquer ou saper ces derniers.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reconnaissance du fait que la notion de «basé sur la communauté» peut souvent faire référence au fait que le programme est physiquement entrepris dans un contexte géographique d'une communauté, mais n'implique pas nécessairement une participation active des fonctions et des capacités de la communauté dans la programmation. Les premières ébauches de la norme 17 révisée du SMPE font référence au </a:t>
            </a:r>
            <a:r>
              <a:rPr lang="fr-FR" baseline="0" dirty="0"/>
              <a:t> «</a:t>
            </a:r>
            <a:r>
              <a:rPr lang="fr-FR" dirty="0"/>
              <a:t>niveau communautaire».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pratiques prometteuses émergentes mettent l'accent sur une bonne compréhension des atouts de protection de la communauté afin de les mettre à profit </a:t>
            </a:r>
            <a:r>
              <a:rPr lang="en-US"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pour améliorer la durabilité et promouvoir des interventions appropriées et pertinentes sur le plan contextuel. Cela se fait par la mobilisation de la motivation et des ressources de la communauté pour renforcer les efforts locaux de protection de l'enfance afin de prévenir et de répondre aux préoccupations en matière de protection de l'enfance et de renforcer les liens avec les systèmes plus officiels impliqués dans la protection de l'enfance au niveau communautaire et national. Cela nécessite des actions qui sont davantage dirigées par la communauté</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approches dirigées par la communauté sont celles qui sont menées non par une ONG ni une autre personne extérieure, mais par un processus collectif et communautaire. Les approches dirigées par la communauté sont fondées sur l'idée du pouvoir du peuple, c'est-à-dire la capacité des gens ordinaires, même dans des circonstances difficiles, à s'organiser, à définir leurs principaux problèmes ou défis et à les résoudre collectivement» (Child Resilience Alliance. (2018). </a:t>
            </a:r>
            <a:r>
              <a:rPr lang="en-US" dirty="0"/>
              <a:t>Supporting community-led child protection processes: A guide and toolkit for reflective practice. New York: Wessells, M.)</a:t>
            </a:r>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19103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mécanismes de protection de l'enfance basé sur la communauté ( MPEBC), tels que les comités de protection de l'enfance (CPE), les comités chargés du bien-être des enfants, les points focaux pour la protection de l'enfance, etc.</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ont été considérés comme des éléments essentiels de l'engagement communautaire par de nombreux acteurs de protection de l'enfance et donateurs internationaux dans le cadre de l'aide humanitaire.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nouvelles preuves et les apprentissages démontrent que les activités de PEBC initiées par les organismes de protection de l'enfance (approches descendantes), indépendamment du fait qu'elles peuvent être mieux financées et soutenues, sont incapables d'établir avec les enfants et les membres de la communauté le même niveau de confiance que celui que les approches communautaires et les personnes déjà fiables sont en mesure d'offrir. Les faits montrent que les interventions qui ne reposent pas sur une compréhension approfondie des concepts locaux et qui s'appuient sur des structures, des systèmes et des processus locaux de protection de l'enfance peuvent dupliquer ou saper ces derniers.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reconnaissance du fait que la notion de «basé sur la communauté» peut souvent faire référence au fait que le programme est physiquement entrepris dans un contexte géographique d'une communauté, mais n'implique pas nécessairement une participation active des fonctions et des capacités de la communauté dans la programmation. Les premières ébauches de la norme 17 révisée du SMPE font référence au </a:t>
            </a:r>
            <a:r>
              <a:rPr lang="fr-FR" baseline="0" dirty="0"/>
              <a:t> «</a:t>
            </a:r>
            <a:r>
              <a:rPr lang="fr-FR" dirty="0"/>
              <a:t>niveau communautaire».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pratiques prometteuses émergentes mettent l'accent sur une bonne compréhension des atouts de protection de la communauté afin de les mettre à profit </a:t>
            </a:r>
            <a:r>
              <a:rPr lang="en-US"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pour améliorer la durabilité et promouvoir des interventions appropriées et pertinentes sur le plan contextuel. Cela se fait par la mobilisation de la motivation et des ressources de la communauté pour renforcer les efforts locaux de protection de l'enfance afin de prévenir et de répondre aux préoccupations en matière de protection de l'enfance et de renforcer les liens avec les systèmes plus officiels impliqués dans la protection de l'enfance au niveau communautaire et national. Cela nécessite des actions qui sont davantage dirigées par la communauté</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approches dirigées par la communauté sont celles qui sont menées non par une ONG ni une autre personne extérieure, mais par un processus collectif et communautaire. Les approches dirigées par la communauté sont fondées sur l'idée du pouvoir du peuple, c'est-à-dire la capacité des gens ordinaires, même dans des circonstances difficiles, à s'organiser, à définir leurs principaux problèmes ou défis et à les résoudre collectivement» (Child Resilience Alliance. (2018). </a:t>
            </a:r>
            <a:r>
              <a:rPr lang="en-US" dirty="0"/>
              <a:t>Supporting community-led child protection processes: A guide and toolkit for reflective practice. New York: Wessells, M.)</a:t>
            </a:r>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57977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Adapté</a:t>
            </a:r>
            <a:r>
              <a:rPr lang="en-US" dirty="0"/>
              <a:t> de: Cislaghi, Beniamino. (2019) </a:t>
            </a:r>
            <a:r>
              <a:rPr lang="en-US" i="1" dirty="0"/>
              <a:t>Report: The potential of a community-led approach to change harmful gender norms in low- and middle-income countries. </a:t>
            </a:r>
            <a:r>
              <a:rPr lang="en-US" i="0" dirty="0"/>
              <a:t>Advancing Learning and Innovation on Gender Norms (ALiGN). p. 8. https://www.alignplatform.org/resources/community-led-approach-to-change-harmful-gender-norms</a:t>
            </a:r>
          </a:p>
          <a:p>
            <a:endParaRPr lang="en-US" i="0" dirty="0"/>
          </a:p>
          <a:p>
            <a:r>
              <a:rPr lang="fr-FR" i="0" baseline="0" dirty="0"/>
              <a:t>Nous avons encore beaucoup à apprendre sur la question de savoir si/comment les approches </a:t>
            </a:r>
            <a:r>
              <a:rPr lang="fr-FR" b="1" i="0" baseline="0" dirty="0"/>
              <a:t>dirigées</a:t>
            </a:r>
            <a:r>
              <a:rPr lang="fr-FR" i="0" baseline="0" dirty="0"/>
              <a:t> par la communauté peuvent être largement utilisées dans des contextes humanitaires, mais nous sommes sur le point d'avancer dans cette direction.</a:t>
            </a:r>
            <a:endParaRPr lang="en-US" i="0" dirty="0"/>
          </a:p>
          <a:p>
            <a:endParaRPr lang="en-US" i="0"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48667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Cislaghi, Beniamino. (2019) Report: The potential of a community-led approach to change harmful gender norms in low- and middle-income countries. Advancing Learning and Innovation on Gender Norms (ALiGN). p. 8. https://www.alignplatform.org/resources/community-led-approach-to-change-harmful-gender-norms</a:t>
            </a:r>
          </a:p>
          <a:p>
            <a:endParaRPr lang="en-US" dirty="0"/>
          </a:p>
          <a:p>
            <a:r>
              <a:rPr lang="fr-FR" dirty="0"/>
              <a:t>Demandez aux participants de réfléchir à quelques exemples des deux approches (de leur propre expérience ou d'une manière générale)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297467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une citation tirée de</a:t>
            </a:r>
            <a:r>
              <a:rPr lang="en-US" baseline="0" dirty="0"/>
              <a:t> la version 2019 de SMPE, </a:t>
            </a:r>
            <a:r>
              <a:rPr lang="fr-FR" baseline="0" noProof="0" dirty="0"/>
              <a:t>Norme</a:t>
            </a:r>
            <a:r>
              <a:rPr lang="en-US" baseline="0" dirty="0"/>
              <a:t> 17, p. 190.</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371927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norme 17 de SMPE est le résultat que nous visons en utilisant des approches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26332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10 minutes. </a:t>
            </a:r>
            <a:r>
              <a:rPr lang="fr-FR" b="0" dirty="0"/>
              <a:t>Ce bref exercice a pour but de faire réfléchir les participants à la manière dont ils vont adapter leur programmes, s'ils le souhaitent, afin d'avoir un niveau plus élevé d'engagement communautaire. Cette réflexion se poursuit tout au long des séances, et constitue le thème central de la dernière séance, M2.S11.</a:t>
            </a:r>
          </a:p>
          <a:p>
            <a:endParaRPr lang="fr-FR" b="1" dirty="0"/>
          </a:p>
          <a:p>
            <a:r>
              <a:rPr lang="fr-FR" b="1" dirty="0"/>
              <a:t>Insister sur le fait qu'une approche dirigée par la communauté n'est pas meilleure que d'autres façons de travailler avec les communautés ; il y a des moments où une approche "descendante" est appropriée. Il est important d'être attentif à l'approche que vous adoptez et de vous assurer qu'il s'agit d'une approche bien réfléchie et adaptée au contexte dans lequel elle est appliquée. </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289294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346333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 exercice peut être réalisé en groupes en inscrivant leurs réponses sur des feuillets autoadhésifs (Post-it®). S'il existe une connexion internet fiable, il peut être fait sur </a:t>
            </a:r>
            <a:r>
              <a:rPr lang="en-US" b="1" u="sng" baseline="0" dirty="0"/>
              <a:t>Mentimeter</a:t>
            </a:r>
            <a:r>
              <a:rPr lang="en-US" baseline="0" dirty="0"/>
              <a:t>. </a:t>
            </a:r>
            <a:r>
              <a:rPr lang="en-US" dirty="0">
                <a:hlinkClick r:id="rId3"/>
              </a:rPr>
              <a:t>https://www.mentimeter.com/app</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1133533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dirty="0"/>
          </a:p>
        </p:txBody>
      </p:sp>
    </p:spTree>
    <p:extLst>
      <p:ext uri="{BB962C8B-B14F-4D97-AF65-F5344CB8AC3E}">
        <p14:creationId xmlns:p14="http://schemas.microsoft.com/office/powerpoint/2010/main" val="361017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dirty="0">
                <a:latin typeface="Times New Roman" charset="0"/>
                <a:ea typeface="MS PGothic" charset="0"/>
                <a:cs typeface="MS PGothic" charset="0"/>
              </a:rPr>
              <a:t>Réfléchissez à l'exercice en petits groupes en termes de similitudes et de différences. Demandez ce qui pourrait expliquer ces différences.</a:t>
            </a:r>
          </a:p>
          <a:p>
            <a:pPr>
              <a:defRPr/>
            </a:pPr>
            <a:endParaRPr lang="fr-FR" dirty="0">
              <a:latin typeface="Times New Roman" charset="0"/>
              <a:ea typeface="MS PGothic" charset="0"/>
              <a:cs typeface="MS PGothic" charset="0"/>
            </a:endParaRPr>
          </a:p>
          <a:p>
            <a:pPr>
              <a:defRPr/>
            </a:pPr>
            <a:r>
              <a:rPr lang="fr-FR" dirty="0">
                <a:latin typeface="Times New Roman" charset="0"/>
                <a:ea typeface="MS PGothic" charset="0"/>
                <a:cs typeface="MS PGothic" charset="0"/>
              </a:rPr>
              <a:t>Présentez quelques-unes des caractéristiques qui sont couramment utilisées pour définir les communautés.</a:t>
            </a:r>
            <a:endParaRPr lang="en-GB" baseline="0" dirty="0">
              <a:latin typeface="Times New Roman" charset="0"/>
              <a:ea typeface="MS PGothic" charset="0"/>
              <a:cs typeface="MS PGothic" charset="0"/>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324501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dirty="0">
                <a:latin typeface="Times New Roman" charset="0"/>
                <a:ea typeface="MS PGothic" charset="0"/>
                <a:cs typeface="MS PGothic" charset="0"/>
              </a:rPr>
              <a:t>Demandez aux participants: «Si nous travaillons avec une certaine communauté, pourquoi est-il important de comprendre comment ce groupe se définit (ou ne se définit pas) comme</a:t>
            </a:r>
            <a:r>
              <a:rPr lang="fr-FR" baseline="0" dirty="0">
                <a:latin typeface="Times New Roman" charset="0"/>
                <a:ea typeface="MS PGothic" charset="0"/>
                <a:cs typeface="MS PGothic" charset="0"/>
              </a:rPr>
              <a:t> une </a:t>
            </a:r>
            <a:r>
              <a:rPr lang="fr-FR" dirty="0">
                <a:latin typeface="Times New Roman" charset="0"/>
                <a:ea typeface="MS PGothic" charset="0"/>
                <a:cs typeface="MS PGothic" charset="0"/>
              </a:rPr>
              <a:t>communauté»?</a:t>
            </a:r>
          </a:p>
          <a:p>
            <a:pPr>
              <a:defRPr/>
            </a:pPr>
            <a:endParaRPr lang="fr-FR" dirty="0">
              <a:latin typeface="Times New Roman" charset="0"/>
              <a:ea typeface="MS PGothic" charset="0"/>
              <a:cs typeface="MS PGothic" charset="0"/>
            </a:endParaRPr>
          </a:p>
          <a:p>
            <a:pPr>
              <a:defRPr/>
            </a:pPr>
            <a:r>
              <a:rPr lang="fr-FR" dirty="0">
                <a:latin typeface="Times New Roman" charset="0"/>
                <a:ea typeface="MS PGothic" charset="0"/>
                <a:cs typeface="MS PGothic" charset="0"/>
              </a:rPr>
              <a:t>Notes :</a:t>
            </a:r>
          </a:p>
          <a:p>
            <a:pPr>
              <a:defRPr/>
            </a:pPr>
            <a:endParaRPr lang="fr-FR" dirty="0">
              <a:latin typeface="Times New Roman" charset="0"/>
              <a:ea typeface="MS PGothic" charset="0"/>
              <a:cs typeface="MS PGothic" charset="0"/>
            </a:endParaRPr>
          </a:p>
          <a:p>
            <a:pPr>
              <a:defRPr/>
            </a:pPr>
            <a:r>
              <a:rPr lang="fr-FR" dirty="0">
                <a:latin typeface="Times New Roman" charset="0"/>
                <a:ea typeface="MS PGothic" charset="0"/>
                <a:cs typeface="MS PGothic" charset="0"/>
              </a:rPr>
              <a:t>Il faut reconnaître que ce qui peut être perçu de l'extérieur comme une communauté peut en fait être une entité comportant de nombreux sous-groupes ou de nombreuses communautés. Il peut y avoir des subdivisions en clans ou en castes, ou encore en classes sociales, en langues ou en religions. Une communauté peut être inclusive et protectrice de ses membres, mais elle peut aussi exercer un contrôle social, ce qui rend difficile pour les sous-groupes, en particulier les minorités et les groupes marginalisés, d'exprimer leurs opinions et de revendiquer leurs droits. ((HCR, 2007)</a:t>
            </a:r>
          </a:p>
          <a:p>
            <a:pPr>
              <a:defRPr/>
            </a:pPr>
            <a:endParaRPr lang="fr-FR" dirty="0">
              <a:latin typeface="Times New Roman" charset="0"/>
              <a:ea typeface="MS PGothic" charset="0"/>
              <a:cs typeface="MS PGothic" charset="0"/>
            </a:endParaRPr>
          </a:p>
          <a:p>
            <a:pPr>
              <a:defRPr/>
            </a:pPr>
            <a:r>
              <a:rPr lang="fr-FR" dirty="0">
                <a:latin typeface="Times New Roman" charset="0"/>
                <a:ea typeface="MS PGothic" charset="0"/>
                <a:cs typeface="MS PGothic" charset="0"/>
              </a:rPr>
              <a:t>Les communautés varient évidemment. Certaines peuvent avoir une longue mémoire sociale et maintenir des lois coutumières ou traditionnelles qui peuvent avoir des effets positifs ou négatifs sur la vie des enfants. Certaines peuvent être plus récentes et avoir peu ou pas de cohésion sociale. Beaucoup ont des capacités et des forces qui peuvent être mises à contribution pour améliorer la vie des enfants. D'autres sont la source de difficultés pour le bien-être des enfants</a:t>
            </a:r>
            <a:r>
              <a:rPr lang="en-GB" dirty="0">
                <a:latin typeface="Times New Roman" charset="0"/>
                <a:ea typeface="MS PGothic" charset="0"/>
                <a:cs typeface="MS PGothic" charset="0"/>
              </a:rPr>
              <a:t>. </a:t>
            </a:r>
            <a:endParaRPr lang="en-US" dirty="0">
              <a:latin typeface="Times New Roman" charset="0"/>
              <a:ea typeface="MS PGothic" charset="0"/>
              <a:cs typeface="MS PGothic" charset="0"/>
            </a:endParaRP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243036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un terme aussi commun que «communauté» n'est pas facile à définir, il peut y avoir d'autres termes utilisés par les professionnels de la protection de l'enfance et sur lesquels il n'est pas facile de s'entendre ou d'avoir une compréhension commune. Quels peuvent être ces termes</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357795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Invitez les participants à réfléchir à certains exemples spécifiques et à suggérer d'autres implications potentiellement négatives.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352078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 exercice est tiré du module ARC F6 - Exercice 2. Le scénario et les instructions sont également inclus dans le dossier «Exercices».</a:t>
            </a:r>
          </a:p>
          <a:p>
            <a:endParaRPr lang="fr-FR" dirty="0"/>
          </a:p>
          <a:p>
            <a:r>
              <a:rPr lang="fr-FR" dirty="0"/>
              <a:t>En plénière, animez une discussion sur la question et référez-vous à la réponse ci-dessous.</a:t>
            </a:r>
          </a:p>
          <a:p>
            <a:endParaRPr lang="fr-FR" b="1" dirty="0"/>
          </a:p>
          <a:p>
            <a:r>
              <a:rPr lang="fr-FR" b="1" dirty="0"/>
              <a:t>Oui</a:t>
            </a:r>
            <a:r>
              <a:rPr lang="fr-FR" dirty="0"/>
              <a:t>, dans son sens le plus large et le plus inclusif, une communauté est un groupe de personnes qui ont quelque chose en commun et agiront ensemble dans leur intérêt commun. La capacité de la communauté à agir ensemble peut exister depuis longtemps ou être déclenchée en peu de temps par un problème urgent.</a:t>
            </a:r>
          </a:p>
          <a:p>
            <a:endParaRPr lang="fr-FR" dirty="0"/>
          </a:p>
          <a:p>
            <a:r>
              <a:rPr lang="fr-FR" dirty="0"/>
              <a:t>Vous pouvez demander aux participants de passer cinq minutes de plus à réfléchir à la question de savoir si une réponse de mobilisation communautaire est pertinente ou appropriée dans une telle situation.</a:t>
            </a:r>
          </a:p>
          <a:p>
            <a:endParaRPr lang="fr-FR" dirty="0"/>
          </a:p>
          <a:p>
            <a:r>
              <a:rPr lang="fr-FR" dirty="0"/>
              <a:t>Cela pourrait également être fait à la fin de la séance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269332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le scénario de l'exercice précédent. </a:t>
            </a:r>
            <a:r>
              <a:rPr lang="fr-FR" b="1" dirty="0"/>
              <a:t>Il doit être adapté au contexte dans lequel vos participants travaillent ! Voir le Guide du facilitateur pour quelques suggestions</a:t>
            </a:r>
            <a:r>
              <a:rPr lang="fr-FR" dirty="0"/>
              <a:t>.</a:t>
            </a:r>
          </a:p>
          <a:p>
            <a:endParaRPr lang="fr-FR" dirty="0"/>
          </a:p>
          <a:p>
            <a:r>
              <a:rPr lang="fr-FR" dirty="0"/>
              <a:t>Oui, dans son sens le plus large et le plus inclusif, une communauté est un groupe de personnes qui ont quelque chose en commun et qui agiront ensemble dans leur intérêt commun. La capacité d'une communauté à agir ensemble peut exister depuis longtemps ou peut être déclenchée en peu de temps par un problème urgent.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123448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vous référer à l'exercice «M1.S1 - Boîte à outils de l'ARC - Qu'est-ce que la communauté? - Exercice long» dans le dossier «Exemples d'exercices». </a:t>
            </a:r>
          </a:p>
          <a:p>
            <a:endParaRPr lang="fr-FR" dirty="0"/>
          </a:p>
          <a:p>
            <a:r>
              <a:rPr lang="fr-FR" dirty="0"/>
              <a:t>Cet exercice peut également être fait à la fin de la séance.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1473107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4/27/2020</a:t>
            </a:fld>
            <a:endParaRPr dirty="0"/>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t>‹#›</a:t>
            </a:fld>
            <a:endParaRPr dirty="0"/>
          </a:p>
        </p:txBody>
      </p:sp>
    </p:spTree>
    <p:extLst>
      <p:ext uri="{BB962C8B-B14F-4D97-AF65-F5344CB8AC3E}">
        <p14:creationId xmlns:p14="http://schemas.microsoft.com/office/powerpoint/2010/main" val="22144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Module 1: </a:t>
            </a:r>
            <a:r>
              <a:rPr lang="fr-FR" dirty="0"/>
              <a:t>Fondements</a:t>
            </a:r>
            <a:r>
              <a:rPr lang="en-US" dirty="0"/>
              <a:t> des </a:t>
            </a:r>
            <a:r>
              <a:rPr lang="fr-FR" dirty="0"/>
              <a:t>pratiques</a:t>
            </a:r>
            <a:r>
              <a:rPr lang="en-US" dirty="0"/>
              <a:t> </a:t>
            </a:r>
            <a:r>
              <a:rPr lang="fr-FR" dirty="0"/>
              <a:t>prometteuses</a:t>
            </a:r>
          </a:p>
        </p:txBody>
      </p:sp>
      <p:sp>
        <p:nvSpPr>
          <p:cNvPr id="3" name="Text Placeholder 2"/>
          <p:cNvSpPr>
            <a:spLocks noGrp="1"/>
          </p:cNvSpPr>
          <p:nvPr>
            <p:ph type="body" sz="quarter" idx="12"/>
          </p:nvPr>
        </p:nvSpPr>
        <p:spPr>
          <a:xfrm>
            <a:off x="1801496" y="3440614"/>
            <a:ext cx="8589007" cy="1455738"/>
          </a:xfrm>
        </p:spPr>
        <p:txBody>
          <a:bodyPr/>
          <a:lstStyle/>
          <a:p>
            <a:pPr>
              <a:lnSpc>
                <a:spcPct val="114000"/>
              </a:lnSpc>
              <a:spcBef>
                <a:spcPts val="600"/>
              </a:spcBef>
            </a:pPr>
            <a:r>
              <a:rPr lang="fr-FR" dirty="0"/>
              <a:t>Approches au niveau communautaire de la protection de l'enfance: Définir notre travail</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843" y="653899"/>
            <a:ext cx="9720470" cy="6343083"/>
          </a:xfrm>
          <a:prstGeom prst="rect">
            <a:avLst/>
          </a:prstGeom>
        </p:spPr>
        <p:txBody>
          <a:bodyPr wrap="square">
            <a:spAutoFit/>
          </a:bodyPr>
          <a:lstStyle/>
          <a:p>
            <a:pPr>
              <a:lnSpc>
                <a:spcPct val="114000"/>
              </a:lnSpc>
              <a:spcBef>
                <a:spcPts val="600"/>
              </a:spcBef>
              <a:spcAft>
                <a:spcPts val="600"/>
              </a:spcAft>
            </a:pPr>
            <a:r>
              <a:rPr lang="fr-FR" sz="2200" dirty="0"/>
              <a:t>Un grand tremblement de terre frappe une grande ville d'Asie, tuant de nombreux habitants et provoquant une destruction généralisée des biens</a:t>
            </a:r>
            <a:r>
              <a:rPr lang="en-US" sz="2200" dirty="0"/>
              <a:t>. </a:t>
            </a:r>
          </a:p>
          <a:p>
            <a:pPr>
              <a:lnSpc>
                <a:spcPct val="114000"/>
              </a:lnSpc>
              <a:spcBef>
                <a:spcPts val="600"/>
              </a:spcBef>
              <a:spcAft>
                <a:spcPts val="600"/>
              </a:spcAft>
            </a:pPr>
            <a:r>
              <a:rPr lang="fr-FR" sz="2200" dirty="0"/>
              <a:t>Les survivants du tremblement de terre sont tous transportés et installés à la périphérie de la ville dans un certain nombre d'entrepôts, qui ont été rapidement aménagés pour les recevoir.  Dans la mesure du possible, les gens sont placées dans des chambres avec leur famille et d'autres personnes de leur lieu d'origine, mais le manque de logement rend difficile l'hébergement des groupes de manière distincte</a:t>
            </a:r>
            <a:r>
              <a:rPr lang="en-US" sz="2200" dirty="0"/>
              <a:t>. </a:t>
            </a:r>
          </a:p>
          <a:p>
            <a:pPr>
              <a:lnSpc>
                <a:spcPct val="114000"/>
              </a:lnSpc>
              <a:spcBef>
                <a:spcPts val="600"/>
              </a:spcBef>
              <a:spcAft>
                <a:spcPts val="600"/>
              </a:spcAft>
            </a:pPr>
            <a:r>
              <a:rPr lang="fr-FR" sz="2200" dirty="0"/>
              <a:t>La zone touchée englobe des personnes venant de divers milieux sociaux et culturels, des classes très riches et professionnelles aux habitants des bidonvilles très pauvres. Des personnes de différents groupes religieux sont également présentes.</a:t>
            </a:r>
          </a:p>
          <a:p>
            <a:pPr>
              <a:lnSpc>
                <a:spcPct val="114000"/>
              </a:lnSpc>
              <a:spcBef>
                <a:spcPts val="600"/>
              </a:spcBef>
              <a:spcAft>
                <a:spcPts val="600"/>
              </a:spcAft>
            </a:pPr>
            <a:r>
              <a:rPr lang="fr-FR" sz="2200" b="1" i="1" dirty="0">
                <a:solidFill>
                  <a:schemeClr val="accent3">
                    <a:lumMod val="75000"/>
                  </a:schemeClr>
                </a:solidFill>
              </a:rPr>
              <a:t>Dans leur vie quotidienne et avant cet événement, ces personnes auraient peu de choses en commun et n'auraient probablement aucun sentiment de communauté. Les événements les ont rapprochés physiquement, mais s'agit-il d'une communauté?</a:t>
            </a:r>
            <a:endParaRPr lang="en-US" sz="2200" b="1" i="1" dirty="0">
              <a:solidFill>
                <a:schemeClr val="accent3">
                  <a:lumMod val="75000"/>
                </a:schemeClr>
              </a:solidFill>
            </a:endParaRPr>
          </a:p>
        </p:txBody>
      </p:sp>
    </p:spTree>
    <p:extLst>
      <p:ext uri="{BB962C8B-B14F-4D97-AF65-F5344CB8AC3E}">
        <p14:creationId xmlns:p14="http://schemas.microsoft.com/office/powerpoint/2010/main" val="95247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Exercice facultatif (long): Qu'est-ce que la communauté</a:t>
            </a:r>
            <a:r>
              <a:rPr lang="en-US" dirty="0"/>
              <a:t>?</a:t>
            </a:r>
          </a:p>
        </p:txBody>
      </p:sp>
      <p:sp>
        <p:nvSpPr>
          <p:cNvPr id="3" name="Text Placeholder 2"/>
          <p:cNvSpPr>
            <a:spLocks noGrp="1"/>
          </p:cNvSpPr>
          <p:nvPr>
            <p:ph type="body" sz="quarter" idx="12"/>
          </p:nvPr>
        </p:nvSpPr>
        <p:spPr>
          <a:xfrm>
            <a:off x="4100513" y="2047758"/>
            <a:ext cx="7300912" cy="3362547"/>
          </a:xfrm>
        </p:spPr>
        <p:txBody>
          <a:bodyPr>
            <a:normAutofit/>
          </a:bodyPr>
          <a:lstStyle/>
          <a:p>
            <a:pPr marL="347472" indent="-347472">
              <a:lnSpc>
                <a:spcPct val="123000"/>
              </a:lnSpc>
              <a:spcBef>
                <a:spcPts val="600"/>
              </a:spcBef>
              <a:spcAft>
                <a:spcPts val="600"/>
              </a:spcAft>
              <a:buSzPct val="85000"/>
              <a:buFont typeface="Symbol" panose="05050102010706020507" pitchFamily="18" charset="2"/>
              <a:buChar char="·"/>
            </a:pPr>
            <a:r>
              <a:rPr lang="fr-FR" dirty="0"/>
              <a:t>Extrait de la Boîte à outils de </a:t>
            </a:r>
            <a:r>
              <a:rPr lang="fr-FR" i="1" dirty="0"/>
              <a:t>Child Resilience Alliance</a:t>
            </a:r>
            <a:endParaRPr lang="en-US" i="1" dirty="0"/>
          </a:p>
          <a:p>
            <a:pPr marL="347472" indent="-347472">
              <a:lnSpc>
                <a:spcPct val="123000"/>
              </a:lnSpc>
              <a:spcBef>
                <a:spcPts val="600"/>
              </a:spcBef>
              <a:spcAft>
                <a:spcPts val="600"/>
              </a:spcAft>
              <a:buSzPct val="85000"/>
              <a:buFont typeface="Symbol" panose="05050102010706020507" pitchFamily="18" charset="2"/>
              <a:buChar char="·"/>
            </a:pPr>
            <a:r>
              <a:rPr lang="fr-FR" dirty="0"/>
              <a:t>Jeu</a:t>
            </a:r>
            <a:r>
              <a:rPr lang="en-US" dirty="0"/>
              <a:t> de </a:t>
            </a:r>
            <a:r>
              <a:rPr lang="fr-FR" dirty="0"/>
              <a:t>rôle</a:t>
            </a:r>
          </a:p>
          <a:p>
            <a:pPr marL="347472" indent="-347472">
              <a:lnSpc>
                <a:spcPct val="123000"/>
              </a:lnSpc>
              <a:spcBef>
                <a:spcPts val="600"/>
              </a:spcBef>
              <a:spcAft>
                <a:spcPts val="600"/>
              </a:spcAft>
              <a:buSzPct val="85000"/>
              <a:buFont typeface="Symbol" panose="05050102010706020507" pitchFamily="18" charset="2"/>
              <a:buChar char="·"/>
            </a:pPr>
            <a:r>
              <a:rPr lang="en-US" dirty="0"/>
              <a:t>60 minutes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410" y="4945680"/>
            <a:ext cx="2306744" cy="2474898"/>
          </a:xfrm>
          <a:prstGeom prst="rect">
            <a:avLst/>
          </a:prstGeom>
        </p:spPr>
      </p:pic>
    </p:spTree>
    <p:extLst>
      <p:ext uri="{BB962C8B-B14F-4D97-AF65-F5344CB8AC3E}">
        <p14:creationId xmlns:p14="http://schemas.microsoft.com/office/powerpoint/2010/main" val="158518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Basé sur la communauté ou dirigé par la communauté</a:t>
            </a:r>
            <a:r>
              <a:rPr lang="en-US" dirty="0"/>
              <a:t>?</a:t>
            </a:r>
          </a:p>
        </p:txBody>
      </p:sp>
    </p:spTree>
    <p:extLst>
      <p:ext uri="{BB962C8B-B14F-4D97-AF65-F5344CB8AC3E}">
        <p14:creationId xmlns:p14="http://schemas.microsoft.com/office/powerpoint/2010/main" val="354739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1278731"/>
            <a:ext cx="7300912" cy="1500187"/>
          </a:xfrm>
        </p:spPr>
        <p:txBody>
          <a:bodyPr>
            <a:normAutofit/>
          </a:bodyPr>
          <a:lstStyle/>
          <a:p>
            <a:r>
              <a:rPr lang="fr-FR" sz="4000" dirty="0"/>
              <a:t>Veuillez vous connecter sur: Menti.com</a:t>
            </a:r>
            <a:endParaRPr lang="en-US" sz="4000" dirty="0"/>
          </a:p>
        </p:txBody>
      </p:sp>
      <p:sp>
        <p:nvSpPr>
          <p:cNvPr id="3" name="Text Placeholder 2"/>
          <p:cNvSpPr>
            <a:spLocks noGrp="1"/>
          </p:cNvSpPr>
          <p:nvPr>
            <p:ph type="body" sz="quarter" idx="12"/>
          </p:nvPr>
        </p:nvSpPr>
        <p:spPr/>
        <p:txBody>
          <a:bodyPr>
            <a:normAutofit/>
          </a:bodyPr>
          <a:lstStyle/>
          <a:p>
            <a:pPr marL="0" indent="0">
              <a:lnSpc>
                <a:spcPct val="114000"/>
              </a:lnSpc>
              <a:spcBef>
                <a:spcPts val="600"/>
              </a:spcBef>
              <a:spcAft>
                <a:spcPts val="1200"/>
              </a:spcAft>
              <a:buNone/>
            </a:pPr>
            <a:r>
              <a:rPr lang="fr-FR" sz="3600" dirty="0"/>
              <a:t>Tapez le code numérique que vous voyez sur la diapositive suivante</a:t>
            </a:r>
            <a:endParaRPr lang="en-US" sz="36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6794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Protection de l'enfance au niveau communautaire</a:t>
            </a:r>
            <a:endParaRPr lang="en-US" dirty="0"/>
          </a:p>
        </p:txBody>
      </p:sp>
      <p:sp>
        <p:nvSpPr>
          <p:cNvPr id="3" name="Text Placeholder 2"/>
          <p:cNvSpPr>
            <a:spLocks noGrp="1"/>
          </p:cNvSpPr>
          <p:nvPr>
            <p:ph type="body" sz="quarter" idx="10"/>
          </p:nvPr>
        </p:nvSpPr>
        <p:spPr/>
        <p:txBody>
          <a:bodyPr/>
          <a:lstStyle/>
          <a:p>
            <a:r>
              <a:rPr lang="en-US" dirty="0"/>
              <a:t>Nos compréhensions changeantes</a:t>
            </a:r>
          </a:p>
        </p:txBody>
      </p:sp>
      <p:graphicFrame>
        <p:nvGraphicFramePr>
          <p:cNvPr id="5" name="Diagram 4"/>
          <p:cNvGraphicFramePr/>
          <p:nvPr>
            <p:extLst>
              <p:ext uri="{D42A27DB-BD31-4B8C-83A1-F6EECF244321}">
                <p14:modId xmlns:p14="http://schemas.microsoft.com/office/powerpoint/2010/main" val="3964094687"/>
              </p:ext>
            </p:extLst>
          </p:nvPr>
        </p:nvGraphicFramePr>
        <p:xfrm>
          <a:off x="503815" y="2500313"/>
          <a:ext cx="1121713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Ce que nous avons appris</a:t>
            </a:r>
            <a:endParaRPr lang="en-US" dirty="0"/>
          </a:p>
        </p:txBody>
      </p:sp>
      <p:sp>
        <p:nvSpPr>
          <p:cNvPr id="3" name="Text Placeholder 2"/>
          <p:cNvSpPr>
            <a:spLocks noGrp="1"/>
          </p:cNvSpPr>
          <p:nvPr>
            <p:ph type="body" sz="quarter" idx="10"/>
          </p:nvPr>
        </p:nvSpPr>
        <p:spPr/>
        <p:txBody>
          <a:bodyPr>
            <a:normAutofit fontScale="92500"/>
          </a:bodyPr>
          <a:lstStyle/>
          <a:p>
            <a:r>
              <a:rPr lang="fr-FR" dirty="0"/>
              <a:t>Mécanismes de protection de l'enfance basés sur la communauté</a:t>
            </a:r>
            <a:endParaRPr lang="en-US" dirty="0"/>
          </a:p>
        </p:txBody>
      </p:sp>
      <p:sp>
        <p:nvSpPr>
          <p:cNvPr id="4" name="Text Placeholder 3"/>
          <p:cNvSpPr>
            <a:spLocks noGrp="1"/>
          </p:cNvSpPr>
          <p:nvPr>
            <p:ph type="body" sz="quarter" idx="12"/>
          </p:nvPr>
        </p:nvSpPr>
        <p:spPr>
          <a:xfrm>
            <a:off x="1330036" y="2757142"/>
            <a:ext cx="10378756" cy="3771900"/>
          </a:xfrm>
        </p:spPr>
        <p:txBody>
          <a:bodyPr>
            <a:normAutofit/>
          </a:bodyPr>
          <a:lstStyle/>
          <a:p>
            <a:pPr marL="347472" indent="-347472">
              <a:lnSpc>
                <a:spcPct val="114000"/>
              </a:lnSpc>
              <a:spcBef>
                <a:spcPts val="600"/>
              </a:spcBef>
              <a:spcAft>
                <a:spcPts val="600"/>
              </a:spcAft>
              <a:buSzPct val="85000"/>
              <a:buFont typeface="Symbol" panose="05050102010706020507" pitchFamily="18" charset="2"/>
              <a:buChar char="·"/>
            </a:pPr>
            <a:r>
              <a:rPr lang="fr-FR" sz="2400" dirty="0"/>
              <a:t>Généralement initié par des organisations externes de protection de l'enfance</a:t>
            </a:r>
            <a:endParaRPr lang="en-US" sz="2400" dirty="0"/>
          </a:p>
          <a:p>
            <a:pPr marL="347472" indent="-347472">
              <a:lnSpc>
                <a:spcPct val="114000"/>
              </a:lnSpc>
              <a:spcBef>
                <a:spcPts val="600"/>
              </a:spcBef>
              <a:spcAft>
                <a:spcPts val="600"/>
              </a:spcAft>
              <a:buSzPct val="85000"/>
              <a:buFont typeface="Symbol" panose="05050102010706020507" pitchFamily="18" charset="2"/>
              <a:buChar char="·"/>
            </a:pPr>
            <a:r>
              <a:rPr lang="fr-FR" sz="2400" dirty="0"/>
              <a:t>Peuvent ne pas s'appuyer sur les structures, les systèmes et les capacités existants</a:t>
            </a:r>
            <a:endParaRPr lang="en-US" sz="2400" dirty="0"/>
          </a:p>
          <a:p>
            <a:pPr marL="347472" indent="-347472">
              <a:lnSpc>
                <a:spcPct val="114000"/>
              </a:lnSpc>
              <a:spcBef>
                <a:spcPts val="600"/>
              </a:spcBef>
              <a:spcAft>
                <a:spcPts val="600"/>
              </a:spcAft>
              <a:buSzPct val="85000"/>
              <a:buFont typeface="Symbol" panose="05050102010706020507" pitchFamily="18" charset="2"/>
              <a:buChar char="·"/>
            </a:pPr>
            <a:r>
              <a:rPr lang="fr-FR" sz="2400" dirty="0"/>
              <a:t>Peuvent avoir un pouvoir de décision communautaire limité</a:t>
            </a:r>
            <a:endParaRPr lang="en-US" sz="2400" dirty="0"/>
          </a:p>
          <a:p>
            <a:pPr marL="347472" indent="-347472">
              <a:lnSpc>
                <a:spcPct val="114000"/>
              </a:lnSpc>
              <a:spcBef>
                <a:spcPts val="600"/>
              </a:spcBef>
              <a:spcAft>
                <a:spcPts val="600"/>
              </a:spcAft>
              <a:buSzPct val="85000"/>
              <a:buFont typeface="Symbol" panose="05050102010706020507" pitchFamily="18" charset="2"/>
              <a:buChar char="·"/>
            </a:pPr>
            <a:r>
              <a:rPr lang="fr-FR" sz="2400" dirty="0"/>
              <a:t>Peuvent manquer d’appropriation de la part de la communauté</a:t>
            </a:r>
          </a:p>
          <a:p>
            <a:pPr marL="347472" indent="-347472">
              <a:lnSpc>
                <a:spcPct val="114000"/>
              </a:lnSpc>
              <a:spcBef>
                <a:spcPts val="600"/>
              </a:spcBef>
              <a:spcAft>
                <a:spcPts val="600"/>
              </a:spcAft>
              <a:buSzPct val="85000"/>
              <a:buFont typeface="Symbol" panose="05050102010706020507" pitchFamily="18" charset="2"/>
              <a:buChar char="·"/>
            </a:pPr>
            <a:r>
              <a:rPr lang="fr-FR" sz="2400" dirty="0"/>
              <a:t>Tendent à ne pas être durables sans le soutien continu de l’organisation</a:t>
            </a:r>
            <a:endParaRPr lang="en-US" sz="2400" dirty="0"/>
          </a:p>
        </p:txBody>
      </p:sp>
    </p:spTree>
    <p:extLst>
      <p:ext uri="{BB962C8B-B14F-4D97-AF65-F5344CB8AC3E}">
        <p14:creationId xmlns:p14="http://schemas.microsoft.com/office/powerpoint/2010/main" val="301288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Ce que nous avons appris</a:t>
            </a:r>
            <a:endParaRPr lang="en-US" dirty="0"/>
          </a:p>
        </p:txBody>
      </p:sp>
      <p:sp>
        <p:nvSpPr>
          <p:cNvPr id="3" name="Text Placeholder 2"/>
          <p:cNvSpPr>
            <a:spLocks noGrp="1"/>
          </p:cNvSpPr>
          <p:nvPr>
            <p:ph type="body" sz="quarter" idx="10"/>
          </p:nvPr>
        </p:nvSpPr>
        <p:spPr/>
        <p:txBody>
          <a:bodyPr/>
          <a:lstStyle/>
          <a:p>
            <a:r>
              <a:rPr lang="fr-FR" dirty="0"/>
              <a:t>Approches dirigées par la communauté</a:t>
            </a:r>
            <a:r>
              <a:rPr lang="en-US" dirty="0"/>
              <a:t>:</a:t>
            </a:r>
          </a:p>
        </p:txBody>
      </p:sp>
      <p:sp>
        <p:nvSpPr>
          <p:cNvPr id="4" name="Text Placeholder 3"/>
          <p:cNvSpPr>
            <a:spLocks noGrp="1"/>
          </p:cNvSpPr>
          <p:nvPr>
            <p:ph type="body" sz="quarter" idx="12"/>
          </p:nvPr>
        </p:nvSpPr>
        <p:spPr>
          <a:xfrm>
            <a:off x="886511" y="2698748"/>
            <a:ext cx="9799638" cy="3771900"/>
          </a:xfrm>
        </p:spPr>
        <p:txBody>
          <a:bodyPr>
            <a:normAutofit fontScale="92500" lnSpcReduction="10000"/>
          </a:bodyPr>
          <a:lstStyle/>
          <a:p>
            <a:pPr marL="347472" indent="-274320">
              <a:lnSpc>
                <a:spcPct val="114000"/>
              </a:lnSpc>
              <a:spcBef>
                <a:spcPts val="600"/>
              </a:spcBef>
              <a:spcAft>
                <a:spcPts val="600"/>
              </a:spcAft>
              <a:buSzPct val="90000"/>
              <a:buFont typeface="Symbol" panose="05050102010706020507" pitchFamily="18" charset="2"/>
              <a:buChar char="·"/>
            </a:pPr>
            <a:r>
              <a:rPr lang="fr-FR" sz="2400" dirty="0"/>
              <a:t>S'appuient sur les croyances, les valeurs et les façons dont les gens se protègent et protègent leurs communautés</a:t>
            </a:r>
            <a:endParaRPr lang="en-US" sz="2400" dirty="0"/>
          </a:p>
          <a:p>
            <a:pPr marL="347472" indent="-274320">
              <a:lnSpc>
                <a:spcPct val="114000"/>
              </a:lnSpc>
              <a:spcBef>
                <a:spcPts val="600"/>
              </a:spcBef>
              <a:spcAft>
                <a:spcPts val="600"/>
              </a:spcAft>
              <a:buSzPct val="90000"/>
              <a:buFont typeface="Symbol" panose="05050102010706020507" pitchFamily="18" charset="2"/>
              <a:buChar char="·"/>
            </a:pPr>
            <a:r>
              <a:rPr lang="en-US" sz="2400" dirty="0"/>
              <a:t>Augmentent les capacités d'auto-assistance</a:t>
            </a:r>
          </a:p>
          <a:p>
            <a:pPr marL="347472" indent="-274320">
              <a:lnSpc>
                <a:spcPct val="114000"/>
              </a:lnSpc>
              <a:spcBef>
                <a:spcPts val="600"/>
              </a:spcBef>
              <a:spcAft>
                <a:spcPts val="600"/>
              </a:spcAft>
              <a:buSzPct val="90000"/>
              <a:buFont typeface="Symbol" panose="05050102010706020507" pitchFamily="18" charset="2"/>
              <a:buChar char="·"/>
            </a:pPr>
            <a:r>
              <a:rPr lang="fr-FR" sz="2400" dirty="0"/>
              <a:t>Encouragent les membres de la communauté à</a:t>
            </a:r>
            <a:r>
              <a:rPr lang="en-US" sz="2400" dirty="0"/>
              <a:t>:</a:t>
            </a:r>
          </a:p>
          <a:p>
            <a:pPr marL="822960" indent="-274320">
              <a:lnSpc>
                <a:spcPct val="114000"/>
              </a:lnSpc>
              <a:spcBef>
                <a:spcPts val="600"/>
              </a:spcBef>
              <a:spcAft>
                <a:spcPts val="600"/>
              </a:spcAft>
              <a:buSzPct val="90000"/>
              <a:buFont typeface="Wingdings" panose="05000000000000000000" pitchFamily="2" charset="2"/>
              <a:buChar char="§"/>
            </a:pPr>
            <a:r>
              <a:rPr lang="fr-FR" sz="2200" dirty="0"/>
              <a:t>Se concentrer sur les préoccupations de protection de l'enfance qui sont importantes pour eux</a:t>
            </a:r>
            <a:endParaRPr lang="en-US" sz="2200" dirty="0"/>
          </a:p>
          <a:p>
            <a:pPr marL="822960" indent="-274320">
              <a:lnSpc>
                <a:spcPct val="114000"/>
              </a:lnSpc>
              <a:spcBef>
                <a:spcPts val="600"/>
              </a:spcBef>
              <a:spcAft>
                <a:spcPts val="600"/>
              </a:spcAft>
              <a:buSzPct val="90000"/>
              <a:buFont typeface="Wingdings" panose="05000000000000000000" pitchFamily="2" charset="2"/>
              <a:buChar char="§"/>
            </a:pPr>
            <a:r>
              <a:rPr lang="fr-FR" sz="2200" dirty="0"/>
              <a:t>Élaborer des stratégies qui sont socialement et culturellement appropriées</a:t>
            </a:r>
            <a:endParaRPr lang="en-US" sz="2200" dirty="0"/>
          </a:p>
          <a:p>
            <a:pPr marL="822960" indent="-274320">
              <a:lnSpc>
                <a:spcPct val="114000"/>
              </a:lnSpc>
              <a:spcBef>
                <a:spcPts val="600"/>
              </a:spcBef>
              <a:spcAft>
                <a:spcPts val="600"/>
              </a:spcAft>
              <a:buSzPct val="90000"/>
              <a:buFont typeface="Wingdings" panose="05000000000000000000" pitchFamily="2" charset="2"/>
              <a:buChar char="§"/>
            </a:pPr>
            <a:r>
              <a:rPr lang="fr-FR" sz="2200" dirty="0"/>
              <a:t>Générer une motivation collective à agir</a:t>
            </a:r>
            <a:endParaRPr lang="en-US" sz="2200" dirty="0"/>
          </a:p>
          <a:p>
            <a:pPr marL="347472" indent="-274320">
              <a:buSzPct val="90000"/>
              <a:buFont typeface="Symbol" panose="05050102010706020507" pitchFamily="18" charset="2"/>
              <a:buChar char="·"/>
            </a:pPr>
            <a:endParaRPr lang="en-US" dirty="0"/>
          </a:p>
        </p:txBody>
      </p:sp>
    </p:spTree>
    <p:extLst>
      <p:ext uri="{BB962C8B-B14F-4D97-AF65-F5344CB8AC3E}">
        <p14:creationId xmlns:p14="http://schemas.microsoft.com/office/powerpoint/2010/main" val="162192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369" y="929817"/>
            <a:ext cx="5258275" cy="2029210"/>
          </a:xfrm>
          <a:prstGeom prst="rect">
            <a:avLst/>
          </a:prstGeom>
          <a:noFill/>
        </p:spPr>
        <p:txBody>
          <a:bodyPr wrap="square" rtlCol="0">
            <a:spAutoFit/>
          </a:bodyPr>
          <a:lstStyle/>
          <a:p>
            <a:pPr algn="ctr">
              <a:lnSpc>
                <a:spcPct val="114000"/>
              </a:lnSpc>
              <a:spcBef>
                <a:spcPts val="600"/>
              </a:spcBef>
            </a:pPr>
            <a:r>
              <a:rPr lang="fr-FR" sz="2800" i="1" dirty="0">
                <a:solidFill>
                  <a:schemeClr val="accent3"/>
                </a:solidFill>
              </a:rPr>
              <a:t>Les approches basées sur la communauté. . . ne sont pas nécessairement dirigées par les membres de la communauté. </a:t>
            </a:r>
            <a:endParaRPr lang="en-US" sz="2800" i="1" dirty="0">
              <a:solidFill>
                <a:schemeClr val="accent3"/>
              </a:solidFill>
            </a:endParaRPr>
          </a:p>
        </p:txBody>
      </p:sp>
      <p:sp>
        <p:nvSpPr>
          <p:cNvPr id="6" name="TextBox 5"/>
          <p:cNvSpPr txBox="1"/>
          <p:nvPr/>
        </p:nvSpPr>
        <p:spPr>
          <a:xfrm>
            <a:off x="6194299" y="1985100"/>
            <a:ext cx="5354593" cy="3212033"/>
          </a:xfrm>
          <a:prstGeom prst="rect">
            <a:avLst/>
          </a:prstGeom>
          <a:noFill/>
        </p:spPr>
        <p:txBody>
          <a:bodyPr wrap="square" rtlCol="0">
            <a:spAutoFit/>
          </a:bodyPr>
          <a:lstStyle/>
          <a:p>
            <a:pPr algn="ctr">
              <a:lnSpc>
                <a:spcPct val="104000"/>
              </a:lnSpc>
              <a:spcBef>
                <a:spcPts val="600"/>
              </a:spcBef>
            </a:pPr>
            <a:r>
              <a:rPr lang="fr-FR" sz="2800" i="1" dirty="0">
                <a:solidFill>
                  <a:schemeClr val="accent3"/>
                </a:solidFill>
              </a:rPr>
              <a:t>Les approches dirigées par la communauté soutiennent que les praticiens ne devraient pas essayer de faire des choses «aux» personnes ou en leur nom. Ils devraient plutôt aider les gens à régler eux-mêmes leurs problèmes. </a:t>
            </a:r>
            <a:endParaRPr lang="en-US" sz="2800" i="1" dirty="0">
              <a:solidFill>
                <a:schemeClr val="accent3"/>
              </a:solidFill>
            </a:endParaRPr>
          </a:p>
        </p:txBody>
      </p:sp>
      <p:sp>
        <p:nvSpPr>
          <p:cNvPr id="7" name="TextBox 6"/>
          <p:cNvSpPr txBox="1"/>
          <p:nvPr/>
        </p:nvSpPr>
        <p:spPr>
          <a:xfrm>
            <a:off x="4093029" y="6258307"/>
            <a:ext cx="8098971" cy="461665"/>
          </a:xfrm>
          <a:prstGeom prst="rect">
            <a:avLst/>
          </a:prstGeom>
          <a:noFill/>
        </p:spPr>
        <p:txBody>
          <a:bodyPr wrap="square" rtlCol="0">
            <a:spAutoFit/>
          </a:bodyPr>
          <a:lstStyle/>
          <a:p>
            <a:r>
              <a:rPr lang="en-US" sz="1200" dirty="0">
                <a:solidFill>
                  <a:schemeClr val="accent6"/>
                </a:solidFill>
              </a:rPr>
              <a:t>Cislaghi, Beniamino. (2019</a:t>
            </a:r>
            <a:r>
              <a:rPr lang="en-US" sz="1200" i="1" dirty="0">
                <a:solidFill>
                  <a:schemeClr val="accent6"/>
                </a:solidFill>
              </a:rPr>
              <a:t>) Report: The potential of a community-led approach to change harmful gender norms in low- and middle-income countries</a:t>
            </a:r>
            <a:r>
              <a:rPr lang="en-US" sz="1200" dirty="0">
                <a:solidFill>
                  <a:schemeClr val="accent6"/>
                </a:solidFill>
              </a:rPr>
              <a:t>. Advancing Learning and Innovation on Gender Norms (ALiGN). p. 8. </a:t>
            </a:r>
            <a:endParaRPr lang="en-US" dirty="0">
              <a:solidFill>
                <a:schemeClr val="accent6"/>
              </a:solidFill>
            </a:endParaRPr>
          </a:p>
        </p:txBody>
      </p:sp>
    </p:spTree>
    <p:extLst>
      <p:ext uri="{BB962C8B-B14F-4D97-AF65-F5344CB8AC3E}">
        <p14:creationId xmlns:p14="http://schemas.microsoft.com/office/powerpoint/2010/main" val="149323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approches au niveau communautaire. . .</a:t>
            </a:r>
            <a:endParaRPr lang="en-US" dirty="0"/>
          </a:p>
        </p:txBody>
      </p:sp>
      <p:sp>
        <p:nvSpPr>
          <p:cNvPr id="4" name="Text Placeholder 3"/>
          <p:cNvSpPr>
            <a:spLocks noGrp="1"/>
          </p:cNvSpPr>
          <p:nvPr>
            <p:ph type="body" sz="quarter" idx="12"/>
          </p:nvPr>
        </p:nvSpPr>
        <p:spPr>
          <a:xfrm>
            <a:off x="820146" y="1690688"/>
            <a:ext cx="10515601" cy="4604972"/>
          </a:xfrm>
        </p:spPr>
        <p:txBody>
          <a:bodyPr>
            <a:normAutofit lnSpcReduction="10000"/>
          </a:bodyPr>
          <a:lstStyle/>
          <a:p>
            <a:pPr marL="0" indent="0">
              <a:lnSpc>
                <a:spcPct val="124000"/>
              </a:lnSpc>
              <a:spcBef>
                <a:spcPts val="600"/>
              </a:spcBef>
              <a:spcAft>
                <a:spcPts val="600"/>
              </a:spcAft>
              <a:buNone/>
            </a:pPr>
            <a:r>
              <a:rPr lang="fr-FR" i="1" dirty="0"/>
              <a:t>Aident les membres de la communauté à protéger les enfants et à garantir leur droit à un développement sain. Il n'y a pas de modèle «taille unique». Les acteurs humanitaires devraient chercher à comprendre les capacités communautaires existantes qui promeuvent les droits des enfants, leur sécurité,  leur développement, leur bien-être et leur participation. Il s'agit notamment d'initiatives, de structures, de processus et de réseaux dirigés et organisés par les membres de la communauté, y compris les enfants.</a:t>
            </a:r>
            <a:endParaRPr lang="en-US" i="1" dirty="0"/>
          </a:p>
        </p:txBody>
      </p:sp>
    </p:spTree>
    <p:extLst>
      <p:ext uri="{BB962C8B-B14F-4D97-AF65-F5344CB8AC3E}">
        <p14:creationId xmlns:p14="http://schemas.microsoft.com/office/powerpoint/2010/main" val="55329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119E7-7F14-4234-AE13-9B31A3A6D11F}"/>
              </a:ext>
            </a:extLst>
          </p:cNvPr>
          <p:cNvPicPr>
            <a:picLocks noChangeAspect="1"/>
          </p:cNvPicPr>
          <p:nvPr/>
        </p:nvPicPr>
        <p:blipFill>
          <a:blip r:embed="rId3">
            <a:lum contrast="20000"/>
          </a:blip>
          <a:stretch>
            <a:fillRect/>
          </a:stretch>
        </p:blipFill>
        <p:spPr>
          <a:xfrm>
            <a:off x="1117433" y="2220401"/>
            <a:ext cx="9517810" cy="3124127"/>
          </a:xfrm>
          <a:prstGeom prst="rect">
            <a:avLst/>
          </a:prstGeom>
        </p:spPr>
      </p:pic>
    </p:spTree>
    <p:extLst>
      <p:ext uri="{BB962C8B-B14F-4D97-AF65-F5344CB8AC3E}">
        <p14:creationId xmlns:p14="http://schemas.microsoft.com/office/powerpoint/2010/main" val="353595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28638"/>
            <a:ext cx="7300912" cy="1538701"/>
          </a:xfrm>
        </p:spPr>
        <p:txBody>
          <a:bodyPr>
            <a:normAutofit fontScale="85000" lnSpcReduction="20000"/>
          </a:bodyPr>
          <a:lstStyle/>
          <a:p>
            <a:pPr>
              <a:lnSpc>
                <a:spcPct val="114000"/>
              </a:lnSpc>
              <a:spcBef>
                <a:spcPts val="600"/>
              </a:spcBef>
              <a:spcAft>
                <a:spcPts val="600"/>
              </a:spcAft>
            </a:pPr>
            <a:r>
              <a:rPr lang="fr-FR" sz="2400" dirty="0"/>
              <a:t>Le but de cette séance est d'engager les participants dans une réflexion sur les concepts clés de la protection de l'enfance, et sur la manière dont  la communication peut influencer les actions de protection de l'enfance au niveau communautaire.</a:t>
            </a:r>
            <a:endParaRPr lang="en-US" sz="2400" dirty="0"/>
          </a:p>
        </p:txBody>
      </p:sp>
      <p:sp>
        <p:nvSpPr>
          <p:cNvPr id="3" name="Text Placeholder 2"/>
          <p:cNvSpPr>
            <a:spLocks noGrp="1"/>
          </p:cNvSpPr>
          <p:nvPr>
            <p:ph type="body" sz="quarter" idx="12"/>
          </p:nvPr>
        </p:nvSpPr>
        <p:spPr>
          <a:xfrm>
            <a:off x="4100513" y="2491409"/>
            <a:ext cx="7300912" cy="3856383"/>
          </a:xfrm>
        </p:spPr>
        <p:txBody>
          <a:bodyPr>
            <a:normAutofit fontScale="92500" lnSpcReduction="10000"/>
          </a:bodyPr>
          <a:lstStyle/>
          <a:p>
            <a:pPr marL="0" indent="0">
              <a:lnSpc>
                <a:spcPct val="113000"/>
              </a:lnSpc>
              <a:spcBef>
                <a:spcPts val="600"/>
              </a:spcBef>
              <a:spcAft>
                <a:spcPts val="1200"/>
              </a:spcAft>
              <a:buNone/>
            </a:pPr>
            <a:r>
              <a:rPr lang="fr-FR" sz="2200" dirty="0"/>
              <a:t>À la fin de cette séance, les participants seront capables de</a:t>
            </a:r>
            <a:r>
              <a:rPr lang="en-US" sz="2200" dirty="0"/>
              <a:t>:</a:t>
            </a:r>
          </a:p>
          <a:p>
            <a:pPr lvl="1">
              <a:lnSpc>
                <a:spcPct val="134000"/>
              </a:lnSpc>
              <a:spcBef>
                <a:spcPts val="600"/>
              </a:spcBef>
              <a:buSzPct val="80000"/>
              <a:buFont typeface="Symbol" panose="05050102010706020507" pitchFamily="18" charset="2"/>
              <a:buChar char="·"/>
            </a:pPr>
            <a:r>
              <a:rPr lang="fr-FR" sz="2000" dirty="0"/>
              <a:t>Décrire comment leur compréhension des concepts clés de la protection de </a:t>
            </a:r>
            <a:r>
              <a:rPr lang="fr-FR" sz="2100" dirty="0"/>
              <a:t>l'enfance a, ou peut avoir, influencé </a:t>
            </a:r>
            <a:r>
              <a:rPr lang="fr-FR" sz="2000" dirty="0"/>
              <a:t>l'engagement communautaire</a:t>
            </a:r>
            <a:endParaRPr lang="en-US" sz="2000" dirty="0"/>
          </a:p>
          <a:p>
            <a:pPr lvl="1">
              <a:lnSpc>
                <a:spcPct val="134000"/>
              </a:lnSpc>
              <a:spcBef>
                <a:spcPts val="600"/>
              </a:spcBef>
              <a:buSzPct val="80000"/>
              <a:buFont typeface="Symbol" panose="05050102010706020507" pitchFamily="18" charset="2"/>
              <a:buChar char="·"/>
            </a:pPr>
            <a:r>
              <a:rPr lang="fr-FR" sz="2000" dirty="0"/>
              <a:t>Décrire les approches au niveau communautaire de la protection de l'enfance</a:t>
            </a:r>
            <a:endParaRPr lang="en-US" sz="2000" dirty="0"/>
          </a:p>
          <a:p>
            <a:pPr lvl="1">
              <a:lnSpc>
                <a:spcPct val="134000"/>
              </a:lnSpc>
              <a:spcBef>
                <a:spcPts val="600"/>
              </a:spcBef>
              <a:buSzPct val="80000"/>
              <a:buFont typeface="Symbol" panose="05050102010706020507" pitchFamily="18" charset="2"/>
              <a:buChar char="·"/>
            </a:pPr>
            <a:r>
              <a:rPr lang="fr-FR" sz="2000" dirty="0"/>
              <a:t>Décrire quelques différences entre les approches de </a:t>
            </a:r>
            <a:r>
              <a:rPr lang="fr-FR" sz="2000" i="1" dirty="0"/>
              <a:t>protection de l'enfance </a:t>
            </a:r>
            <a:r>
              <a:rPr lang="fr-FR" sz="2000" b="1" i="1" dirty="0"/>
              <a:t>basées sur la communauté </a:t>
            </a:r>
            <a:r>
              <a:rPr lang="fr-FR" sz="2000" i="1" dirty="0"/>
              <a:t>et celles </a:t>
            </a:r>
            <a:r>
              <a:rPr lang="fr-FR" sz="2000" b="1" i="1" dirty="0"/>
              <a:t>dirigées par la communauté</a:t>
            </a:r>
            <a:endParaRPr lang="en-US" sz="2000" b="1" i="1" dirty="0"/>
          </a:p>
          <a:p>
            <a:pPr marL="0" indent="0">
              <a:buNone/>
            </a:pPr>
            <a:endParaRPr lang="en-US" dirty="0"/>
          </a:p>
          <a:p>
            <a:endParaRPr lang="en-US" dirty="0"/>
          </a:p>
        </p:txBody>
      </p:sp>
    </p:spTree>
    <p:extLst>
      <p:ext uri="{BB962C8B-B14F-4D97-AF65-F5344CB8AC3E}">
        <p14:creationId xmlns:p14="http://schemas.microsoft.com/office/powerpoint/2010/main" val="79200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5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fr-FR" sz="2800" dirty="0"/>
              <a:t>Exercice: Réflexion sur le passage des approches basées sur la communauté aux approches dirigées par la communauté</a:t>
            </a:r>
            <a:endParaRPr lang="en-US" sz="2800" dirty="0"/>
          </a:p>
        </p:txBody>
      </p:sp>
      <p:sp>
        <p:nvSpPr>
          <p:cNvPr id="3" name="Text Placeholder 2"/>
          <p:cNvSpPr>
            <a:spLocks noGrp="1"/>
          </p:cNvSpPr>
          <p:nvPr>
            <p:ph type="body" sz="quarter" idx="12"/>
          </p:nvPr>
        </p:nvSpPr>
        <p:spPr>
          <a:xfrm>
            <a:off x="4303713" y="2125855"/>
            <a:ext cx="7300912" cy="3949700"/>
          </a:xfrm>
        </p:spPr>
        <p:txBody>
          <a:bodyPr>
            <a:normAutofit fontScale="92500" lnSpcReduction="10000"/>
          </a:bodyPr>
          <a:lstStyle/>
          <a:p>
            <a:pPr marL="514350" indent="-457200">
              <a:lnSpc>
                <a:spcPct val="114000"/>
              </a:lnSpc>
              <a:spcBef>
                <a:spcPts val="600"/>
              </a:spcBef>
              <a:spcAft>
                <a:spcPts val="600"/>
              </a:spcAft>
              <a:buFont typeface="+mj-lt"/>
              <a:buAutoNum type="arabicPeriod"/>
            </a:pPr>
            <a:r>
              <a:rPr lang="fr-FR" sz="2400" dirty="0"/>
              <a:t>En équipe de deux, discutez de vos premières réflexions sur les concepts présentés dans cette séance</a:t>
            </a:r>
            <a:r>
              <a:rPr lang="en-US" sz="2400" dirty="0"/>
              <a:t>.</a:t>
            </a:r>
          </a:p>
          <a:p>
            <a:pPr marL="1081088" lvl="1" indent="-333375">
              <a:lnSpc>
                <a:spcPct val="114000"/>
              </a:lnSpc>
              <a:spcBef>
                <a:spcPts val="400"/>
              </a:spcBef>
              <a:spcAft>
                <a:spcPts val="400"/>
              </a:spcAft>
              <a:buSzPct val="85000"/>
              <a:buFont typeface="Symbol" panose="05050102010706020507" pitchFamily="18" charset="2"/>
              <a:buChar char="·"/>
            </a:pPr>
            <a:r>
              <a:rPr lang="fr-FR" sz="2200" dirty="0"/>
              <a:t>Êtes-vous d'accord avec le fait que nous devrions travailler à une programmation davantage dirigée sur la communauté?</a:t>
            </a:r>
          </a:p>
          <a:p>
            <a:pPr marL="1081088" lvl="1" indent="-333375">
              <a:lnSpc>
                <a:spcPct val="114000"/>
              </a:lnSpc>
              <a:spcBef>
                <a:spcPts val="400"/>
              </a:spcBef>
              <a:spcAft>
                <a:spcPts val="400"/>
              </a:spcAft>
              <a:buSzPct val="85000"/>
              <a:buFont typeface="Symbol" panose="05050102010706020507" pitchFamily="18" charset="2"/>
              <a:buChar char="·"/>
            </a:pPr>
            <a:r>
              <a:rPr lang="fr-FR" sz="2200" dirty="0"/>
              <a:t>Le faites-vous déjà dans votre programmation</a:t>
            </a:r>
            <a:r>
              <a:rPr lang="en-US" sz="2200" dirty="0"/>
              <a:t>?</a:t>
            </a:r>
          </a:p>
          <a:p>
            <a:pPr marL="1081088" lvl="1" indent="-333375">
              <a:lnSpc>
                <a:spcPct val="114000"/>
              </a:lnSpc>
              <a:spcBef>
                <a:spcPts val="400"/>
              </a:spcBef>
              <a:spcAft>
                <a:spcPts val="400"/>
              </a:spcAft>
              <a:buSzPct val="85000"/>
              <a:buFont typeface="Symbol" panose="05050102010706020507" pitchFamily="18" charset="2"/>
              <a:buChar char="·"/>
            </a:pPr>
            <a:r>
              <a:rPr lang="en-US" sz="2200" dirty="0"/>
              <a:t>Quelles opportunités avez-vous? Défis?</a:t>
            </a:r>
          </a:p>
          <a:p>
            <a:pPr marL="514350" indent="-457200">
              <a:lnSpc>
                <a:spcPct val="114000"/>
              </a:lnSpc>
              <a:spcBef>
                <a:spcPts val="600"/>
              </a:spcBef>
              <a:spcAft>
                <a:spcPts val="600"/>
              </a:spcAft>
              <a:buFont typeface="+mj-lt"/>
              <a:buAutoNum type="arabicPeriod"/>
            </a:pPr>
            <a:r>
              <a:rPr lang="fr-FR" sz="2400" dirty="0"/>
              <a:t>Demandez aux participants si quelqu'un souhaite partager brièvement sa réflexion</a:t>
            </a:r>
            <a:r>
              <a:rPr lang="en-US" sz="2400" dirty="0"/>
              <a:t>.</a:t>
            </a:r>
          </a:p>
        </p:txBody>
      </p:sp>
    </p:spTree>
    <p:extLst>
      <p:ext uri="{BB962C8B-B14F-4D97-AF65-F5344CB8AC3E}">
        <p14:creationId xmlns:p14="http://schemas.microsoft.com/office/powerpoint/2010/main" val="19000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Buts de la révision et résultats d'apprentissage</a:t>
            </a:r>
            <a:endParaRPr lang="en-US" dirty="0"/>
          </a:p>
        </p:txBody>
      </p:sp>
    </p:spTree>
    <p:extLst>
      <p:ext uri="{BB962C8B-B14F-4D97-AF65-F5344CB8AC3E}">
        <p14:creationId xmlns:p14="http://schemas.microsoft.com/office/powerpoint/2010/main" val="401229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2" y="528637"/>
            <a:ext cx="7541360" cy="2203411"/>
          </a:xfrm>
        </p:spPr>
        <p:txBody>
          <a:bodyPr>
            <a:normAutofit fontScale="85000" lnSpcReduction="10000"/>
          </a:bodyPr>
          <a:lstStyle/>
          <a:p>
            <a:pPr>
              <a:lnSpc>
                <a:spcPct val="114000"/>
              </a:lnSpc>
              <a:spcBef>
                <a:spcPts val="600"/>
              </a:spcBef>
              <a:spcAft>
                <a:spcPts val="600"/>
              </a:spcAft>
            </a:pPr>
            <a:r>
              <a:rPr lang="fr-FR" sz="2800" dirty="0"/>
              <a:t>Le but de cette séance est d'engager les participants dans une réflexion sur les concepts clés de la protection de l'enfance, et comment la communication peut influencer les actions de protection de l'enfance au niveau communautaire</a:t>
            </a:r>
            <a:endParaRPr lang="en-US" sz="2800" dirty="0"/>
          </a:p>
        </p:txBody>
      </p:sp>
      <p:sp>
        <p:nvSpPr>
          <p:cNvPr id="3" name="Text Placeholder 2"/>
          <p:cNvSpPr>
            <a:spLocks noGrp="1"/>
          </p:cNvSpPr>
          <p:nvPr>
            <p:ph type="body" sz="quarter" idx="12"/>
          </p:nvPr>
        </p:nvSpPr>
        <p:spPr>
          <a:xfrm>
            <a:off x="4100513" y="2865864"/>
            <a:ext cx="7541360" cy="3615743"/>
          </a:xfrm>
        </p:spPr>
        <p:txBody>
          <a:bodyPr>
            <a:normAutofit fontScale="92500" lnSpcReduction="20000"/>
          </a:bodyPr>
          <a:lstStyle/>
          <a:p>
            <a:pPr marL="0" indent="0">
              <a:lnSpc>
                <a:spcPct val="113000"/>
              </a:lnSpc>
              <a:spcBef>
                <a:spcPts val="600"/>
              </a:spcBef>
              <a:spcAft>
                <a:spcPts val="400"/>
              </a:spcAft>
              <a:buNone/>
            </a:pPr>
            <a:r>
              <a:rPr lang="fr-FR" sz="2400" dirty="0"/>
              <a:t>À la fin de cette séance, les participants seront capables de</a:t>
            </a:r>
            <a:r>
              <a:rPr lang="en-US" sz="2400" dirty="0"/>
              <a:t>:</a:t>
            </a:r>
          </a:p>
          <a:p>
            <a:pPr marL="640080" lvl="1" indent="-274320">
              <a:lnSpc>
                <a:spcPct val="134000"/>
              </a:lnSpc>
              <a:spcBef>
                <a:spcPts val="0"/>
              </a:spcBef>
              <a:buSzPct val="90000"/>
              <a:buFont typeface="Symbol" panose="05050102010706020507" pitchFamily="18" charset="2"/>
              <a:buChar char="·"/>
            </a:pPr>
            <a:r>
              <a:rPr lang="fr-FR" sz="2000" dirty="0"/>
              <a:t>Décrire comment leur compréhension des concepts clés de la protection de l'enfance a influencé ou peut influencer l'engagement communautaire</a:t>
            </a:r>
            <a:endParaRPr lang="en-US" sz="2000" dirty="0"/>
          </a:p>
          <a:p>
            <a:pPr marL="640080" lvl="1" indent="-274320">
              <a:lnSpc>
                <a:spcPct val="134000"/>
              </a:lnSpc>
              <a:spcBef>
                <a:spcPts val="600"/>
              </a:spcBef>
              <a:buSzPct val="90000"/>
              <a:buFont typeface="Symbol" panose="05050102010706020507" pitchFamily="18" charset="2"/>
              <a:buChar char="·"/>
            </a:pPr>
            <a:r>
              <a:rPr lang="fr-FR" sz="2000" dirty="0"/>
              <a:t>Décrire les approches de protection de l'enfance au niveau communautaire</a:t>
            </a:r>
            <a:endParaRPr lang="en-US" sz="2000" dirty="0"/>
          </a:p>
          <a:p>
            <a:pPr marL="640080" lvl="1" indent="-274320">
              <a:lnSpc>
                <a:spcPct val="134000"/>
              </a:lnSpc>
              <a:spcBef>
                <a:spcPts val="600"/>
              </a:spcBef>
              <a:buSzPct val="90000"/>
              <a:buFont typeface="Symbol" panose="05050102010706020507" pitchFamily="18" charset="2"/>
              <a:buChar char="·"/>
            </a:pPr>
            <a:r>
              <a:rPr lang="fr-FR" sz="2000" dirty="0"/>
              <a:t>Décrire quelques différences entre les approches de protection de l'enfance </a:t>
            </a:r>
            <a:r>
              <a:rPr lang="fr-FR" sz="2000" b="1" i="1" dirty="0"/>
              <a:t>basées sur la communauté </a:t>
            </a:r>
            <a:r>
              <a:rPr lang="fr-FR" sz="2000" dirty="0"/>
              <a:t>et </a:t>
            </a:r>
            <a:r>
              <a:rPr lang="fr-FR" sz="2000" b="1" i="1" dirty="0"/>
              <a:t>dirigées par la communauté</a:t>
            </a:r>
            <a:endParaRPr lang="en-US" sz="2000" b="1" i="1" dirty="0"/>
          </a:p>
          <a:p>
            <a:pPr marL="0" indent="0">
              <a:buNone/>
            </a:pPr>
            <a:endParaRPr lang="en-US" dirty="0"/>
          </a:p>
          <a:p>
            <a:endParaRPr lang="en-US" dirty="0"/>
          </a:p>
        </p:txBody>
      </p:sp>
    </p:spTree>
    <p:extLst>
      <p:ext uri="{BB962C8B-B14F-4D97-AF65-F5344CB8AC3E}">
        <p14:creationId xmlns:p14="http://schemas.microsoft.com/office/powerpoint/2010/main" val="3729986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5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a:t>
            </a:r>
            <a:r>
              <a:rPr lang="fr-FR" dirty="0"/>
              <a:t>vous</a:t>
            </a:r>
            <a:r>
              <a:rPr lang="en-US" dirty="0"/>
              <a:t> </a:t>
            </a:r>
            <a:r>
              <a:rPr lang="fr-FR" dirty="0"/>
              <a:t>remercie</a:t>
            </a:r>
            <a:r>
              <a:rPr lang="en-US" dirty="0"/>
              <a:t>!</a:t>
            </a:r>
            <a:endParaRPr lang="en-US" b="1" dirty="0"/>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7" name="Content Placeholder 6"/>
          <p:cNvPicPr>
            <a:picLocks noGrp="1" noChangeAspect="1"/>
          </p:cNvPicPr>
          <p:nvPr>
            <p:ph idx="4294967295"/>
          </p:nvPr>
        </p:nvPicPr>
        <p:blipFill>
          <a:blip r:embed="rId3"/>
          <a:stretch>
            <a:fillRect/>
          </a:stretch>
        </p:blipFill>
        <p:spPr>
          <a:xfrm>
            <a:off x="656021" y="2003425"/>
            <a:ext cx="10515600" cy="3995738"/>
          </a:xfrm>
          <a:prstGeom prst="rect">
            <a:avLst/>
          </a:prstGeom>
        </p:spPr>
      </p:pic>
    </p:spTree>
    <p:extLst>
      <p:ext uri="{BB962C8B-B14F-4D97-AF65-F5344CB8AC3E}">
        <p14:creationId xmlns:p14="http://schemas.microsoft.com/office/powerpoint/2010/main" val="210978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Qu'est-ce</a:t>
            </a:r>
            <a:r>
              <a:rPr lang="en-US" dirty="0"/>
              <a:t> </a:t>
            </a:r>
            <a:r>
              <a:rPr lang="fr-FR" dirty="0"/>
              <a:t>qu'une</a:t>
            </a:r>
            <a:r>
              <a:rPr lang="en-US" dirty="0"/>
              <a:t> «</a:t>
            </a:r>
            <a:r>
              <a:rPr lang="fr-FR" dirty="0"/>
              <a:t>communauté</a:t>
            </a:r>
            <a:r>
              <a:rPr lang="en-US" dirty="0"/>
              <a:t>»?</a:t>
            </a:r>
          </a:p>
        </p:txBody>
      </p:sp>
      <p:sp>
        <p:nvSpPr>
          <p:cNvPr id="3" name="Text Placeholder 2"/>
          <p:cNvSpPr>
            <a:spLocks noGrp="1"/>
          </p:cNvSpPr>
          <p:nvPr>
            <p:ph type="body" sz="quarter" idx="10"/>
          </p:nvPr>
        </p:nvSpPr>
        <p:spPr/>
        <p:txBody>
          <a:bodyPr/>
          <a:lstStyle/>
          <a:p>
            <a:r>
              <a:rPr lang="fr-FR" dirty="0"/>
              <a:t>Discutez de cette question avec vos voisins</a:t>
            </a:r>
            <a:endParaRPr lang="en-US" dirty="0"/>
          </a:p>
        </p:txBody>
      </p:sp>
      <p:sp>
        <p:nvSpPr>
          <p:cNvPr id="4" name="Text Placeholder 3"/>
          <p:cNvSpPr>
            <a:spLocks noGrp="1"/>
          </p:cNvSpPr>
          <p:nvPr>
            <p:ph type="body" sz="quarter" idx="12"/>
          </p:nvPr>
        </p:nvSpPr>
        <p:spPr>
          <a:xfrm>
            <a:off x="1125415" y="2719388"/>
            <a:ext cx="10350621" cy="3771900"/>
          </a:xfrm>
        </p:spPr>
        <p:txBody>
          <a:bodyPr/>
          <a:lstStyle/>
          <a:p>
            <a:pPr indent="-274320">
              <a:lnSpc>
                <a:spcPct val="114000"/>
              </a:lnSpc>
              <a:spcBef>
                <a:spcPts val="600"/>
              </a:spcBef>
              <a:spcAft>
                <a:spcPts val="600"/>
              </a:spcAft>
              <a:buSzPct val="90000"/>
              <a:buFont typeface="Symbol" panose="05050102010706020507" pitchFamily="18" charset="2"/>
              <a:buChar char="·"/>
            </a:pPr>
            <a:r>
              <a:rPr lang="fr-FR" sz="2400" dirty="0"/>
              <a:t>Qu'est-ce qui définit une communauté</a:t>
            </a:r>
            <a:r>
              <a:rPr lang="en-US" sz="2400" dirty="0"/>
              <a:t>?</a:t>
            </a:r>
          </a:p>
          <a:p>
            <a:pPr indent="-274320">
              <a:lnSpc>
                <a:spcPct val="114000"/>
              </a:lnSpc>
              <a:spcBef>
                <a:spcPts val="600"/>
              </a:spcBef>
              <a:spcAft>
                <a:spcPts val="600"/>
              </a:spcAft>
              <a:buSzPct val="90000"/>
              <a:buFont typeface="Symbol" panose="05050102010706020507" pitchFamily="18" charset="2"/>
              <a:buChar char="·"/>
            </a:pPr>
            <a:r>
              <a:rPr lang="fr-FR" sz="2400" dirty="0"/>
              <a:t>Quels sont les premiers mots qui vous viennent à l'esprit</a:t>
            </a:r>
            <a:r>
              <a:rPr lang="en-US" sz="2400" dirty="0"/>
              <a:t>?</a:t>
            </a:r>
          </a:p>
          <a:p>
            <a:pPr marL="0" indent="0">
              <a:lnSpc>
                <a:spcPct val="114000"/>
              </a:lnSpc>
              <a:spcBef>
                <a:spcPts val="600"/>
              </a:spcBef>
              <a:spcAft>
                <a:spcPts val="600"/>
              </a:spcAft>
              <a:buNone/>
            </a:pPr>
            <a:endParaRPr lang="en-US" sz="1200" dirty="0"/>
          </a:p>
          <a:p>
            <a:pPr lvl="1">
              <a:lnSpc>
                <a:spcPct val="114000"/>
              </a:lnSpc>
              <a:spcBef>
                <a:spcPts val="600"/>
              </a:spcBef>
              <a:spcAft>
                <a:spcPts val="600"/>
              </a:spcAft>
              <a:buFont typeface="Wingdings" panose="05000000000000000000" pitchFamily="2" charset="2"/>
              <a:buChar char="§"/>
            </a:pPr>
            <a:r>
              <a:rPr lang="en-US" dirty="0"/>
              <a:t> </a:t>
            </a:r>
            <a:r>
              <a:rPr lang="fr-FR" sz="2200" dirty="0"/>
              <a:t>Écrivez vos réponses sur des feuillets autoadhésifs Post-it® et placez-les sur le tableau de conférence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292" y="5253839"/>
            <a:ext cx="2306744" cy="2474898"/>
          </a:xfrm>
          <a:prstGeom prst="rect">
            <a:avLst/>
          </a:prstGeom>
        </p:spPr>
      </p:pic>
    </p:spTree>
    <p:extLst>
      <p:ext uri="{BB962C8B-B14F-4D97-AF65-F5344CB8AC3E}">
        <p14:creationId xmlns:p14="http://schemas.microsoft.com/office/powerpoint/2010/main" val="328330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3" y="1348096"/>
            <a:ext cx="10820015" cy="500063"/>
          </a:xfrm>
        </p:spPr>
        <p:txBody>
          <a:bodyPr/>
          <a:lstStyle/>
          <a:p>
            <a:r>
              <a:rPr lang="fr-FR" dirty="0"/>
              <a:t>Comment la communauté est souvent définie</a:t>
            </a:r>
            <a:endParaRPr lang="en-US" dirty="0"/>
          </a:p>
        </p:txBody>
      </p:sp>
      <p:sp>
        <p:nvSpPr>
          <p:cNvPr id="7" name="Text Placeholder 6"/>
          <p:cNvSpPr>
            <a:spLocks noGrp="1"/>
          </p:cNvSpPr>
          <p:nvPr>
            <p:ph type="body" sz="quarter" idx="12"/>
          </p:nvPr>
        </p:nvSpPr>
        <p:spPr>
          <a:xfrm>
            <a:off x="1183560" y="2184227"/>
            <a:ext cx="10820015" cy="3771900"/>
          </a:xfrm>
        </p:spPr>
        <p:txBody>
          <a:bodyPr>
            <a:normAutofit/>
          </a:bodyPr>
          <a:lstStyle/>
          <a:p>
            <a:pPr marL="0" lvl="4" indent="0" eaLnBrk="0" hangingPunct="0">
              <a:lnSpc>
                <a:spcPct val="114000"/>
              </a:lnSpc>
              <a:spcBef>
                <a:spcPts val="0"/>
              </a:spcBef>
              <a:spcAft>
                <a:spcPts val="600"/>
              </a:spcAft>
              <a:buClr>
                <a:schemeClr val="tx1"/>
              </a:buClr>
              <a:buSzPct val="100000"/>
              <a:buNone/>
              <a:tabLst>
                <a:tab pos="446088" algn="l"/>
              </a:tabLst>
            </a:pPr>
            <a:r>
              <a:rPr lang="fr-FR" sz="2400" dirty="0"/>
              <a:t>Groupes</a:t>
            </a:r>
            <a:r>
              <a:rPr lang="en-US" sz="2400" dirty="0"/>
              <a:t> de </a:t>
            </a:r>
            <a:r>
              <a:rPr lang="fr-FR" sz="2400" dirty="0"/>
              <a:t>personnes</a:t>
            </a:r>
            <a:r>
              <a:rPr lang="en-US" sz="2400" dirty="0"/>
              <a:t> qui:</a:t>
            </a:r>
          </a:p>
          <a:p>
            <a:pPr marL="800100" lvl="5"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400" dirty="0"/>
              <a:t>Vivent dans une zone géographique définie</a:t>
            </a:r>
            <a:endParaRPr lang="en-US" sz="2400" dirty="0"/>
          </a:p>
          <a:p>
            <a:pPr marL="800100" lvl="5"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400" dirty="0"/>
              <a:t>Partagent des identités culturelles et sociales</a:t>
            </a:r>
            <a:endParaRPr lang="en-US" sz="2400" dirty="0"/>
          </a:p>
          <a:p>
            <a:pPr marL="800100" lvl="5"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400" dirty="0"/>
              <a:t>Partagent une histoire et des traditions</a:t>
            </a:r>
            <a:endParaRPr lang="en-US" sz="2400" dirty="0"/>
          </a:p>
          <a:p>
            <a:pPr marL="800100" lvl="5"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400" dirty="0"/>
              <a:t>Partagent des intérêts, des valeurs et des objectifs communs</a:t>
            </a:r>
            <a:endParaRPr lang="en-US" sz="2400" dirty="0"/>
          </a:p>
          <a:p>
            <a:pPr marL="800100" lvl="5"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400" dirty="0"/>
              <a:t>Ont accès à des ressources communes</a:t>
            </a:r>
            <a:endParaRPr lang="en-US" sz="2400" dirty="0"/>
          </a:p>
          <a:p>
            <a:pPr marL="914400" lvl="5" indent="-457200" eaLnBrk="0" hangingPunct="0">
              <a:lnSpc>
                <a:spcPct val="114000"/>
              </a:lnSpc>
              <a:spcBef>
                <a:spcPts val="0"/>
              </a:spcBef>
              <a:spcAft>
                <a:spcPts val="600"/>
              </a:spcAft>
              <a:buClr>
                <a:schemeClr val="tx1"/>
              </a:buClr>
              <a:buSzPct val="100000"/>
              <a:tabLst>
                <a:tab pos="446088" algn="l"/>
              </a:tabLst>
            </a:pPr>
            <a:endParaRPr lang="en-US" sz="2200" dirty="0"/>
          </a:p>
        </p:txBody>
      </p:sp>
    </p:spTree>
    <p:extLst>
      <p:ext uri="{BB962C8B-B14F-4D97-AF65-F5344CB8AC3E}">
        <p14:creationId xmlns:p14="http://schemas.microsoft.com/office/powerpoint/2010/main" val="159500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488558" y="5469359"/>
            <a:ext cx="7634177" cy="967300"/>
          </a:xfrm>
        </p:spPr>
        <p:txBody>
          <a:bodyPr>
            <a:noAutofit/>
          </a:bodyPr>
          <a:lstStyle/>
          <a:p>
            <a:pPr algn="ctr"/>
            <a:r>
              <a:rPr lang="fr-FR" sz="2000" dirty="0"/>
              <a:t>Nous pouvons avoir une compréhension de la </a:t>
            </a:r>
            <a:r>
              <a:rPr lang="fr-FR" sz="2000" i="1" dirty="0"/>
              <a:t>communauté</a:t>
            </a:r>
            <a:r>
              <a:rPr lang="fr-FR" sz="2000" dirty="0"/>
              <a:t> très différente de celle des personnes avec lesquelles nous nous travaillons</a:t>
            </a:r>
            <a:r>
              <a:rPr lang="en-US" sz="2000" dirty="0"/>
              <a:t>.</a:t>
            </a:r>
          </a:p>
        </p:txBody>
      </p:sp>
      <p:sp>
        <p:nvSpPr>
          <p:cNvPr id="7" name="Text Placeholder 6"/>
          <p:cNvSpPr>
            <a:spLocks noGrp="1"/>
          </p:cNvSpPr>
          <p:nvPr>
            <p:ph type="body" sz="quarter" idx="12"/>
          </p:nvPr>
        </p:nvSpPr>
        <p:spPr>
          <a:xfrm>
            <a:off x="1165977" y="1755080"/>
            <a:ext cx="9683732" cy="3483893"/>
          </a:xfrm>
        </p:spPr>
        <p:txBody>
          <a:bodyPr>
            <a:normAutofit fontScale="85000" lnSpcReduction="10000"/>
          </a:bodyPr>
          <a:lstStyle/>
          <a:p>
            <a:pPr marL="342900" lvl="4" indent="-342900"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600" dirty="0"/>
              <a:t>Il peut y avoir des sous-groupes qui diffèrent en termes de culture, d'ethnicité, de statut socio-économique, etc.</a:t>
            </a:r>
            <a:endParaRPr lang="en-US" sz="2600" dirty="0"/>
          </a:p>
          <a:p>
            <a:pPr marL="800100" lvl="5" indent="-342900" eaLnBrk="0" hangingPunct="0">
              <a:lnSpc>
                <a:spcPct val="114000"/>
              </a:lnSpc>
              <a:spcBef>
                <a:spcPts val="0"/>
              </a:spcBef>
              <a:spcAft>
                <a:spcPts val="600"/>
              </a:spcAft>
              <a:buClr>
                <a:srgbClr val="97467D"/>
              </a:buClr>
              <a:buSzPct val="100000"/>
              <a:buFont typeface="Wingdings" panose="05000000000000000000" pitchFamily="2" charset="2"/>
              <a:buChar char="§"/>
              <a:tabLst>
                <a:tab pos="446088" algn="l"/>
              </a:tabLst>
            </a:pPr>
            <a:r>
              <a:rPr lang="fr-FR" sz="2200" dirty="0">
                <a:latin typeface="Helvetica Neue" charset="0"/>
                <a:ea typeface="Helvetica Neue" charset="0"/>
                <a:cs typeface="Helvetica Neue" charset="0"/>
              </a:rPr>
              <a:t>Ils peuvent ne pas avoir un accès équitable aux ressources ni au pouvoir</a:t>
            </a:r>
            <a:r>
              <a:rPr lang="en-US" sz="2200" dirty="0">
                <a:latin typeface="Helvetica Neue" charset="0"/>
                <a:ea typeface="Helvetica Neue" charset="0"/>
                <a:cs typeface="Helvetica Neue" charset="0"/>
              </a:rPr>
              <a:t> </a:t>
            </a:r>
          </a:p>
          <a:p>
            <a:pPr marL="347472" lvl="4" indent="-347472"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600" dirty="0"/>
              <a:t>Les gens appartiennent à des réseaux sociaux qui ne sont pas définis géographiquement (par exemple, numérique / Internet, diaspora).</a:t>
            </a:r>
            <a:endParaRPr lang="en-US" sz="2600" dirty="0"/>
          </a:p>
          <a:p>
            <a:pPr marL="347472" lvl="4" indent="-347472"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600" dirty="0"/>
              <a:t>Les caractéristiques des communautés ne sont pas fixes - elles changent avec le temps</a:t>
            </a:r>
          </a:p>
          <a:p>
            <a:pPr marL="347472" lvl="4" indent="-347472" eaLnBrk="0" hangingPunct="0">
              <a:lnSpc>
                <a:spcPct val="114000"/>
              </a:lnSpc>
              <a:spcBef>
                <a:spcPts val="0"/>
              </a:spcBef>
              <a:spcAft>
                <a:spcPts val="600"/>
              </a:spcAft>
              <a:buClr>
                <a:srgbClr val="97467D"/>
              </a:buClr>
              <a:buSzPct val="90000"/>
              <a:buFont typeface="Symbol" panose="05050102010706020507" pitchFamily="18" charset="2"/>
              <a:buChar char="·"/>
              <a:tabLst>
                <a:tab pos="446088" algn="l"/>
              </a:tabLst>
            </a:pPr>
            <a:r>
              <a:rPr lang="fr-FR" sz="2600" dirty="0"/>
              <a:t>Les gens appartiennent à plusieurs communautés</a:t>
            </a:r>
            <a:endParaRPr lang="en-US" sz="2600" dirty="0"/>
          </a:p>
          <a:p>
            <a:pPr marL="0" lvl="4" indent="0" eaLnBrk="0" hangingPunct="0">
              <a:lnSpc>
                <a:spcPct val="114000"/>
              </a:lnSpc>
              <a:spcBef>
                <a:spcPts val="0"/>
              </a:spcBef>
              <a:spcAft>
                <a:spcPts val="600"/>
              </a:spcAft>
              <a:buClr>
                <a:schemeClr val="tx1"/>
              </a:buClr>
              <a:buSzPct val="100000"/>
              <a:buNone/>
              <a:tabLst>
                <a:tab pos="446088" algn="l"/>
              </a:tabLst>
            </a:pPr>
            <a:endParaRPr lang="en-US" sz="2200" dirty="0"/>
          </a:p>
        </p:txBody>
      </p:sp>
      <p:sp>
        <p:nvSpPr>
          <p:cNvPr id="4" name="Text Placeholder 2"/>
          <p:cNvSpPr txBox="1">
            <a:spLocks/>
          </p:cNvSpPr>
          <p:nvPr/>
        </p:nvSpPr>
        <p:spPr>
          <a:xfrm>
            <a:off x="808423" y="1080950"/>
            <a:ext cx="10820015" cy="5000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b="1" kern="1200">
                <a:solidFill>
                  <a:schemeClr val="accent3"/>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Clr>
                <a:schemeClr val="accent3"/>
              </a:buClr>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Clr>
                <a:schemeClr val="accent3"/>
              </a:buClr>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Clr>
                <a:schemeClr val="accent3"/>
              </a:buClr>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Clr>
                <a:schemeClr val="accent3"/>
              </a:buClr>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Cependant</a:t>
            </a:r>
            <a:r>
              <a:rPr lang="en-US" dirty="0"/>
              <a:t> . . .</a:t>
            </a:r>
          </a:p>
        </p:txBody>
      </p:sp>
    </p:spTree>
    <p:extLst>
      <p:ext uri="{BB962C8B-B14F-4D97-AF65-F5344CB8AC3E}">
        <p14:creationId xmlns:p14="http://schemas.microsoft.com/office/powerpoint/2010/main" val="411931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499336"/>
            <a:ext cx="10820015" cy="1065993"/>
          </a:xfrm>
        </p:spPr>
        <p:txBody>
          <a:bodyPr>
            <a:noAutofit/>
          </a:bodyPr>
          <a:lstStyle/>
          <a:p>
            <a:r>
              <a:rPr lang="fr-FR" dirty="0"/>
              <a:t>Existe-t-il des concepts de protection de l'enfance qui ne font pas toujours l’unanimité</a:t>
            </a:r>
            <a:r>
              <a:rPr lang="en-US" dirty="0"/>
              <a:t>?</a:t>
            </a:r>
          </a:p>
        </p:txBody>
      </p:sp>
      <p:graphicFrame>
        <p:nvGraphicFramePr>
          <p:cNvPr id="7" name="Diagram 6"/>
          <p:cNvGraphicFramePr/>
          <p:nvPr>
            <p:extLst>
              <p:ext uri="{D42A27DB-BD31-4B8C-83A1-F6EECF244321}">
                <p14:modId xmlns:p14="http://schemas.microsoft.com/office/powerpoint/2010/main" val="1765332886"/>
              </p:ext>
            </p:extLst>
          </p:nvPr>
        </p:nvGraphicFramePr>
        <p:xfrm>
          <a:off x="656021" y="2211657"/>
          <a:ext cx="10820015"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5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75428" y="1557519"/>
            <a:ext cx="6360843" cy="2503037"/>
          </a:xfrm>
        </p:spPr>
        <p:txBody>
          <a:bodyPr>
            <a:normAutofit fontScale="92500" lnSpcReduction="10000"/>
          </a:bodyPr>
          <a:lstStyle/>
          <a:p>
            <a:pPr>
              <a:lnSpc>
                <a:spcPct val="114000"/>
              </a:lnSpc>
              <a:spcBef>
                <a:spcPts val="600"/>
              </a:spcBef>
              <a:spcAft>
                <a:spcPts val="600"/>
              </a:spcAft>
            </a:pPr>
            <a:r>
              <a:rPr lang="en-US" i="1" dirty="0"/>
              <a:t>Pourquoi est-ce le cas?</a:t>
            </a:r>
          </a:p>
          <a:p>
            <a:pPr>
              <a:lnSpc>
                <a:spcPct val="114000"/>
              </a:lnSpc>
              <a:spcBef>
                <a:spcPts val="600"/>
              </a:spcBef>
              <a:spcAft>
                <a:spcPts val="600"/>
              </a:spcAft>
            </a:pPr>
            <a:endParaRPr lang="en-US" sz="1300" dirty="0"/>
          </a:p>
          <a:p>
            <a:pPr>
              <a:lnSpc>
                <a:spcPct val="114000"/>
              </a:lnSpc>
              <a:spcBef>
                <a:spcPts val="600"/>
              </a:spcBef>
              <a:spcAft>
                <a:spcPts val="600"/>
              </a:spcAft>
            </a:pPr>
            <a:r>
              <a:rPr lang="fr-FR" i="1" dirty="0"/>
              <a:t>Comment cela peut-il affecter notre programmation dans les contextes communautaires</a:t>
            </a:r>
            <a:r>
              <a:rPr lang="en-US" i="1" dirty="0"/>
              <a:t>?</a:t>
            </a:r>
          </a:p>
        </p:txBody>
      </p:sp>
    </p:spTree>
    <p:extLst>
      <p:ext uri="{BB962C8B-B14F-4D97-AF65-F5344CB8AC3E}">
        <p14:creationId xmlns:p14="http://schemas.microsoft.com/office/powerpoint/2010/main" val="113447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Quelques considérations</a:t>
            </a:r>
          </a:p>
        </p:txBody>
      </p:sp>
      <p:sp>
        <p:nvSpPr>
          <p:cNvPr id="3" name="Text Placeholder 2"/>
          <p:cNvSpPr>
            <a:spLocks noGrp="1"/>
          </p:cNvSpPr>
          <p:nvPr>
            <p:ph type="body" sz="quarter" idx="10"/>
          </p:nvPr>
        </p:nvSpPr>
        <p:spPr/>
        <p:txBody>
          <a:bodyPr>
            <a:normAutofit fontScale="85000" lnSpcReduction="10000"/>
          </a:bodyPr>
          <a:lstStyle/>
          <a:p>
            <a:r>
              <a:rPr lang="fr-FR" dirty="0"/>
              <a:t>Si nos compréhensions ne sont pas partagées ou contextualisées</a:t>
            </a:r>
            <a:r>
              <a:rPr lang="en-US" dirty="0"/>
              <a:t> . . .</a:t>
            </a:r>
          </a:p>
        </p:txBody>
      </p:sp>
      <p:sp>
        <p:nvSpPr>
          <p:cNvPr id="4" name="Text Placeholder 3"/>
          <p:cNvSpPr>
            <a:spLocks noGrp="1"/>
          </p:cNvSpPr>
          <p:nvPr>
            <p:ph type="body" sz="quarter" idx="12"/>
          </p:nvPr>
        </p:nvSpPr>
        <p:spPr>
          <a:xfrm>
            <a:off x="855549" y="2471737"/>
            <a:ext cx="10420959" cy="4021137"/>
          </a:xfrm>
        </p:spPr>
        <p:txBody>
          <a:bodyPr>
            <a:noAutofit/>
          </a:bodyPr>
          <a:lstStyle/>
          <a:p>
            <a:pPr marL="365760" indent="-274320">
              <a:lnSpc>
                <a:spcPct val="125000"/>
              </a:lnSpc>
              <a:spcBef>
                <a:spcPts val="0"/>
              </a:spcBef>
              <a:spcAft>
                <a:spcPts val="300"/>
              </a:spcAft>
              <a:buSzPct val="90000"/>
              <a:buFont typeface="Symbol" panose="05050102010706020507" pitchFamily="18" charset="2"/>
              <a:buChar char="·"/>
            </a:pPr>
            <a:r>
              <a:rPr lang="fr-FR" sz="2200" dirty="0"/>
              <a:t>Notre capacité à communiquer efficacement avec les populations affectées est réduite</a:t>
            </a:r>
            <a:endParaRPr lang="en-US" sz="2200" dirty="0"/>
          </a:p>
          <a:p>
            <a:pPr marL="365760" indent="-274320">
              <a:lnSpc>
                <a:spcPct val="125000"/>
              </a:lnSpc>
              <a:spcBef>
                <a:spcPts val="0"/>
              </a:spcBef>
              <a:spcAft>
                <a:spcPts val="300"/>
              </a:spcAft>
              <a:buSzPct val="90000"/>
              <a:buFont typeface="Symbol" panose="05050102010706020507" pitchFamily="18" charset="2"/>
              <a:buChar char="·"/>
            </a:pPr>
            <a:r>
              <a:rPr lang="fr-FR" sz="2200" dirty="0"/>
              <a:t>Nous pouvons manquer des informations critiques sur la communauté, ses besoins et la façon dont les enfants sont compris et traités</a:t>
            </a:r>
            <a:endParaRPr lang="en-US" sz="2200" dirty="0"/>
          </a:p>
          <a:p>
            <a:pPr marL="365760" indent="-274320">
              <a:lnSpc>
                <a:spcPct val="125000"/>
              </a:lnSpc>
              <a:spcBef>
                <a:spcPts val="0"/>
              </a:spcBef>
              <a:spcAft>
                <a:spcPts val="300"/>
              </a:spcAft>
              <a:buSzPct val="90000"/>
              <a:buFont typeface="Symbol" panose="05050102010706020507" pitchFamily="18" charset="2"/>
              <a:buChar char="·"/>
            </a:pPr>
            <a:r>
              <a:rPr lang="fr-FR" sz="2200" dirty="0"/>
              <a:t>Nous pouvons involontairement influencer la dynamique du pouvoir ou l'exclusion de certains groupes</a:t>
            </a:r>
            <a:endParaRPr lang="en-US" sz="2200" dirty="0"/>
          </a:p>
          <a:p>
            <a:pPr marL="365760" indent="-274320">
              <a:lnSpc>
                <a:spcPct val="125000"/>
              </a:lnSpc>
              <a:spcBef>
                <a:spcPts val="0"/>
              </a:spcBef>
              <a:spcAft>
                <a:spcPts val="300"/>
              </a:spcAft>
              <a:buSzPct val="90000"/>
              <a:buFont typeface="Symbol" panose="05050102010706020507" pitchFamily="18" charset="2"/>
              <a:buChar char="·"/>
            </a:pPr>
            <a:r>
              <a:rPr lang="fr-FR" sz="2200" dirty="0"/>
              <a:t>Nous pouvons éloigner certaines personnes de la prise de décisions concernant la protection de l’enfance dans leurs communautés</a:t>
            </a:r>
            <a:endParaRPr lang="en-US" sz="2200" dirty="0"/>
          </a:p>
          <a:p>
            <a:pPr marL="365760" indent="-274320">
              <a:lnSpc>
                <a:spcPct val="125000"/>
              </a:lnSpc>
              <a:spcBef>
                <a:spcPts val="0"/>
              </a:spcBef>
              <a:spcAft>
                <a:spcPts val="300"/>
              </a:spcAft>
              <a:buSzPct val="90000"/>
              <a:buFont typeface="Symbol" panose="05050102010706020507" pitchFamily="18" charset="2"/>
              <a:buChar char="·"/>
            </a:pPr>
            <a:r>
              <a:rPr lang="en-US" sz="2200" dirty="0"/>
              <a:t>Nous</a:t>
            </a:r>
            <a:r>
              <a:rPr lang="en-US" sz="2200" baseline="0" dirty="0"/>
              <a:t> </a:t>
            </a:r>
            <a:r>
              <a:rPr lang="fr-FR" sz="2200" dirty="0"/>
              <a:t>pouvons miner ou créer des systèmes parallèles de protection de l'enfance ou des interventions inappropriées</a:t>
            </a:r>
            <a:endParaRPr lang="en-US" sz="2200" dirty="0"/>
          </a:p>
        </p:txBody>
      </p:sp>
    </p:spTree>
    <p:extLst>
      <p:ext uri="{BB962C8B-B14F-4D97-AF65-F5344CB8AC3E}">
        <p14:creationId xmlns:p14="http://schemas.microsoft.com/office/powerpoint/2010/main" val="319767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fr-FR" dirty="0"/>
              <a:t>Exercice facultatif (court): Qu'est-ce qu'une communauté en situation d'urgence</a:t>
            </a:r>
            <a:r>
              <a:rPr lang="en-US" dirty="0"/>
              <a:t>?</a:t>
            </a:r>
          </a:p>
        </p:txBody>
      </p:sp>
      <p:sp>
        <p:nvSpPr>
          <p:cNvPr id="3" name="Text Placeholder 2"/>
          <p:cNvSpPr>
            <a:spLocks noGrp="1"/>
          </p:cNvSpPr>
          <p:nvPr>
            <p:ph type="body" sz="quarter" idx="12"/>
          </p:nvPr>
        </p:nvSpPr>
        <p:spPr>
          <a:xfrm>
            <a:off x="4100513" y="1965357"/>
            <a:ext cx="7300912" cy="3362547"/>
          </a:xfrm>
        </p:spPr>
        <p:txBody>
          <a:bodyPr>
            <a:normAutofit fontScale="92500"/>
          </a:bodyPr>
          <a:lstStyle/>
          <a:p>
            <a:pPr marL="347472" indent="-347472">
              <a:lnSpc>
                <a:spcPct val="123000"/>
              </a:lnSpc>
              <a:spcBef>
                <a:spcPts val="600"/>
              </a:spcBef>
              <a:spcAft>
                <a:spcPts val="600"/>
              </a:spcAft>
              <a:buSzPct val="80000"/>
              <a:buFont typeface="Symbol" panose="05050102010706020507" pitchFamily="18" charset="2"/>
              <a:buChar char="·"/>
            </a:pPr>
            <a:r>
              <a:rPr lang="fr-FR" dirty="0"/>
              <a:t>Lisez le scénario sur la diapositive suivante</a:t>
            </a:r>
            <a:endParaRPr lang="en-US" dirty="0"/>
          </a:p>
          <a:p>
            <a:pPr marL="347472" indent="-347472">
              <a:lnSpc>
                <a:spcPct val="123000"/>
              </a:lnSpc>
              <a:spcBef>
                <a:spcPts val="600"/>
              </a:spcBef>
              <a:spcAft>
                <a:spcPts val="600"/>
              </a:spcAft>
              <a:buSzPct val="80000"/>
              <a:buFont typeface="Symbol" panose="05050102010706020507" pitchFamily="18" charset="2"/>
              <a:buChar char="·"/>
            </a:pPr>
            <a:r>
              <a:rPr lang="fr-FR" dirty="0"/>
              <a:t>Discutez de la question au bas du texte: </a:t>
            </a:r>
            <a:r>
              <a:rPr lang="fr-FR" b="0" i="1" dirty="0"/>
              <a:t>est-ce une communauté</a:t>
            </a:r>
            <a:r>
              <a:rPr lang="en-US" i="1" dirty="0"/>
              <a:t>?</a:t>
            </a:r>
          </a:p>
          <a:p>
            <a:pPr marL="347472" indent="-347472">
              <a:lnSpc>
                <a:spcPct val="123000"/>
              </a:lnSpc>
              <a:spcBef>
                <a:spcPts val="600"/>
              </a:spcBef>
              <a:spcAft>
                <a:spcPts val="600"/>
              </a:spcAft>
              <a:buSzPct val="80000"/>
              <a:buFont typeface="Symbol" panose="05050102010706020507" pitchFamily="18" charset="2"/>
              <a:buChar char="·"/>
            </a:pPr>
            <a:r>
              <a:rPr lang="en-US" dirty="0"/>
              <a:t>Partagez en plénière</a:t>
            </a:r>
          </a:p>
          <a:p>
            <a:pPr marL="347472" indent="-347472">
              <a:lnSpc>
                <a:spcPct val="123000"/>
              </a:lnSpc>
              <a:spcBef>
                <a:spcPts val="600"/>
              </a:spcBef>
              <a:spcAft>
                <a:spcPts val="600"/>
              </a:spcAft>
              <a:buSzPct val="80000"/>
              <a:buFont typeface="Symbol" panose="05050102010706020507" pitchFamily="18" charset="2"/>
              <a:buChar char="·"/>
            </a:pPr>
            <a:r>
              <a:rPr lang="en-US" dirty="0"/>
              <a:t>20 minutes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675" y="5125471"/>
            <a:ext cx="2306744" cy="2474898"/>
          </a:xfrm>
          <a:prstGeom prst="rect">
            <a:avLst/>
          </a:prstGeom>
        </p:spPr>
      </p:pic>
    </p:spTree>
    <p:extLst>
      <p:ext uri="{BB962C8B-B14F-4D97-AF65-F5344CB8AC3E}">
        <p14:creationId xmlns:p14="http://schemas.microsoft.com/office/powerpoint/2010/main" val="2457106595"/>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2177</TotalTime>
  <Words>3556</Words>
  <Application>Microsoft Office PowerPoint</Application>
  <PresentationFormat>Widescreen</PresentationFormat>
  <Paragraphs>188</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 Neue</vt:lpstr>
      <vt:lpstr>Symbol</vt:lpstr>
      <vt:lpstr>Times New Roman</vt:lpstr>
      <vt:lpstr>Wingdings</vt:lpstr>
      <vt:lpstr>Office Theme</vt:lpstr>
      <vt:lpstr>PowerPoint Presentation</vt:lpstr>
      <vt:lpstr>PowerPoint Presentation</vt:lpstr>
      <vt:lpstr>Qu'est-ce qu'une «communauté»?</vt:lpstr>
      <vt:lpstr>PowerPoint Presentation</vt:lpstr>
      <vt:lpstr>PowerPoint Presentation</vt:lpstr>
      <vt:lpstr>PowerPoint Presentation</vt:lpstr>
      <vt:lpstr>PowerPoint Presentation</vt:lpstr>
      <vt:lpstr>Quelques considérations</vt:lpstr>
      <vt:lpstr>PowerPoint Presentation</vt:lpstr>
      <vt:lpstr>PowerPoint Presentation</vt:lpstr>
      <vt:lpstr>PowerPoint Presentation</vt:lpstr>
      <vt:lpstr>Basé sur la communauté ou dirigé par la communauté?</vt:lpstr>
      <vt:lpstr>PowerPoint Presentation</vt:lpstr>
      <vt:lpstr>Protection de l'enfance au niveau communautaire</vt:lpstr>
      <vt:lpstr>Ce que nous avons appris</vt:lpstr>
      <vt:lpstr>Ce que nous avons appris</vt:lpstr>
      <vt:lpstr>PowerPoint Presentation</vt:lpstr>
      <vt:lpstr>Les approches au niveau communautaire. . .</vt:lpstr>
      <vt:lpstr>PowerPoint Presentation</vt:lpstr>
      <vt:lpstr>PowerPoint Presentation</vt:lpstr>
      <vt:lpstr>Buts de la révision et résultats d'apprentissage</vt:lpstr>
      <vt:lpstr>PowerPoint Presentation</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214</cp:revision>
  <dcterms:created xsi:type="dcterms:W3CDTF">2017-12-20T18:51:03Z</dcterms:created>
  <dcterms:modified xsi:type="dcterms:W3CDTF">2020-04-27T13:51:46Z</dcterms:modified>
</cp:coreProperties>
</file>