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1" r:id="rId2"/>
    <p:sldId id="272" r:id="rId3"/>
    <p:sldId id="315" r:id="rId4"/>
    <p:sldId id="296" r:id="rId5"/>
    <p:sldId id="302" r:id="rId6"/>
    <p:sldId id="274" r:id="rId7"/>
    <p:sldId id="304" r:id="rId8"/>
    <p:sldId id="308" r:id="rId9"/>
    <p:sldId id="299" r:id="rId10"/>
    <p:sldId id="305" r:id="rId11"/>
    <p:sldId id="306" r:id="rId12"/>
    <p:sldId id="317" r:id="rId13"/>
    <p:sldId id="293" r:id="rId14"/>
    <p:sldId id="300" r:id="rId15"/>
    <p:sldId id="316" r:id="rId16"/>
    <p:sldId id="30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E. Willis" initials="SEW"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BCA"/>
    <a:srgbClr val="E3D3DB"/>
    <a:srgbClr val="97467D"/>
    <a:srgbClr val="026794"/>
    <a:srgbClr val="405E79"/>
    <a:srgbClr val="35B2B4"/>
    <a:srgbClr val="95CD7A"/>
    <a:srgbClr val="70995C"/>
    <a:srgbClr val="000000"/>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63080" autoAdjust="0"/>
  </p:normalViewPr>
  <p:slideViewPr>
    <p:cSldViewPr snapToGrid="0" snapToObjects="1">
      <p:cViewPr varScale="1">
        <p:scale>
          <a:sx n="45" d="100"/>
          <a:sy n="45" d="100"/>
        </p:scale>
        <p:origin x="160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9DD3E2-0288-430F-BF8C-D04F16F1B0A8}"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D1D0585-36DE-4809-8A95-55AF65DB22EC}">
      <dgm:prSet phldrT="[Text]" custT="1"/>
      <dgm:spPr/>
      <dgm:t>
        <a:bodyPr/>
        <a:lstStyle/>
        <a:p>
          <a:r>
            <a:rPr lang="fr-FR" sz="1800" dirty="0"/>
            <a:t>Cadre juridique solide, accès aux services, systèmes adaptatifs</a:t>
          </a:r>
          <a:endParaRPr lang="en-US" sz="1800" dirty="0"/>
        </a:p>
      </dgm:t>
    </dgm:pt>
    <dgm:pt modelId="{2BDD0100-7579-4EB3-9FA7-4A6F8B507C91}" type="parTrans" cxnId="{AF178034-3698-4B03-A82E-FC60E52C1324}">
      <dgm:prSet/>
      <dgm:spPr/>
      <dgm:t>
        <a:bodyPr/>
        <a:lstStyle/>
        <a:p>
          <a:endParaRPr lang="en-US"/>
        </a:p>
      </dgm:t>
    </dgm:pt>
    <dgm:pt modelId="{2F4F11C8-7165-4C50-AC2C-D5447EFA8A56}" type="sibTrans" cxnId="{AF178034-3698-4B03-A82E-FC60E52C1324}">
      <dgm:prSet/>
      <dgm:spPr/>
      <dgm:t>
        <a:bodyPr/>
        <a:lstStyle/>
        <a:p>
          <a:endParaRPr lang="en-US"/>
        </a:p>
      </dgm:t>
    </dgm:pt>
    <dgm:pt modelId="{C1AF2952-D7F9-4918-BE76-0AC5F3A31D31}">
      <dgm:prSet phldrT="[Text]" custT="1"/>
      <dgm:spPr/>
      <dgm:t>
        <a:bodyPr/>
        <a:lstStyle/>
        <a:p>
          <a:r>
            <a:rPr lang="fr-FR" sz="1800" dirty="0"/>
            <a:t>Normes sociales positives, interactions entre pairs, structures de protection</a:t>
          </a:r>
          <a:endParaRPr lang="en-US" sz="1800" dirty="0"/>
        </a:p>
      </dgm:t>
    </dgm:pt>
    <dgm:pt modelId="{BF15D2D9-577E-467F-8C0F-9AD1AE9B93F4}" type="parTrans" cxnId="{11DD229A-C973-4F9E-93F7-DE89F6219B9F}">
      <dgm:prSet/>
      <dgm:spPr/>
      <dgm:t>
        <a:bodyPr/>
        <a:lstStyle/>
        <a:p>
          <a:endParaRPr lang="en-US"/>
        </a:p>
      </dgm:t>
    </dgm:pt>
    <dgm:pt modelId="{7D78B6E4-C91F-486D-A995-14A9A1EF7A0D}" type="sibTrans" cxnId="{11DD229A-C973-4F9E-93F7-DE89F6219B9F}">
      <dgm:prSet/>
      <dgm:spPr/>
      <dgm:t>
        <a:bodyPr/>
        <a:lstStyle/>
        <a:p>
          <a:endParaRPr lang="en-US"/>
        </a:p>
      </dgm:t>
    </dgm:pt>
    <dgm:pt modelId="{095566B7-4EE0-48B7-A739-F972B59FCA31}">
      <dgm:prSet phldrT="[Text]" custT="1"/>
      <dgm:spPr/>
      <dgm:t>
        <a:bodyPr/>
        <a:lstStyle/>
        <a:p>
          <a:r>
            <a:rPr lang="en-ZA" sz="1800" dirty="0"/>
            <a:t>Discipline bienveillante, reactive et </a:t>
          </a:r>
          <a:r>
            <a:rPr lang="en-US" sz="1800" dirty="0"/>
            <a:t>positive</a:t>
          </a:r>
        </a:p>
      </dgm:t>
    </dgm:pt>
    <dgm:pt modelId="{AFC43333-825B-4917-AE6E-97BF821C8DC1}" type="parTrans" cxnId="{6384BF42-BF2A-43C4-9F02-BB6285642C2D}">
      <dgm:prSet/>
      <dgm:spPr/>
      <dgm:t>
        <a:bodyPr/>
        <a:lstStyle/>
        <a:p>
          <a:endParaRPr lang="en-US"/>
        </a:p>
      </dgm:t>
    </dgm:pt>
    <dgm:pt modelId="{152D889F-A188-42CD-B477-58E4CD09CBF0}" type="sibTrans" cxnId="{6384BF42-BF2A-43C4-9F02-BB6285642C2D}">
      <dgm:prSet/>
      <dgm:spPr/>
      <dgm:t>
        <a:bodyPr/>
        <a:lstStyle/>
        <a:p>
          <a:endParaRPr lang="en-US"/>
        </a:p>
      </dgm:t>
    </dgm:pt>
    <dgm:pt modelId="{C6E220EF-8280-4580-87D3-C6EC2DF0345A}">
      <dgm:prSet phldrT="[Text]" custT="1"/>
      <dgm:spPr/>
      <dgm:t>
        <a:bodyPr/>
        <a:lstStyle/>
        <a:p>
          <a:r>
            <a:rPr lang="fr-FR" sz="2000" dirty="0"/>
            <a:t>Bonne santé, capacité d’adaptation positive, estime de soi</a:t>
          </a:r>
          <a:endParaRPr lang="en-US" sz="2000" dirty="0"/>
        </a:p>
      </dgm:t>
    </dgm:pt>
    <dgm:pt modelId="{8E567FAC-8BAB-4595-92BA-654B613C2C65}" type="parTrans" cxnId="{9A0AC9A7-9456-488E-A96D-A46456681B3E}">
      <dgm:prSet/>
      <dgm:spPr/>
      <dgm:t>
        <a:bodyPr/>
        <a:lstStyle/>
        <a:p>
          <a:endParaRPr lang="en-US"/>
        </a:p>
      </dgm:t>
    </dgm:pt>
    <dgm:pt modelId="{5996B79A-3125-449E-AB25-36BC3B0E4CDC}" type="sibTrans" cxnId="{9A0AC9A7-9456-488E-A96D-A46456681B3E}">
      <dgm:prSet/>
      <dgm:spPr/>
      <dgm:t>
        <a:bodyPr/>
        <a:lstStyle/>
        <a:p>
          <a:endParaRPr lang="en-US"/>
        </a:p>
      </dgm:t>
    </dgm:pt>
    <dgm:pt modelId="{099EF6CE-BAD7-4122-9968-ABC459AB13F4}" type="pres">
      <dgm:prSet presAssocID="{929DD3E2-0288-430F-BF8C-D04F16F1B0A8}" presName="Name0" presStyleCnt="0">
        <dgm:presLayoutVars>
          <dgm:chMax val="7"/>
          <dgm:resizeHandles val="exact"/>
        </dgm:presLayoutVars>
      </dgm:prSet>
      <dgm:spPr/>
    </dgm:pt>
    <dgm:pt modelId="{E57268BF-3C06-440A-A3E8-072BE0CAF823}" type="pres">
      <dgm:prSet presAssocID="{929DD3E2-0288-430F-BF8C-D04F16F1B0A8}" presName="comp1" presStyleCnt="0"/>
      <dgm:spPr/>
    </dgm:pt>
    <dgm:pt modelId="{97DE6CF4-37D5-4714-8728-208019B00B22}" type="pres">
      <dgm:prSet presAssocID="{929DD3E2-0288-430F-BF8C-D04F16F1B0A8}" presName="circle1" presStyleLbl="node1" presStyleIdx="0" presStyleCnt="4" custScaleX="126711" custLinFactNeighborX="786"/>
      <dgm:spPr/>
    </dgm:pt>
    <dgm:pt modelId="{67318BC2-B4D6-4F62-8CA3-B2B8195731EF}" type="pres">
      <dgm:prSet presAssocID="{929DD3E2-0288-430F-BF8C-D04F16F1B0A8}" presName="c1text" presStyleLbl="node1" presStyleIdx="0" presStyleCnt="4">
        <dgm:presLayoutVars>
          <dgm:bulletEnabled val="1"/>
        </dgm:presLayoutVars>
      </dgm:prSet>
      <dgm:spPr/>
    </dgm:pt>
    <dgm:pt modelId="{940ADAE6-7E40-44EB-AFA2-67709EE94BBF}" type="pres">
      <dgm:prSet presAssocID="{929DD3E2-0288-430F-BF8C-D04F16F1B0A8}" presName="comp2" presStyleCnt="0"/>
      <dgm:spPr/>
    </dgm:pt>
    <dgm:pt modelId="{A8180DAC-E315-4E4D-904D-F03EB8C10F23}" type="pres">
      <dgm:prSet presAssocID="{929DD3E2-0288-430F-BF8C-D04F16F1B0A8}" presName="circle2" presStyleLbl="node1" presStyleIdx="1" presStyleCnt="4" custScaleX="119161" custScaleY="89944"/>
      <dgm:spPr/>
    </dgm:pt>
    <dgm:pt modelId="{358A3000-ADA8-4AD6-8A5F-3616AB24D8FC}" type="pres">
      <dgm:prSet presAssocID="{929DD3E2-0288-430F-BF8C-D04F16F1B0A8}" presName="c2text" presStyleLbl="node1" presStyleIdx="1" presStyleCnt="4">
        <dgm:presLayoutVars>
          <dgm:bulletEnabled val="1"/>
        </dgm:presLayoutVars>
      </dgm:prSet>
      <dgm:spPr/>
    </dgm:pt>
    <dgm:pt modelId="{1999C897-A41A-43CD-99C1-D00766E93D66}" type="pres">
      <dgm:prSet presAssocID="{929DD3E2-0288-430F-BF8C-D04F16F1B0A8}" presName="comp3" presStyleCnt="0"/>
      <dgm:spPr/>
    </dgm:pt>
    <dgm:pt modelId="{A15CAE14-B645-4B10-99A0-CF60684E14CB}" type="pres">
      <dgm:prSet presAssocID="{929DD3E2-0288-430F-BF8C-D04F16F1B0A8}" presName="circle3" presStyleLbl="node1" presStyleIdx="2" presStyleCnt="4" custScaleX="128289" custScaleY="76997"/>
      <dgm:spPr/>
    </dgm:pt>
    <dgm:pt modelId="{0B7A4FBA-3D40-495C-AAC3-A989CB80D4F0}" type="pres">
      <dgm:prSet presAssocID="{929DD3E2-0288-430F-BF8C-D04F16F1B0A8}" presName="c3text" presStyleLbl="node1" presStyleIdx="2" presStyleCnt="4">
        <dgm:presLayoutVars>
          <dgm:bulletEnabled val="1"/>
        </dgm:presLayoutVars>
      </dgm:prSet>
      <dgm:spPr/>
    </dgm:pt>
    <dgm:pt modelId="{C39B928D-4969-4951-83CA-CD9C4DB23C73}" type="pres">
      <dgm:prSet presAssocID="{929DD3E2-0288-430F-BF8C-D04F16F1B0A8}" presName="comp4" presStyleCnt="0"/>
      <dgm:spPr/>
    </dgm:pt>
    <dgm:pt modelId="{2FD4993D-4E21-44EA-9DBC-CDE24125A369}" type="pres">
      <dgm:prSet presAssocID="{929DD3E2-0288-430F-BF8C-D04F16F1B0A8}" presName="circle4" presStyleLbl="node1" presStyleIdx="3" presStyleCnt="4" custScaleX="139145" custScaleY="68261" custLinFactNeighborX="-755" custLinFactNeighborY="-5283"/>
      <dgm:spPr/>
    </dgm:pt>
    <dgm:pt modelId="{B341A009-0FDA-407A-B102-B60057020C67}" type="pres">
      <dgm:prSet presAssocID="{929DD3E2-0288-430F-BF8C-D04F16F1B0A8}" presName="c4text" presStyleLbl="node1" presStyleIdx="3" presStyleCnt="4">
        <dgm:presLayoutVars>
          <dgm:bulletEnabled val="1"/>
        </dgm:presLayoutVars>
      </dgm:prSet>
      <dgm:spPr/>
    </dgm:pt>
  </dgm:ptLst>
  <dgm:cxnLst>
    <dgm:cxn modelId="{33668F21-7B1F-4D32-BB67-4B0D7D7E0381}" type="presOf" srcId="{ED1D0585-36DE-4809-8A95-55AF65DB22EC}" destId="{97DE6CF4-37D5-4714-8728-208019B00B22}" srcOrd="0" destOrd="0" presId="urn:microsoft.com/office/officeart/2005/8/layout/venn2"/>
    <dgm:cxn modelId="{9B884432-21FA-41BB-B730-233AFC33E565}" type="presOf" srcId="{ED1D0585-36DE-4809-8A95-55AF65DB22EC}" destId="{67318BC2-B4D6-4F62-8CA3-B2B8195731EF}" srcOrd="1" destOrd="0" presId="urn:microsoft.com/office/officeart/2005/8/layout/venn2"/>
    <dgm:cxn modelId="{AF178034-3698-4B03-A82E-FC60E52C1324}" srcId="{929DD3E2-0288-430F-BF8C-D04F16F1B0A8}" destId="{ED1D0585-36DE-4809-8A95-55AF65DB22EC}" srcOrd="0" destOrd="0" parTransId="{2BDD0100-7579-4EB3-9FA7-4A6F8B507C91}" sibTransId="{2F4F11C8-7165-4C50-AC2C-D5447EFA8A56}"/>
    <dgm:cxn modelId="{4C8BFF36-3EFE-4713-A584-16B17EA8E36A}" type="presOf" srcId="{C1AF2952-D7F9-4918-BE76-0AC5F3A31D31}" destId="{A8180DAC-E315-4E4D-904D-F03EB8C10F23}" srcOrd="0" destOrd="0" presId="urn:microsoft.com/office/officeart/2005/8/layout/venn2"/>
    <dgm:cxn modelId="{6384BF42-BF2A-43C4-9F02-BB6285642C2D}" srcId="{929DD3E2-0288-430F-BF8C-D04F16F1B0A8}" destId="{095566B7-4EE0-48B7-A739-F972B59FCA31}" srcOrd="2" destOrd="0" parTransId="{AFC43333-825B-4917-AE6E-97BF821C8DC1}" sibTransId="{152D889F-A188-42CD-B477-58E4CD09CBF0}"/>
    <dgm:cxn modelId="{1B72D671-625A-4A49-889E-D0B449C96D8F}" type="presOf" srcId="{095566B7-4EE0-48B7-A739-F972B59FCA31}" destId="{A15CAE14-B645-4B10-99A0-CF60684E14CB}" srcOrd="0" destOrd="0" presId="urn:microsoft.com/office/officeart/2005/8/layout/venn2"/>
    <dgm:cxn modelId="{DB4A898B-06EF-49A9-8795-05E1441F7B52}" type="presOf" srcId="{C6E220EF-8280-4580-87D3-C6EC2DF0345A}" destId="{B341A009-0FDA-407A-B102-B60057020C67}" srcOrd="1" destOrd="0" presId="urn:microsoft.com/office/officeart/2005/8/layout/venn2"/>
    <dgm:cxn modelId="{E578CC8B-7FE5-40D7-8145-AAC6A37BA98C}" type="presOf" srcId="{C6E220EF-8280-4580-87D3-C6EC2DF0345A}" destId="{2FD4993D-4E21-44EA-9DBC-CDE24125A369}" srcOrd="0" destOrd="0" presId="urn:microsoft.com/office/officeart/2005/8/layout/venn2"/>
    <dgm:cxn modelId="{11DD229A-C973-4F9E-93F7-DE89F6219B9F}" srcId="{929DD3E2-0288-430F-BF8C-D04F16F1B0A8}" destId="{C1AF2952-D7F9-4918-BE76-0AC5F3A31D31}" srcOrd="1" destOrd="0" parTransId="{BF15D2D9-577E-467F-8C0F-9AD1AE9B93F4}" sibTransId="{7D78B6E4-C91F-486D-A995-14A9A1EF7A0D}"/>
    <dgm:cxn modelId="{8D3782A5-F29A-4207-9B29-F827DE06B24B}" type="presOf" srcId="{095566B7-4EE0-48B7-A739-F972B59FCA31}" destId="{0B7A4FBA-3D40-495C-AAC3-A989CB80D4F0}" srcOrd="1" destOrd="0" presId="urn:microsoft.com/office/officeart/2005/8/layout/venn2"/>
    <dgm:cxn modelId="{9A0AC9A7-9456-488E-A96D-A46456681B3E}" srcId="{929DD3E2-0288-430F-BF8C-D04F16F1B0A8}" destId="{C6E220EF-8280-4580-87D3-C6EC2DF0345A}" srcOrd="3" destOrd="0" parTransId="{8E567FAC-8BAB-4595-92BA-654B613C2C65}" sibTransId="{5996B79A-3125-449E-AB25-36BC3B0E4CDC}"/>
    <dgm:cxn modelId="{24CFCFA9-6D5A-4103-899E-211E391AD011}" type="presOf" srcId="{C1AF2952-D7F9-4918-BE76-0AC5F3A31D31}" destId="{358A3000-ADA8-4AD6-8A5F-3616AB24D8FC}" srcOrd="1" destOrd="0" presId="urn:microsoft.com/office/officeart/2005/8/layout/venn2"/>
    <dgm:cxn modelId="{9F3392F3-7067-416D-A644-7A6287E77C80}" type="presOf" srcId="{929DD3E2-0288-430F-BF8C-D04F16F1B0A8}" destId="{099EF6CE-BAD7-4122-9968-ABC459AB13F4}" srcOrd="0" destOrd="0" presId="urn:microsoft.com/office/officeart/2005/8/layout/venn2"/>
    <dgm:cxn modelId="{7956CC91-F59F-4FB4-8093-DDBAD3EAD5EA}" type="presParOf" srcId="{099EF6CE-BAD7-4122-9968-ABC459AB13F4}" destId="{E57268BF-3C06-440A-A3E8-072BE0CAF823}" srcOrd="0" destOrd="0" presId="urn:microsoft.com/office/officeart/2005/8/layout/venn2"/>
    <dgm:cxn modelId="{FED3147F-BE58-4FE4-8EF8-D97589CB3099}" type="presParOf" srcId="{E57268BF-3C06-440A-A3E8-072BE0CAF823}" destId="{97DE6CF4-37D5-4714-8728-208019B00B22}" srcOrd="0" destOrd="0" presId="urn:microsoft.com/office/officeart/2005/8/layout/venn2"/>
    <dgm:cxn modelId="{56D53634-15B1-4805-BC64-D49C19B2D288}" type="presParOf" srcId="{E57268BF-3C06-440A-A3E8-072BE0CAF823}" destId="{67318BC2-B4D6-4F62-8CA3-B2B8195731EF}" srcOrd="1" destOrd="0" presId="urn:microsoft.com/office/officeart/2005/8/layout/venn2"/>
    <dgm:cxn modelId="{C83EC2B5-717C-44E8-8A2F-EE8265E15ADB}" type="presParOf" srcId="{099EF6CE-BAD7-4122-9968-ABC459AB13F4}" destId="{940ADAE6-7E40-44EB-AFA2-67709EE94BBF}" srcOrd="1" destOrd="0" presId="urn:microsoft.com/office/officeart/2005/8/layout/venn2"/>
    <dgm:cxn modelId="{A4E9F8B0-A71C-40C1-B3AA-D55C3E8A8E6C}" type="presParOf" srcId="{940ADAE6-7E40-44EB-AFA2-67709EE94BBF}" destId="{A8180DAC-E315-4E4D-904D-F03EB8C10F23}" srcOrd="0" destOrd="0" presId="urn:microsoft.com/office/officeart/2005/8/layout/venn2"/>
    <dgm:cxn modelId="{16FAF858-B19E-4F3C-BF29-67744215D9F1}" type="presParOf" srcId="{940ADAE6-7E40-44EB-AFA2-67709EE94BBF}" destId="{358A3000-ADA8-4AD6-8A5F-3616AB24D8FC}" srcOrd="1" destOrd="0" presId="urn:microsoft.com/office/officeart/2005/8/layout/venn2"/>
    <dgm:cxn modelId="{E75AB827-8A32-42E5-8C38-1922CA07FB3C}" type="presParOf" srcId="{099EF6CE-BAD7-4122-9968-ABC459AB13F4}" destId="{1999C897-A41A-43CD-99C1-D00766E93D66}" srcOrd="2" destOrd="0" presId="urn:microsoft.com/office/officeart/2005/8/layout/venn2"/>
    <dgm:cxn modelId="{5952A9CC-B41C-465E-AEEB-771314DF6887}" type="presParOf" srcId="{1999C897-A41A-43CD-99C1-D00766E93D66}" destId="{A15CAE14-B645-4B10-99A0-CF60684E14CB}" srcOrd="0" destOrd="0" presId="urn:microsoft.com/office/officeart/2005/8/layout/venn2"/>
    <dgm:cxn modelId="{BCB1734A-CC0E-4112-9BAA-340483AE0C4C}" type="presParOf" srcId="{1999C897-A41A-43CD-99C1-D00766E93D66}" destId="{0B7A4FBA-3D40-495C-AAC3-A989CB80D4F0}" srcOrd="1" destOrd="0" presId="urn:microsoft.com/office/officeart/2005/8/layout/venn2"/>
    <dgm:cxn modelId="{2984F77D-7C4D-46D5-BE61-5661B7F9DE58}" type="presParOf" srcId="{099EF6CE-BAD7-4122-9968-ABC459AB13F4}" destId="{C39B928D-4969-4951-83CA-CD9C4DB23C73}" srcOrd="3" destOrd="0" presId="urn:microsoft.com/office/officeart/2005/8/layout/venn2"/>
    <dgm:cxn modelId="{67553785-964D-4C55-BE96-04FF1848924C}" type="presParOf" srcId="{C39B928D-4969-4951-83CA-CD9C4DB23C73}" destId="{2FD4993D-4E21-44EA-9DBC-CDE24125A369}" srcOrd="0" destOrd="0" presId="urn:microsoft.com/office/officeart/2005/8/layout/venn2"/>
    <dgm:cxn modelId="{1124FDB6-2924-4C3E-9781-4B95A021FE45}" type="presParOf" srcId="{C39B928D-4969-4951-83CA-CD9C4DB23C73}" destId="{B341A009-0FDA-407A-B102-B60057020C6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9DD3E2-0288-430F-BF8C-D04F16F1B0A8}"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D1D0585-36DE-4809-8A95-55AF65DB22EC}">
      <dgm:prSet phldrT="[Text]" custT="1"/>
      <dgm:spPr/>
      <dgm:t>
        <a:bodyPr/>
        <a:lstStyle/>
        <a:p>
          <a:r>
            <a:rPr lang="fr-FR" sz="1800" dirty="0"/>
            <a:t>Absence de lois, de politiques ou de structures de protection</a:t>
          </a:r>
          <a:endParaRPr lang="en-US" sz="1800" dirty="0"/>
        </a:p>
      </dgm:t>
    </dgm:pt>
    <dgm:pt modelId="{2BDD0100-7579-4EB3-9FA7-4A6F8B507C91}" type="parTrans" cxnId="{AF178034-3698-4B03-A82E-FC60E52C1324}">
      <dgm:prSet/>
      <dgm:spPr/>
      <dgm:t>
        <a:bodyPr/>
        <a:lstStyle/>
        <a:p>
          <a:endParaRPr lang="en-US"/>
        </a:p>
      </dgm:t>
    </dgm:pt>
    <dgm:pt modelId="{2F4F11C8-7165-4C50-AC2C-D5447EFA8A56}" type="sibTrans" cxnId="{AF178034-3698-4B03-A82E-FC60E52C1324}">
      <dgm:prSet/>
      <dgm:spPr/>
      <dgm:t>
        <a:bodyPr/>
        <a:lstStyle/>
        <a:p>
          <a:endParaRPr lang="en-US"/>
        </a:p>
      </dgm:t>
    </dgm:pt>
    <dgm:pt modelId="{C1AF2952-D7F9-4918-BE76-0AC5F3A31D31}">
      <dgm:prSet phldrT="[Text]" custT="1"/>
      <dgm:spPr/>
      <dgm:t>
        <a:bodyPr/>
        <a:lstStyle/>
        <a:p>
          <a:r>
            <a:rPr lang="fr-FR" sz="1800" dirty="0"/>
            <a:t>Normes sociales, violence, manque de services</a:t>
          </a:r>
          <a:endParaRPr lang="en-US" sz="1800" dirty="0"/>
        </a:p>
      </dgm:t>
    </dgm:pt>
    <dgm:pt modelId="{BF15D2D9-577E-467F-8C0F-9AD1AE9B93F4}" type="parTrans" cxnId="{11DD229A-C973-4F9E-93F7-DE89F6219B9F}">
      <dgm:prSet/>
      <dgm:spPr/>
      <dgm:t>
        <a:bodyPr/>
        <a:lstStyle/>
        <a:p>
          <a:endParaRPr lang="en-US"/>
        </a:p>
      </dgm:t>
    </dgm:pt>
    <dgm:pt modelId="{7D78B6E4-C91F-486D-A995-14A9A1EF7A0D}" type="sibTrans" cxnId="{11DD229A-C973-4F9E-93F7-DE89F6219B9F}">
      <dgm:prSet/>
      <dgm:spPr/>
      <dgm:t>
        <a:bodyPr/>
        <a:lstStyle/>
        <a:p>
          <a:endParaRPr lang="en-US"/>
        </a:p>
      </dgm:t>
    </dgm:pt>
    <dgm:pt modelId="{095566B7-4EE0-48B7-A739-F972B59FCA31}">
      <dgm:prSet phldrT="[Text]" custT="1"/>
      <dgm:spPr/>
      <dgm:t>
        <a:bodyPr/>
        <a:lstStyle/>
        <a:p>
          <a:r>
            <a:rPr lang="fr-FR" sz="1800" dirty="0"/>
            <a:t>Conflit familial, déplacement, décès, difficultés économiques</a:t>
          </a:r>
          <a:endParaRPr lang="en-US" sz="1800" dirty="0"/>
        </a:p>
      </dgm:t>
    </dgm:pt>
    <dgm:pt modelId="{AFC43333-825B-4917-AE6E-97BF821C8DC1}" type="parTrans" cxnId="{6384BF42-BF2A-43C4-9F02-BB6285642C2D}">
      <dgm:prSet/>
      <dgm:spPr/>
      <dgm:t>
        <a:bodyPr/>
        <a:lstStyle/>
        <a:p>
          <a:endParaRPr lang="en-US"/>
        </a:p>
      </dgm:t>
    </dgm:pt>
    <dgm:pt modelId="{152D889F-A188-42CD-B477-58E4CD09CBF0}" type="sibTrans" cxnId="{6384BF42-BF2A-43C4-9F02-BB6285642C2D}">
      <dgm:prSet/>
      <dgm:spPr/>
      <dgm:t>
        <a:bodyPr/>
        <a:lstStyle/>
        <a:p>
          <a:endParaRPr lang="en-US"/>
        </a:p>
      </dgm:t>
    </dgm:pt>
    <dgm:pt modelId="{C6E220EF-8280-4580-87D3-C6EC2DF0345A}">
      <dgm:prSet phldrT="[Text]" custT="1"/>
      <dgm:spPr/>
      <dgm:t>
        <a:bodyPr/>
        <a:lstStyle/>
        <a:p>
          <a:r>
            <a:rPr lang="en-ZA" sz="2000" dirty="0"/>
            <a:t>Abus, exploitation, mauvaise santé</a:t>
          </a:r>
          <a:endParaRPr lang="en-US" sz="2000" dirty="0"/>
        </a:p>
      </dgm:t>
    </dgm:pt>
    <dgm:pt modelId="{8E567FAC-8BAB-4595-92BA-654B613C2C65}" type="parTrans" cxnId="{9A0AC9A7-9456-488E-A96D-A46456681B3E}">
      <dgm:prSet/>
      <dgm:spPr/>
      <dgm:t>
        <a:bodyPr/>
        <a:lstStyle/>
        <a:p>
          <a:endParaRPr lang="en-US"/>
        </a:p>
      </dgm:t>
    </dgm:pt>
    <dgm:pt modelId="{5996B79A-3125-449E-AB25-36BC3B0E4CDC}" type="sibTrans" cxnId="{9A0AC9A7-9456-488E-A96D-A46456681B3E}">
      <dgm:prSet/>
      <dgm:spPr/>
      <dgm:t>
        <a:bodyPr/>
        <a:lstStyle/>
        <a:p>
          <a:endParaRPr lang="en-US"/>
        </a:p>
      </dgm:t>
    </dgm:pt>
    <dgm:pt modelId="{099EF6CE-BAD7-4122-9968-ABC459AB13F4}" type="pres">
      <dgm:prSet presAssocID="{929DD3E2-0288-430F-BF8C-D04F16F1B0A8}" presName="Name0" presStyleCnt="0">
        <dgm:presLayoutVars>
          <dgm:chMax val="7"/>
          <dgm:resizeHandles val="exact"/>
        </dgm:presLayoutVars>
      </dgm:prSet>
      <dgm:spPr/>
    </dgm:pt>
    <dgm:pt modelId="{E57268BF-3C06-440A-A3E8-072BE0CAF823}" type="pres">
      <dgm:prSet presAssocID="{929DD3E2-0288-430F-BF8C-D04F16F1B0A8}" presName="comp1" presStyleCnt="0"/>
      <dgm:spPr/>
    </dgm:pt>
    <dgm:pt modelId="{97DE6CF4-37D5-4714-8728-208019B00B22}" type="pres">
      <dgm:prSet presAssocID="{929DD3E2-0288-430F-BF8C-D04F16F1B0A8}" presName="circle1" presStyleLbl="node1" presStyleIdx="0" presStyleCnt="4" custScaleX="126711" custLinFactNeighborX="-75" custLinFactNeighborY="-1813"/>
      <dgm:spPr/>
    </dgm:pt>
    <dgm:pt modelId="{67318BC2-B4D6-4F62-8CA3-B2B8195731EF}" type="pres">
      <dgm:prSet presAssocID="{929DD3E2-0288-430F-BF8C-D04F16F1B0A8}" presName="c1text" presStyleLbl="node1" presStyleIdx="0" presStyleCnt="4">
        <dgm:presLayoutVars>
          <dgm:bulletEnabled val="1"/>
        </dgm:presLayoutVars>
      </dgm:prSet>
      <dgm:spPr/>
    </dgm:pt>
    <dgm:pt modelId="{940ADAE6-7E40-44EB-AFA2-67709EE94BBF}" type="pres">
      <dgm:prSet presAssocID="{929DD3E2-0288-430F-BF8C-D04F16F1B0A8}" presName="comp2" presStyleCnt="0"/>
      <dgm:spPr/>
    </dgm:pt>
    <dgm:pt modelId="{A8180DAC-E315-4E4D-904D-F03EB8C10F23}" type="pres">
      <dgm:prSet presAssocID="{929DD3E2-0288-430F-BF8C-D04F16F1B0A8}" presName="circle2" presStyleLbl="node1" presStyleIdx="1" presStyleCnt="4" custScaleX="119161" custScaleY="94909"/>
      <dgm:spPr/>
    </dgm:pt>
    <dgm:pt modelId="{358A3000-ADA8-4AD6-8A5F-3616AB24D8FC}" type="pres">
      <dgm:prSet presAssocID="{929DD3E2-0288-430F-BF8C-D04F16F1B0A8}" presName="c2text" presStyleLbl="node1" presStyleIdx="1" presStyleCnt="4">
        <dgm:presLayoutVars>
          <dgm:bulletEnabled val="1"/>
        </dgm:presLayoutVars>
      </dgm:prSet>
      <dgm:spPr/>
    </dgm:pt>
    <dgm:pt modelId="{1999C897-A41A-43CD-99C1-D00766E93D66}" type="pres">
      <dgm:prSet presAssocID="{929DD3E2-0288-430F-BF8C-D04F16F1B0A8}" presName="comp3" presStyleCnt="0"/>
      <dgm:spPr/>
    </dgm:pt>
    <dgm:pt modelId="{A15CAE14-B645-4B10-99A0-CF60684E14CB}" type="pres">
      <dgm:prSet presAssocID="{929DD3E2-0288-430F-BF8C-D04F16F1B0A8}" presName="circle3" presStyleLbl="node1" presStyleIdx="2" presStyleCnt="4" custScaleX="128289"/>
      <dgm:spPr/>
    </dgm:pt>
    <dgm:pt modelId="{0B7A4FBA-3D40-495C-AAC3-A989CB80D4F0}" type="pres">
      <dgm:prSet presAssocID="{929DD3E2-0288-430F-BF8C-D04F16F1B0A8}" presName="c3text" presStyleLbl="node1" presStyleIdx="2" presStyleCnt="4">
        <dgm:presLayoutVars>
          <dgm:bulletEnabled val="1"/>
        </dgm:presLayoutVars>
      </dgm:prSet>
      <dgm:spPr/>
    </dgm:pt>
    <dgm:pt modelId="{C39B928D-4969-4951-83CA-CD9C4DB23C73}" type="pres">
      <dgm:prSet presAssocID="{929DD3E2-0288-430F-BF8C-D04F16F1B0A8}" presName="comp4" presStyleCnt="0"/>
      <dgm:spPr/>
    </dgm:pt>
    <dgm:pt modelId="{2FD4993D-4E21-44EA-9DBC-CDE24125A369}" type="pres">
      <dgm:prSet presAssocID="{929DD3E2-0288-430F-BF8C-D04F16F1B0A8}" presName="circle4" presStyleLbl="node1" presStyleIdx="3" presStyleCnt="4" custScaleX="139145" custScaleY="82778"/>
      <dgm:spPr/>
    </dgm:pt>
    <dgm:pt modelId="{B341A009-0FDA-407A-B102-B60057020C67}" type="pres">
      <dgm:prSet presAssocID="{929DD3E2-0288-430F-BF8C-D04F16F1B0A8}" presName="c4text" presStyleLbl="node1" presStyleIdx="3" presStyleCnt="4">
        <dgm:presLayoutVars>
          <dgm:bulletEnabled val="1"/>
        </dgm:presLayoutVars>
      </dgm:prSet>
      <dgm:spPr/>
    </dgm:pt>
  </dgm:ptLst>
  <dgm:cxnLst>
    <dgm:cxn modelId="{752EEE06-2B69-4FB1-BEF4-0BAEDF12EE0B}" type="presOf" srcId="{095566B7-4EE0-48B7-A739-F972B59FCA31}" destId="{0B7A4FBA-3D40-495C-AAC3-A989CB80D4F0}" srcOrd="1" destOrd="0" presId="urn:microsoft.com/office/officeart/2005/8/layout/venn2"/>
    <dgm:cxn modelId="{95F89525-E49F-4EC4-9100-FCA2E46AC334}" type="presOf" srcId="{C1AF2952-D7F9-4918-BE76-0AC5F3A31D31}" destId="{358A3000-ADA8-4AD6-8A5F-3616AB24D8FC}" srcOrd="1" destOrd="0" presId="urn:microsoft.com/office/officeart/2005/8/layout/venn2"/>
    <dgm:cxn modelId="{CECB2D30-FD3C-4A14-B826-CF12BED25A96}" type="presOf" srcId="{C1AF2952-D7F9-4918-BE76-0AC5F3A31D31}" destId="{A8180DAC-E315-4E4D-904D-F03EB8C10F23}" srcOrd="0" destOrd="0" presId="urn:microsoft.com/office/officeart/2005/8/layout/venn2"/>
    <dgm:cxn modelId="{AF178034-3698-4B03-A82E-FC60E52C1324}" srcId="{929DD3E2-0288-430F-BF8C-D04F16F1B0A8}" destId="{ED1D0585-36DE-4809-8A95-55AF65DB22EC}" srcOrd="0" destOrd="0" parTransId="{2BDD0100-7579-4EB3-9FA7-4A6F8B507C91}" sibTransId="{2F4F11C8-7165-4C50-AC2C-D5447EFA8A56}"/>
    <dgm:cxn modelId="{6384BF42-BF2A-43C4-9F02-BB6285642C2D}" srcId="{929DD3E2-0288-430F-BF8C-D04F16F1B0A8}" destId="{095566B7-4EE0-48B7-A739-F972B59FCA31}" srcOrd="2" destOrd="0" parTransId="{AFC43333-825B-4917-AE6E-97BF821C8DC1}" sibTransId="{152D889F-A188-42CD-B477-58E4CD09CBF0}"/>
    <dgm:cxn modelId="{54503F50-60B6-4E1B-8209-CDB18D5F9AA6}" type="presOf" srcId="{095566B7-4EE0-48B7-A739-F972B59FCA31}" destId="{A15CAE14-B645-4B10-99A0-CF60684E14CB}" srcOrd="0" destOrd="0" presId="urn:microsoft.com/office/officeart/2005/8/layout/venn2"/>
    <dgm:cxn modelId="{18A8CB76-23EF-41B7-82DF-608AD9C4E7C7}" type="presOf" srcId="{C6E220EF-8280-4580-87D3-C6EC2DF0345A}" destId="{2FD4993D-4E21-44EA-9DBC-CDE24125A369}" srcOrd="0" destOrd="0" presId="urn:microsoft.com/office/officeart/2005/8/layout/venn2"/>
    <dgm:cxn modelId="{11DD229A-C973-4F9E-93F7-DE89F6219B9F}" srcId="{929DD3E2-0288-430F-BF8C-D04F16F1B0A8}" destId="{C1AF2952-D7F9-4918-BE76-0AC5F3A31D31}" srcOrd="1" destOrd="0" parTransId="{BF15D2D9-577E-467F-8C0F-9AD1AE9B93F4}" sibTransId="{7D78B6E4-C91F-486D-A995-14A9A1EF7A0D}"/>
    <dgm:cxn modelId="{9A0AC9A7-9456-488E-A96D-A46456681B3E}" srcId="{929DD3E2-0288-430F-BF8C-D04F16F1B0A8}" destId="{C6E220EF-8280-4580-87D3-C6EC2DF0345A}" srcOrd="3" destOrd="0" parTransId="{8E567FAC-8BAB-4595-92BA-654B613C2C65}" sibTransId="{5996B79A-3125-449E-AB25-36BC3B0E4CDC}"/>
    <dgm:cxn modelId="{DA8A8DAC-C3C9-48B7-A3A1-37CEBC900230}" type="presOf" srcId="{929DD3E2-0288-430F-BF8C-D04F16F1B0A8}" destId="{099EF6CE-BAD7-4122-9968-ABC459AB13F4}" srcOrd="0" destOrd="0" presId="urn:microsoft.com/office/officeart/2005/8/layout/venn2"/>
    <dgm:cxn modelId="{8560A2C2-0FDE-4E0D-BD07-37E153BA1A66}" type="presOf" srcId="{C6E220EF-8280-4580-87D3-C6EC2DF0345A}" destId="{B341A009-0FDA-407A-B102-B60057020C67}" srcOrd="1" destOrd="0" presId="urn:microsoft.com/office/officeart/2005/8/layout/venn2"/>
    <dgm:cxn modelId="{F8F5B1F0-3A94-468F-A091-6A0D768E7403}" type="presOf" srcId="{ED1D0585-36DE-4809-8A95-55AF65DB22EC}" destId="{67318BC2-B4D6-4F62-8CA3-B2B8195731EF}" srcOrd="1" destOrd="0" presId="urn:microsoft.com/office/officeart/2005/8/layout/venn2"/>
    <dgm:cxn modelId="{E81BA2F3-D757-46E7-BC34-F558B0A15CA0}" type="presOf" srcId="{ED1D0585-36DE-4809-8A95-55AF65DB22EC}" destId="{97DE6CF4-37D5-4714-8728-208019B00B22}" srcOrd="0" destOrd="0" presId="urn:microsoft.com/office/officeart/2005/8/layout/venn2"/>
    <dgm:cxn modelId="{6F4A8E2F-6FF8-447B-8C85-5FE4387A8943}" type="presParOf" srcId="{099EF6CE-BAD7-4122-9968-ABC459AB13F4}" destId="{E57268BF-3C06-440A-A3E8-072BE0CAF823}" srcOrd="0" destOrd="0" presId="urn:microsoft.com/office/officeart/2005/8/layout/venn2"/>
    <dgm:cxn modelId="{B49B2249-169C-42F7-84AE-FA80E9B40297}" type="presParOf" srcId="{E57268BF-3C06-440A-A3E8-072BE0CAF823}" destId="{97DE6CF4-37D5-4714-8728-208019B00B22}" srcOrd="0" destOrd="0" presId="urn:microsoft.com/office/officeart/2005/8/layout/venn2"/>
    <dgm:cxn modelId="{8DBE8DD3-816F-41D4-8E8C-D6A2CAEC37CA}" type="presParOf" srcId="{E57268BF-3C06-440A-A3E8-072BE0CAF823}" destId="{67318BC2-B4D6-4F62-8CA3-B2B8195731EF}" srcOrd="1" destOrd="0" presId="urn:microsoft.com/office/officeart/2005/8/layout/venn2"/>
    <dgm:cxn modelId="{E55C44F6-FF94-4373-BA80-16BBFAFBBC41}" type="presParOf" srcId="{099EF6CE-BAD7-4122-9968-ABC459AB13F4}" destId="{940ADAE6-7E40-44EB-AFA2-67709EE94BBF}" srcOrd="1" destOrd="0" presId="urn:microsoft.com/office/officeart/2005/8/layout/venn2"/>
    <dgm:cxn modelId="{EFD2DA19-A907-4450-A3A4-220DB421319D}" type="presParOf" srcId="{940ADAE6-7E40-44EB-AFA2-67709EE94BBF}" destId="{A8180DAC-E315-4E4D-904D-F03EB8C10F23}" srcOrd="0" destOrd="0" presId="urn:microsoft.com/office/officeart/2005/8/layout/venn2"/>
    <dgm:cxn modelId="{14875BED-2CB4-4771-891E-360DA243AC4A}" type="presParOf" srcId="{940ADAE6-7E40-44EB-AFA2-67709EE94BBF}" destId="{358A3000-ADA8-4AD6-8A5F-3616AB24D8FC}" srcOrd="1" destOrd="0" presId="urn:microsoft.com/office/officeart/2005/8/layout/venn2"/>
    <dgm:cxn modelId="{41DF401A-79EC-47F4-8522-D4C98E696320}" type="presParOf" srcId="{099EF6CE-BAD7-4122-9968-ABC459AB13F4}" destId="{1999C897-A41A-43CD-99C1-D00766E93D66}" srcOrd="2" destOrd="0" presId="urn:microsoft.com/office/officeart/2005/8/layout/venn2"/>
    <dgm:cxn modelId="{BA4CE8B4-4AC3-4C65-BE6A-C06AC9153D3B}" type="presParOf" srcId="{1999C897-A41A-43CD-99C1-D00766E93D66}" destId="{A15CAE14-B645-4B10-99A0-CF60684E14CB}" srcOrd="0" destOrd="0" presId="urn:microsoft.com/office/officeart/2005/8/layout/venn2"/>
    <dgm:cxn modelId="{D1609258-DA0F-4000-939F-BC8E120CC22E}" type="presParOf" srcId="{1999C897-A41A-43CD-99C1-D00766E93D66}" destId="{0B7A4FBA-3D40-495C-AAC3-A989CB80D4F0}" srcOrd="1" destOrd="0" presId="urn:microsoft.com/office/officeart/2005/8/layout/venn2"/>
    <dgm:cxn modelId="{8CC4B469-4349-4BDE-97E4-FA2CFDEB543B}" type="presParOf" srcId="{099EF6CE-BAD7-4122-9968-ABC459AB13F4}" destId="{C39B928D-4969-4951-83CA-CD9C4DB23C73}" srcOrd="3" destOrd="0" presId="urn:microsoft.com/office/officeart/2005/8/layout/venn2"/>
    <dgm:cxn modelId="{F0F08439-143E-4D58-8335-4EFAE529157C}" type="presParOf" srcId="{C39B928D-4969-4951-83CA-CD9C4DB23C73}" destId="{2FD4993D-4E21-44EA-9DBC-CDE24125A369}" srcOrd="0" destOrd="0" presId="urn:microsoft.com/office/officeart/2005/8/layout/venn2"/>
    <dgm:cxn modelId="{D82E0DF7-E1AC-4CD8-92FA-91AF75748ABE}" type="presParOf" srcId="{C39B928D-4969-4951-83CA-CD9C4DB23C73}" destId="{B341A009-0FDA-407A-B102-B60057020C6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E6CF4-37D5-4714-8728-208019B00B22}">
      <dsp:nvSpPr>
        <dsp:cNvPr id="0" name=""/>
        <dsp:cNvSpPr/>
      </dsp:nvSpPr>
      <dsp:spPr>
        <a:xfrm>
          <a:off x="751778" y="0"/>
          <a:ext cx="7996319" cy="63106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t>Cadre juridique solide, accès aux services, systèmes adaptatifs</a:t>
          </a:r>
          <a:endParaRPr lang="en-US" sz="1800" kern="1200" dirty="0"/>
        </a:p>
      </dsp:txBody>
      <dsp:txXfrm>
        <a:off x="3632052" y="315533"/>
        <a:ext cx="2235770" cy="946601"/>
      </dsp:txXfrm>
    </dsp:sp>
    <dsp:sp modelId="{A8180DAC-E315-4E4D-904D-F03EB8C10F23}">
      <dsp:nvSpPr>
        <dsp:cNvPr id="0" name=""/>
        <dsp:cNvSpPr/>
      </dsp:nvSpPr>
      <dsp:spPr>
        <a:xfrm>
          <a:off x="1692391" y="1515975"/>
          <a:ext cx="6015890" cy="45408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t>Normes sociales positives, interactions entre pairs, structures de protection</a:t>
          </a:r>
          <a:endParaRPr lang="en-US" sz="1800" kern="1200" dirty="0"/>
        </a:p>
      </dsp:txBody>
      <dsp:txXfrm>
        <a:off x="3649059" y="1788427"/>
        <a:ext cx="2102553" cy="817354"/>
      </dsp:txXfrm>
    </dsp:sp>
    <dsp:sp modelId="{A15CAE14-B645-4B10-99A0-CF60684E14CB}">
      <dsp:nvSpPr>
        <dsp:cNvPr id="0" name=""/>
        <dsp:cNvSpPr/>
      </dsp:nvSpPr>
      <dsp:spPr>
        <a:xfrm>
          <a:off x="2271565" y="2959763"/>
          <a:ext cx="4857541" cy="29154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ZA" sz="1800" kern="1200" dirty="0"/>
            <a:t>Discipline bienveillante, reactive et </a:t>
          </a:r>
          <a:r>
            <a:rPr lang="en-US" sz="1800" kern="1200" dirty="0"/>
            <a:t>positive</a:t>
          </a:r>
        </a:p>
      </dsp:txBody>
      <dsp:txXfrm>
        <a:off x="3568529" y="3178419"/>
        <a:ext cx="2263614" cy="655969"/>
      </dsp:txXfrm>
    </dsp:sp>
    <dsp:sp modelId="{2FD4993D-4E21-44EA-9DBC-CDE24125A369}">
      <dsp:nvSpPr>
        <dsp:cNvPr id="0" name=""/>
        <dsp:cNvSpPr/>
      </dsp:nvSpPr>
      <dsp:spPr>
        <a:xfrm>
          <a:off x="2925080" y="4053636"/>
          <a:ext cx="3512395" cy="17230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dirty="0"/>
            <a:t>Bonne santé, capacité d’adaptation positive, estime de soi</a:t>
          </a:r>
          <a:endParaRPr lang="en-US" sz="2000" kern="1200" dirty="0"/>
        </a:p>
      </dsp:txBody>
      <dsp:txXfrm>
        <a:off x="3439458" y="4484409"/>
        <a:ext cx="2483638" cy="861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E6CF4-37D5-4714-8728-208019B00B22}">
      <dsp:nvSpPr>
        <dsp:cNvPr id="0" name=""/>
        <dsp:cNvSpPr/>
      </dsp:nvSpPr>
      <dsp:spPr>
        <a:xfrm>
          <a:off x="818995" y="0"/>
          <a:ext cx="7753503" cy="61190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t>Absence de lois, de politiques ou de structures de protection</a:t>
          </a:r>
          <a:endParaRPr lang="en-US" sz="1800" kern="1200" dirty="0"/>
        </a:p>
      </dsp:txBody>
      <dsp:txXfrm>
        <a:off x="3611807" y="305952"/>
        <a:ext cx="2167879" cy="917856"/>
      </dsp:txXfrm>
    </dsp:sp>
    <dsp:sp modelId="{A8180DAC-E315-4E4D-904D-F03EB8C10F23}">
      <dsp:nvSpPr>
        <dsp:cNvPr id="0" name=""/>
        <dsp:cNvSpPr/>
      </dsp:nvSpPr>
      <dsp:spPr>
        <a:xfrm>
          <a:off x="1783730" y="1348417"/>
          <a:ext cx="5833212" cy="46460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t>Normes sociales, violence, manque de services</a:t>
          </a:r>
          <a:endParaRPr lang="en-US" sz="1800" kern="1200" dirty="0"/>
        </a:p>
      </dsp:txBody>
      <dsp:txXfrm>
        <a:off x="3680982" y="1627178"/>
        <a:ext cx="2038707" cy="836283"/>
      </dsp:txXfrm>
    </dsp:sp>
    <dsp:sp modelId="{A15CAE14-B645-4B10-99A0-CF60684E14CB}">
      <dsp:nvSpPr>
        <dsp:cNvPr id="0" name=""/>
        <dsp:cNvSpPr/>
      </dsp:nvSpPr>
      <dsp:spPr>
        <a:xfrm>
          <a:off x="2345318" y="2447617"/>
          <a:ext cx="4710036" cy="36714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t>Conflit familial, déplacement, décès, difficultés économiques</a:t>
          </a:r>
          <a:endParaRPr lang="en-US" sz="1800" kern="1200" dirty="0"/>
        </a:p>
      </dsp:txBody>
      <dsp:txXfrm>
        <a:off x="3602897" y="2722975"/>
        <a:ext cx="2194877" cy="826071"/>
      </dsp:txXfrm>
    </dsp:sp>
    <dsp:sp modelId="{2FD4993D-4E21-44EA-9DBC-CDE24125A369}">
      <dsp:nvSpPr>
        <dsp:cNvPr id="0" name=""/>
        <dsp:cNvSpPr/>
      </dsp:nvSpPr>
      <dsp:spPr>
        <a:xfrm>
          <a:off x="2997467" y="3882191"/>
          <a:ext cx="3405738" cy="20260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kern="1200" dirty="0"/>
            <a:t>Abus, exploitation, mauvaise santé</a:t>
          </a:r>
          <a:endParaRPr lang="en-US" sz="2000" kern="1200" dirty="0"/>
        </a:p>
      </dsp:txBody>
      <dsp:txXfrm>
        <a:off x="3496226" y="4388713"/>
        <a:ext cx="2408220" cy="101304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D8994-4F69-1D49-B402-38B1BC4CA207}" type="datetimeFigureOut">
              <a:rPr lang="en-US" smtClean="0"/>
              <a:t>4/27/2020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767AD-8186-5647-9165-A19B63BA7F43}" type="slidenum">
              <a:rPr lang="en-US" smtClean="0"/>
              <a:t>‹#›</a:t>
            </a:fld>
            <a:endParaRPr lang="en-US" dirty="0"/>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767AD-8186-5647-9165-A19B63BA7F43}" type="slidenum">
              <a:rPr lang="en-US" smtClean="0"/>
              <a:t>1</a:t>
            </a:fld>
            <a:endParaRPr lang="en-US" dirty="0"/>
          </a:p>
        </p:txBody>
      </p:sp>
    </p:spTree>
    <p:extLst>
      <p:ext uri="{BB962C8B-B14F-4D97-AF65-F5344CB8AC3E}">
        <p14:creationId xmlns:p14="http://schemas.microsoft.com/office/powerpoint/2010/main" val="304844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Cela peut se faire dans le cadre de l'exercice précédent ou par un appel en plénière.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12</a:t>
            </a:fld>
            <a:endParaRPr lang="en-US" dirty="0"/>
          </a:p>
        </p:txBody>
      </p:sp>
    </p:spTree>
    <p:extLst>
      <p:ext uri="{BB962C8B-B14F-4D97-AF65-F5344CB8AC3E}">
        <p14:creationId xmlns:p14="http://schemas.microsoft.com/office/powerpoint/2010/main" val="368989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a:t>
            </a:fld>
            <a:endParaRPr lang="en-US" dirty="0"/>
          </a:p>
        </p:txBody>
      </p:sp>
    </p:spTree>
    <p:extLst>
      <p:ext uri="{BB962C8B-B14F-4D97-AF65-F5344CB8AC3E}">
        <p14:creationId xmlns:p14="http://schemas.microsoft.com/office/powerpoint/2010/main" val="387978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vidéo provient du Groupe de travail pour la protection de l'enfance (GTPE), qui est devenu plus tard l'Alliance pour la protection de l'enfance dans l'action humanitaire (l'Alliance) et </a:t>
            </a:r>
            <a:r>
              <a:rPr lang="fr-FR" i="0" dirty="0"/>
              <a:t>le </a:t>
            </a:r>
            <a:r>
              <a:rPr lang="en-ZA" i="0" dirty="0"/>
              <a:t>Child Protection Area of Responsibility (CP AoR) of the Global Protection Cluster</a:t>
            </a:r>
            <a:r>
              <a:rPr lang="fr-FR" dirty="0"/>
              <a:t>. Elle présente certains des impacts des situations d'urgence sur l'enfant, la famille et la communauté, ainsi que les ressources qui peuvent protéger et promouvoir la résilience.</a:t>
            </a:r>
          </a:p>
          <a:p>
            <a:endParaRPr lang="fr-FR" dirty="0"/>
          </a:p>
          <a:p>
            <a:r>
              <a:rPr lang="fr-FR" dirty="0"/>
              <a:t>Il faut disposer d'une connexion internet pour jouer cette vidéo. </a:t>
            </a:r>
          </a:p>
          <a:p>
            <a:endParaRPr lang="fr-FR" dirty="0"/>
          </a:p>
          <a:p>
            <a:r>
              <a:rPr lang="en-US" dirty="0"/>
              <a:t>https://www.youtube.com/watch?v=2QdvlTlaAuA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3</a:t>
            </a:fld>
            <a:endParaRPr lang="en-US" dirty="0"/>
          </a:p>
        </p:txBody>
      </p:sp>
    </p:spTree>
    <p:extLst>
      <p:ext uri="{BB962C8B-B14F-4D97-AF65-F5344CB8AC3E}">
        <p14:creationId xmlns:p14="http://schemas.microsoft.com/office/powerpoint/2010/main" val="359440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modèle socio-écologique comprend les risques liés à la protection de l'enfance comme une interaction complexe entre les facteurs individuels, relationnels, communautaires et sociétaux. Il considère que l'enfant se développe dans des couches «imbriquées» d'influence sur le risque et la protection qui vont bien au-delà de son expérience individuelle. Le graphique ci-dessous illustre certaines des influences les plus importantes à ces différents niveaux sur l'environnement protecteur global d'un enfant dans un contexte humanitaire.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5</a:t>
            </a:fld>
            <a:endParaRPr lang="en-US" dirty="0"/>
          </a:p>
        </p:txBody>
      </p:sp>
    </p:spTree>
    <p:extLst>
      <p:ext uri="{BB962C8B-B14F-4D97-AF65-F5344CB8AC3E}">
        <p14:creationId xmlns:p14="http://schemas.microsoft.com/office/powerpoint/2010/main" val="2417415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 modèle prend en compte les influences complexes entre les facteurs individuels, relationnels, communautaires et sociétaux. Il nous permet de comprendre l'ensemble des facteurs qui exposent les enfants à la violence ou qui les protègent de la violence ou de ses auteurs. Les anneaux qui se chevauchent dans le modèle illustrent la manière dont les facteurs à un niveau influencent les facteurs à un autre niveau. Par exemple:</a:t>
            </a:r>
          </a:p>
          <a:p>
            <a:endParaRPr lang="fr-FR" dirty="0"/>
          </a:p>
          <a:p>
            <a:pPr marL="171450" indent="-171450">
              <a:buFont typeface="Arial" panose="020B0604020202020204" pitchFamily="34" charset="0"/>
              <a:buChar char="•"/>
            </a:pPr>
            <a:r>
              <a:rPr lang="fr-FR" dirty="0"/>
              <a:t>Un enfant possède des caractéristiques qui peuvent le mettre en danger ou favoriser sa résilience (par exemple, son état de santé, ses attitudes, ses capacités d'adaptation), ainsi que sa capacité à protéger les autres.</a:t>
            </a:r>
          </a:p>
          <a:p>
            <a:pPr marL="171450" indent="-171450">
              <a:buFont typeface="Arial" panose="020B0604020202020204" pitchFamily="34" charset="0"/>
              <a:buChar char="•"/>
            </a:pPr>
            <a:r>
              <a:rPr lang="fr-FR" dirty="0"/>
              <a:t>Un environnement familial peut présenter de nombreux facteurs différents qui influencent l'environnement protecteur </a:t>
            </a:r>
            <a:r>
              <a:rPr lang="en-US" baseline="0" dirty="0"/>
              <a:t>–</a:t>
            </a:r>
            <a:r>
              <a:rPr lang="fr-FR" dirty="0"/>
              <a:t> comment l'interaction entre les tuteurs et les enfants s'influencent mutuellement.</a:t>
            </a:r>
          </a:p>
          <a:p>
            <a:pPr marL="171450" indent="-171450">
              <a:buFont typeface="Arial" panose="020B0604020202020204" pitchFamily="34" charset="0"/>
              <a:buChar char="•"/>
            </a:pPr>
            <a:r>
              <a:rPr lang="fr-FR" dirty="0"/>
              <a:t>Les familles influencent et sont influencées par l'ensemble de la communauté. Les enfants peuvent également avoir des liens plus directs avec la communauté dans son ensemble en dehors des liens familiaux.</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6</a:t>
            </a:fld>
            <a:endParaRPr lang="en-US" dirty="0"/>
          </a:p>
        </p:txBody>
      </p:sp>
    </p:spTree>
    <p:extLst>
      <p:ext uri="{BB962C8B-B14F-4D97-AF65-F5344CB8AC3E}">
        <p14:creationId xmlns:p14="http://schemas.microsoft.com/office/powerpoint/2010/main" val="207241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8</a:t>
            </a:fld>
            <a:endParaRPr lang="en-US" dirty="0"/>
          </a:p>
        </p:txBody>
      </p:sp>
    </p:spTree>
    <p:extLst>
      <p:ext uri="{BB962C8B-B14F-4D97-AF65-F5344CB8AC3E}">
        <p14:creationId xmlns:p14="http://schemas.microsoft.com/office/powerpoint/2010/main" val="1638390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Si, à chaque niveau, il peut y avoir des éléments de protection importants, il est important de souligner qu'il peut y avoir aussi des éléments de risque. Les familles et les communautés ne représentent pas toujours des environnements protecteurs pour les enfants. Il peut y avoir des normes et des pratiques sociales qui sont préjudiciables aux enfants, même si elles sont considérées comme protectrices pour la communauté dans son ensemble. Les éléments protecteurs des familles et des communautés peuvent être érodés par les effets des situations d'urgence, comme le déplacement, la pauvreté, la mauvaise santé, les blessures ou d'autres perturbations. Dans les couches extérieures, les mécanismes officiels du gouvernement et de la société civile peuvent être perturbés ou suspendus par les situations d'urgence, comptant sur les acteurs internationaux pour fournir les services transitoires.</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9</a:t>
            </a:fld>
            <a:endParaRPr lang="en-US" dirty="0"/>
          </a:p>
        </p:txBody>
      </p:sp>
    </p:spTree>
    <p:extLst>
      <p:ext uri="{BB962C8B-B14F-4D97-AF65-F5344CB8AC3E}">
        <p14:creationId xmlns:p14="http://schemas.microsoft.com/office/powerpoint/2010/main" val="1367508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Nommez les couches et demandez aux participants de réfléchir aux façons dont les crises humanitaires peuvent affecter les facteurs de protection et de risque. Le modèle socio-écologique démontre que la protection humanitaire des enfants nécessite des approches à plusieurs niveaux et intersectorielles, qui reconnaissent les influences complexes de la protection et des facteurs de risque dans l'environnement opérationnel. Les approches de programmation se concentrent sur la manière dont ces divers systèmes, mécanismes et acteurs influencent l'environnement protecteur global.</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10</a:t>
            </a:fld>
            <a:endParaRPr lang="en-US" dirty="0"/>
          </a:p>
        </p:txBody>
      </p:sp>
    </p:spTree>
    <p:extLst>
      <p:ext uri="{BB962C8B-B14F-4D97-AF65-F5344CB8AC3E}">
        <p14:creationId xmlns:p14="http://schemas.microsoft.com/office/powerpoint/2010/main" val="3329405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Cela peut être basé sur l'expérience ou sur des hypothèses. Il n'y a pas de réponses correctes; l'exercice demande simplement aux participants d'analyser ce qui pourrait être des considérations dans la conception et la mise en œuvre de la protection de l'enfance au niveau communautaire.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11</a:t>
            </a:fld>
            <a:endParaRPr lang="en-US" dirty="0"/>
          </a:p>
        </p:txBody>
      </p:sp>
    </p:spTree>
    <p:extLst>
      <p:ext uri="{BB962C8B-B14F-4D97-AF65-F5344CB8AC3E}">
        <p14:creationId xmlns:p14="http://schemas.microsoft.com/office/powerpoint/2010/main" val="2570228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622" t="-2" r="34585"/>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handbook.spherestandards.org/en/cpms/#ch002"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video" Target="https://www.youtube.com/embed/2QdvlTlaAuA"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a:bodyPr>
          <a:lstStyle/>
          <a:p>
            <a:r>
              <a:rPr lang="en-US" dirty="0"/>
              <a:t>Module 1: </a:t>
            </a:r>
            <a:r>
              <a:rPr lang="fr-FR" dirty="0"/>
              <a:t>Fondements</a:t>
            </a:r>
            <a:r>
              <a:rPr lang="en-US" dirty="0"/>
              <a:t> des </a:t>
            </a:r>
            <a:r>
              <a:rPr lang="fr-FR" dirty="0"/>
              <a:t>pratiques</a:t>
            </a:r>
            <a:r>
              <a:rPr lang="en-US" dirty="0"/>
              <a:t> </a:t>
            </a:r>
            <a:r>
              <a:rPr lang="fr-FR" dirty="0"/>
              <a:t>prometteuses</a:t>
            </a:r>
          </a:p>
        </p:txBody>
      </p:sp>
      <p:sp>
        <p:nvSpPr>
          <p:cNvPr id="3" name="Text Placeholder 2"/>
          <p:cNvSpPr>
            <a:spLocks noGrp="1"/>
          </p:cNvSpPr>
          <p:nvPr>
            <p:ph type="body" sz="quarter" idx="12"/>
          </p:nvPr>
        </p:nvSpPr>
        <p:spPr/>
        <p:txBody>
          <a:bodyPr/>
          <a:lstStyle/>
          <a:p>
            <a:pPr>
              <a:lnSpc>
                <a:spcPct val="130000"/>
              </a:lnSpc>
              <a:spcAft>
                <a:spcPts val="600"/>
              </a:spcAft>
            </a:pPr>
            <a:r>
              <a:rPr lang="fr-FR" dirty="0"/>
              <a:t>Cadre pour les approches au niveau communautaire de la protection de l'enfance: </a:t>
            </a:r>
            <a:r>
              <a:rPr lang="en-US" dirty="0"/>
              <a:t>É</a:t>
            </a:r>
            <a:r>
              <a:rPr lang="fr-FR" dirty="0"/>
              <a:t>cologie sociale</a:t>
            </a:r>
            <a:endParaRPr lang="en-US" dirty="0"/>
          </a:p>
        </p:txBody>
      </p:sp>
    </p:spTree>
    <p:extLst>
      <p:ext uri="{BB962C8B-B14F-4D97-AF65-F5344CB8AC3E}">
        <p14:creationId xmlns:p14="http://schemas.microsoft.com/office/powerpoint/2010/main" val="34309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En quoi ce modèle est-il important dans la protection de l'enfance humanitaire</a:t>
            </a:r>
            <a:r>
              <a:rPr lang="en-US" dirty="0"/>
              <a:t>?</a:t>
            </a:r>
          </a:p>
        </p:txBody>
      </p:sp>
      <p:sp>
        <p:nvSpPr>
          <p:cNvPr id="3" name="Text Placeholder 2"/>
          <p:cNvSpPr>
            <a:spLocks noGrp="1"/>
          </p:cNvSpPr>
          <p:nvPr>
            <p:ph type="body" sz="quarter" idx="10"/>
          </p:nvPr>
        </p:nvSpPr>
        <p:spPr/>
        <p:txBody>
          <a:bodyPr>
            <a:normAutofit/>
          </a:bodyPr>
          <a:lstStyle/>
          <a:p>
            <a:r>
              <a:rPr lang="fr-FR" dirty="0"/>
              <a:t>Effets des crises humanitaires sur l’écologie sociale</a:t>
            </a:r>
            <a:endParaRPr lang="en-US" dirty="0"/>
          </a:p>
        </p:txBody>
      </p:sp>
      <p:sp>
        <p:nvSpPr>
          <p:cNvPr id="4" name="Text Placeholder 3"/>
          <p:cNvSpPr>
            <a:spLocks noGrp="1"/>
          </p:cNvSpPr>
          <p:nvPr>
            <p:ph type="body" sz="quarter" idx="12"/>
          </p:nvPr>
        </p:nvSpPr>
        <p:spPr>
          <a:xfrm>
            <a:off x="1357671" y="2816645"/>
            <a:ext cx="9416716" cy="3729037"/>
          </a:xfrm>
        </p:spPr>
        <p:txBody>
          <a:bodyPr>
            <a:normAutofit/>
          </a:bodyPr>
          <a:lstStyle/>
          <a:p>
            <a:pPr marL="347472" indent="-347472">
              <a:lnSpc>
                <a:spcPct val="114000"/>
              </a:lnSpc>
              <a:spcAft>
                <a:spcPts val="600"/>
              </a:spcAft>
              <a:buSzPct val="85000"/>
              <a:buFont typeface="Symbol" panose="05050102010706020507" pitchFamily="18" charset="2"/>
              <a:buChar char="·"/>
            </a:pPr>
            <a:r>
              <a:rPr lang="fr-FR" dirty="0"/>
              <a:t>Les facteurs de protection qui favorisent la résilience peuvent être affaiblis dans toutes les couches</a:t>
            </a:r>
            <a:endParaRPr lang="en-US" dirty="0"/>
          </a:p>
          <a:p>
            <a:pPr marL="347472" indent="-347472">
              <a:lnSpc>
                <a:spcPct val="114000"/>
              </a:lnSpc>
              <a:spcAft>
                <a:spcPts val="600"/>
              </a:spcAft>
              <a:buSzPct val="85000"/>
              <a:buFont typeface="Symbol" panose="05050102010706020507" pitchFamily="18" charset="2"/>
              <a:buChar char="·"/>
            </a:pPr>
            <a:r>
              <a:rPr lang="fr-FR" dirty="0"/>
              <a:t>Les vulnérabilités préexistantes peuvent être aggravées</a:t>
            </a:r>
          </a:p>
          <a:p>
            <a:pPr marL="347472" indent="-347472">
              <a:lnSpc>
                <a:spcPct val="114000"/>
              </a:lnSpc>
              <a:spcAft>
                <a:spcPts val="600"/>
              </a:spcAft>
              <a:buSzPct val="85000"/>
              <a:buFont typeface="Symbol" panose="05050102010706020507" pitchFamily="18" charset="2"/>
              <a:buChar char="·"/>
            </a:pPr>
            <a:r>
              <a:rPr lang="fr-FR" dirty="0"/>
              <a:t>De nouveaux risques de protection peuvent apparaître</a:t>
            </a:r>
            <a:endParaRPr lang="en-US" dirty="0"/>
          </a:p>
        </p:txBody>
      </p:sp>
    </p:spTree>
    <p:extLst>
      <p:ext uri="{BB962C8B-B14F-4D97-AF65-F5344CB8AC3E}">
        <p14:creationId xmlns:p14="http://schemas.microsoft.com/office/powerpoint/2010/main" val="224663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3" y="223838"/>
            <a:ext cx="7300912" cy="1271587"/>
          </a:xfrm>
        </p:spPr>
        <p:txBody>
          <a:bodyPr/>
          <a:lstStyle/>
          <a:p>
            <a:r>
              <a:rPr lang="fr-FR" dirty="0"/>
              <a:t>Écologie sociale des enfants – Partie 2 (20 min)</a:t>
            </a:r>
            <a:endParaRPr lang="en-US" dirty="0"/>
          </a:p>
        </p:txBody>
      </p:sp>
      <p:sp>
        <p:nvSpPr>
          <p:cNvPr id="3" name="Text Placeholder 2"/>
          <p:cNvSpPr>
            <a:spLocks noGrp="1"/>
          </p:cNvSpPr>
          <p:nvPr>
            <p:ph type="body" sz="quarter" idx="12"/>
          </p:nvPr>
        </p:nvSpPr>
        <p:spPr>
          <a:xfrm>
            <a:off x="4100513" y="1495426"/>
            <a:ext cx="7300912" cy="4857248"/>
          </a:xfrm>
        </p:spPr>
        <p:txBody>
          <a:bodyPr>
            <a:normAutofit fontScale="92500" lnSpcReduction="20000"/>
          </a:bodyPr>
          <a:lstStyle/>
          <a:p>
            <a:pPr marL="457200" indent="-457200">
              <a:lnSpc>
                <a:spcPct val="114000"/>
              </a:lnSpc>
              <a:spcBef>
                <a:spcPts val="600"/>
              </a:spcBef>
              <a:spcAft>
                <a:spcPts val="600"/>
              </a:spcAft>
              <a:buFont typeface="+mj-lt"/>
              <a:buAutoNum type="arabicPeriod"/>
            </a:pPr>
            <a:r>
              <a:rPr lang="fr-FR" sz="2000" dirty="0"/>
              <a:t>Revenez à votre modèle d'écologie sociale sur le tableau de conférence</a:t>
            </a:r>
            <a:endParaRPr lang="en-US" sz="2000" dirty="0"/>
          </a:p>
          <a:p>
            <a:pPr marL="457200" indent="-457200">
              <a:lnSpc>
                <a:spcPct val="114000"/>
              </a:lnSpc>
              <a:spcBef>
                <a:spcPts val="600"/>
              </a:spcBef>
              <a:spcAft>
                <a:spcPts val="600"/>
              </a:spcAft>
              <a:buFont typeface="+mj-lt"/>
              <a:buAutoNum type="arabicPeriod"/>
            </a:pPr>
            <a:r>
              <a:rPr lang="fr-FR" sz="2000" dirty="0"/>
              <a:t>Discutez de certaines des façons dont les crises humanitaires influent sur les </a:t>
            </a:r>
            <a:r>
              <a:rPr lang="fr-FR" sz="2000" b="1" dirty="0"/>
              <a:t>facteurs de protection </a:t>
            </a:r>
            <a:r>
              <a:rPr lang="fr-FR" sz="2000" dirty="0"/>
              <a:t>existants</a:t>
            </a:r>
            <a:r>
              <a:rPr lang="fr-FR" sz="2100" dirty="0"/>
              <a:t> dans votre contexte. </a:t>
            </a:r>
            <a:r>
              <a:rPr lang="fr-FR" sz="2000" dirty="0"/>
              <a:t>Écrivez-les à l'extérieur du cercle, en les reliant à chaque couche.</a:t>
            </a:r>
            <a:endParaRPr lang="en-US" sz="2000" dirty="0"/>
          </a:p>
          <a:p>
            <a:pPr marL="457200" indent="-457200">
              <a:lnSpc>
                <a:spcPct val="114000"/>
              </a:lnSpc>
              <a:spcBef>
                <a:spcPts val="600"/>
              </a:spcBef>
              <a:spcAft>
                <a:spcPts val="600"/>
              </a:spcAft>
              <a:buFont typeface="+mj-lt"/>
              <a:buAutoNum type="arabicPeriod"/>
            </a:pPr>
            <a:r>
              <a:rPr lang="fr-FR" sz="2000" dirty="0"/>
              <a:t>De la même manière, considérez les </a:t>
            </a:r>
            <a:r>
              <a:rPr lang="fr-FR" sz="2000" b="1" dirty="0"/>
              <a:t>facteurs de risque et de vulnérabilité</a:t>
            </a:r>
            <a:r>
              <a:rPr lang="fr-FR" sz="2000" dirty="0"/>
              <a:t> </a:t>
            </a:r>
            <a:r>
              <a:rPr lang="en-US" sz="2000" dirty="0"/>
              <a:t>–</a:t>
            </a:r>
            <a:r>
              <a:rPr lang="fr-FR" sz="2000" dirty="0"/>
              <a:t> préexistants et nouveaux (dans différentes couleurs) </a:t>
            </a:r>
            <a:endParaRPr lang="en-US" sz="2000" dirty="0"/>
          </a:p>
          <a:p>
            <a:pPr marL="457200" indent="-457200">
              <a:lnSpc>
                <a:spcPct val="114000"/>
              </a:lnSpc>
              <a:spcBef>
                <a:spcPts val="600"/>
              </a:spcBef>
              <a:spcAft>
                <a:spcPts val="600"/>
              </a:spcAft>
              <a:buFont typeface="+mj-lt"/>
              <a:buAutoNum type="arabicPeriod"/>
            </a:pPr>
            <a:r>
              <a:rPr lang="fr-FR" sz="2000" dirty="0"/>
              <a:t>Présentez quelques observations de vos conclusions en séance plénière</a:t>
            </a:r>
            <a:endParaRPr lang="en-US" sz="2000" dirty="0"/>
          </a:p>
          <a:p>
            <a:pPr lvl="1">
              <a:lnSpc>
                <a:spcPct val="114000"/>
              </a:lnSpc>
              <a:spcBef>
                <a:spcPts val="600"/>
              </a:spcBef>
              <a:spcAft>
                <a:spcPts val="600"/>
              </a:spcAft>
            </a:pPr>
            <a:r>
              <a:rPr lang="fr-FR" sz="1800" dirty="0"/>
              <a:t>Y a-t-il eu des surprises</a:t>
            </a:r>
            <a:r>
              <a:rPr lang="en-US" sz="1800" dirty="0"/>
              <a:t>?</a:t>
            </a:r>
          </a:p>
          <a:p>
            <a:pPr lvl="1">
              <a:lnSpc>
                <a:spcPct val="114000"/>
              </a:lnSpc>
              <a:spcBef>
                <a:spcPts val="600"/>
              </a:spcBef>
              <a:spcAft>
                <a:spcPts val="600"/>
              </a:spcAft>
            </a:pPr>
            <a:r>
              <a:rPr lang="fr-FR" sz="1800" dirty="0"/>
              <a:t>Les impacts ont-ils été répartis équitablement de chaque côté</a:t>
            </a:r>
            <a:r>
              <a:rPr lang="en-US" sz="1800" dirty="0"/>
              <a:t>?</a:t>
            </a:r>
          </a:p>
          <a:p>
            <a:pPr lvl="1">
              <a:lnSpc>
                <a:spcPct val="114000"/>
              </a:lnSpc>
              <a:spcBef>
                <a:spcPts val="600"/>
              </a:spcBef>
              <a:spcAft>
                <a:spcPts val="600"/>
              </a:spcAft>
            </a:pPr>
            <a:r>
              <a:rPr lang="en-US" sz="1800" dirty="0"/>
              <a:t>Autres observations</a:t>
            </a:r>
          </a:p>
        </p:txBody>
      </p:sp>
      <p:pic>
        <p:nvPicPr>
          <p:cNvPr id="5" name="Picture 4"/>
          <p:cNvPicPr>
            <a:picLocks noChangeAspect="1"/>
          </p:cNvPicPr>
          <p:nvPr/>
        </p:nvPicPr>
        <p:blipFill>
          <a:blip r:embed="rId3"/>
          <a:stretch>
            <a:fillRect/>
          </a:stretch>
        </p:blipFill>
        <p:spPr>
          <a:xfrm>
            <a:off x="9881416" y="5362574"/>
            <a:ext cx="2310584" cy="2733522"/>
          </a:xfrm>
          <a:prstGeom prst="rect">
            <a:avLst/>
          </a:prstGeom>
        </p:spPr>
      </p:pic>
    </p:spTree>
    <p:extLst>
      <p:ext uri="{BB962C8B-B14F-4D97-AF65-F5344CB8AC3E}">
        <p14:creationId xmlns:p14="http://schemas.microsoft.com/office/powerpoint/2010/main" val="1895436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64005" y="703881"/>
            <a:ext cx="7996319" cy="5995142"/>
            <a:chOff x="751778" y="315533"/>
            <a:chExt cx="7996319" cy="5995142"/>
          </a:xfrm>
        </p:grpSpPr>
        <p:sp>
          <p:nvSpPr>
            <p:cNvPr id="3" name="Oval 2"/>
            <p:cNvSpPr/>
            <p:nvPr/>
          </p:nvSpPr>
          <p:spPr>
            <a:xfrm>
              <a:off x="751778" y="315533"/>
              <a:ext cx="7996319" cy="599514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Oval 4"/>
            <p:cNvSpPr/>
            <p:nvPr/>
          </p:nvSpPr>
          <p:spPr>
            <a:xfrm>
              <a:off x="3632052" y="315533"/>
              <a:ext cx="2235770" cy="946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dirty="0"/>
                <a:t>Société</a:t>
              </a:r>
              <a:endParaRPr lang="en-US" sz="3200" kern="1200" dirty="0"/>
            </a:p>
          </p:txBody>
        </p:sp>
      </p:grpSp>
      <p:grpSp>
        <p:nvGrpSpPr>
          <p:cNvPr id="5" name="Group 4"/>
          <p:cNvGrpSpPr/>
          <p:nvPr/>
        </p:nvGrpSpPr>
        <p:grpSpPr>
          <a:xfrm>
            <a:off x="2652323" y="1650482"/>
            <a:ext cx="6740911" cy="4540858"/>
            <a:chOff x="1329880" y="1515975"/>
            <a:chExt cx="6740911" cy="4540858"/>
          </a:xfrm>
        </p:grpSpPr>
        <p:sp>
          <p:nvSpPr>
            <p:cNvPr id="6" name="Oval 5"/>
            <p:cNvSpPr/>
            <p:nvPr/>
          </p:nvSpPr>
          <p:spPr>
            <a:xfrm>
              <a:off x="1329880" y="1515975"/>
              <a:ext cx="6740911" cy="45408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3285985" y="1788427"/>
              <a:ext cx="2592325" cy="8173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endParaRPr lang="en-US" sz="3000" kern="1200" dirty="0"/>
            </a:p>
            <a:p>
              <a:pPr lvl="0" algn="ctr" defTabSz="1333500">
                <a:lnSpc>
                  <a:spcPct val="90000"/>
                </a:lnSpc>
                <a:spcBef>
                  <a:spcPct val="0"/>
                </a:spcBef>
                <a:spcAft>
                  <a:spcPct val="35000"/>
                </a:spcAft>
              </a:pPr>
              <a:r>
                <a:rPr lang="fr-FR" sz="3000" dirty="0"/>
                <a:t>Communauté</a:t>
              </a:r>
              <a:endParaRPr lang="fr-FR" sz="3000" kern="1200" dirty="0"/>
            </a:p>
          </p:txBody>
        </p:sp>
      </p:grpSp>
      <p:grpSp>
        <p:nvGrpSpPr>
          <p:cNvPr id="8" name="Group 7"/>
          <p:cNvGrpSpPr/>
          <p:nvPr/>
        </p:nvGrpSpPr>
        <p:grpSpPr>
          <a:xfrm>
            <a:off x="3667228" y="2876535"/>
            <a:ext cx="4857541" cy="2915418"/>
            <a:chOff x="2271565" y="2959763"/>
            <a:chExt cx="4857541" cy="2915418"/>
          </a:xfrm>
        </p:grpSpPr>
        <p:sp>
          <p:nvSpPr>
            <p:cNvPr id="9" name="Oval 8"/>
            <p:cNvSpPr/>
            <p:nvPr/>
          </p:nvSpPr>
          <p:spPr>
            <a:xfrm>
              <a:off x="2271565" y="2959763"/>
              <a:ext cx="4857541" cy="291541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4"/>
            <p:cNvSpPr/>
            <p:nvPr/>
          </p:nvSpPr>
          <p:spPr>
            <a:xfrm>
              <a:off x="3568529" y="3178419"/>
              <a:ext cx="2263614" cy="655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fr-FR" sz="3200" kern="1200" dirty="0"/>
                <a:t>Famille</a:t>
              </a:r>
            </a:p>
          </p:txBody>
        </p:sp>
      </p:grpSp>
      <p:grpSp>
        <p:nvGrpSpPr>
          <p:cNvPr id="11" name="Group 10"/>
          <p:cNvGrpSpPr/>
          <p:nvPr/>
        </p:nvGrpSpPr>
        <p:grpSpPr>
          <a:xfrm>
            <a:off x="4338358" y="3859773"/>
            <a:ext cx="3512395" cy="1723091"/>
            <a:chOff x="2944138" y="4186994"/>
            <a:chExt cx="3512395" cy="1723091"/>
          </a:xfrm>
        </p:grpSpPr>
        <p:sp>
          <p:nvSpPr>
            <p:cNvPr id="12" name="Oval 11"/>
            <p:cNvSpPr/>
            <p:nvPr/>
          </p:nvSpPr>
          <p:spPr>
            <a:xfrm>
              <a:off x="2944138" y="4186994"/>
              <a:ext cx="3512395" cy="17230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4"/>
            <p:cNvSpPr/>
            <p:nvPr/>
          </p:nvSpPr>
          <p:spPr>
            <a:xfrm>
              <a:off x="3458517" y="4617767"/>
              <a:ext cx="2483638" cy="8615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dirty="0"/>
                <a:t>Enfant</a:t>
              </a:r>
              <a:endParaRPr lang="en-US" sz="3200" kern="1200" dirty="0"/>
            </a:p>
          </p:txBody>
        </p:sp>
      </p:grpSp>
      <p:cxnSp>
        <p:nvCxnSpPr>
          <p:cNvPr id="14" name="Straight Arrow Connector 13"/>
          <p:cNvCxnSpPr/>
          <p:nvPr/>
        </p:nvCxnSpPr>
        <p:spPr>
          <a:xfrm>
            <a:off x="336885" y="1798667"/>
            <a:ext cx="3330343"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36885" y="2611012"/>
            <a:ext cx="4001473"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36885" y="3507151"/>
            <a:ext cx="4641229"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6885" y="4710309"/>
            <a:ext cx="5005136"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524769" y="1798667"/>
            <a:ext cx="3233355"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850753" y="2580879"/>
            <a:ext cx="3907371" cy="30133"/>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273974" y="3549207"/>
            <a:ext cx="4484150"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026442" y="4710309"/>
            <a:ext cx="4731682"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08440" y="288758"/>
            <a:ext cx="11449683" cy="461665"/>
          </a:xfrm>
          <a:prstGeom prst="rect">
            <a:avLst/>
          </a:prstGeom>
          <a:noFill/>
          <a:ln w="22225">
            <a:solidFill>
              <a:schemeClr val="accent1"/>
            </a:solidFill>
          </a:ln>
        </p:spPr>
        <p:txBody>
          <a:bodyPr wrap="square" lIns="91440" tIns="45720" rIns="91440" bIns="45720">
            <a:spAutoFit/>
          </a:bodyPr>
          <a:lstStyle/>
          <a:p>
            <a:pPr algn="ctr"/>
            <a:r>
              <a:rPr lang="fr-FR" sz="2400" b="1" dirty="0">
                <a:ln w="0"/>
                <a:solidFill>
                  <a:schemeClr val="accent1"/>
                </a:solidFill>
                <a:effectLst>
                  <a:outerShdw blurRad="38100" dist="25400" dir="5400000" algn="ctr" rotWithShape="0">
                    <a:srgbClr val="6E747A">
                      <a:alpha val="43000"/>
                    </a:srgbClr>
                  </a:outerShdw>
                </a:effectLst>
              </a:rPr>
              <a:t>Approches et interventions susceptibles de promouvoir la protection</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
        <p:nvSpPr>
          <p:cNvPr id="31" name="TextBox 30"/>
          <p:cNvSpPr txBox="1"/>
          <p:nvPr/>
        </p:nvSpPr>
        <p:spPr>
          <a:xfrm>
            <a:off x="336885" y="5152091"/>
            <a:ext cx="2045368" cy="1569660"/>
          </a:xfrm>
          <a:prstGeom prst="rect">
            <a:avLst/>
          </a:prstGeom>
          <a:noFill/>
        </p:spPr>
        <p:txBody>
          <a:bodyPr wrap="square" rtlCol="0">
            <a:spAutoFit/>
          </a:bodyPr>
          <a:lstStyle/>
          <a:p>
            <a:r>
              <a:rPr lang="fr-FR" sz="2400" b="1" dirty="0">
                <a:solidFill>
                  <a:schemeClr val="accent2">
                    <a:lumMod val="50000"/>
                  </a:schemeClr>
                </a:solidFill>
              </a:rPr>
              <a:t>Celles qui peuvent provenir de la communauté</a:t>
            </a:r>
            <a:endParaRPr lang="en-US" sz="2400" b="1" dirty="0">
              <a:solidFill>
                <a:schemeClr val="accent2">
                  <a:lumMod val="50000"/>
                </a:schemeClr>
              </a:solidFill>
            </a:endParaRPr>
          </a:p>
        </p:txBody>
      </p:sp>
      <p:sp>
        <p:nvSpPr>
          <p:cNvPr id="32" name="TextBox 31"/>
          <p:cNvSpPr txBox="1"/>
          <p:nvPr/>
        </p:nvSpPr>
        <p:spPr>
          <a:xfrm>
            <a:off x="9907613" y="4980922"/>
            <a:ext cx="2045368" cy="1938992"/>
          </a:xfrm>
          <a:prstGeom prst="rect">
            <a:avLst/>
          </a:prstGeom>
          <a:noFill/>
        </p:spPr>
        <p:txBody>
          <a:bodyPr wrap="square" rtlCol="0">
            <a:spAutoFit/>
          </a:bodyPr>
          <a:lstStyle/>
          <a:p>
            <a:r>
              <a:rPr lang="fr-FR" sz="2400" b="1" dirty="0">
                <a:solidFill>
                  <a:schemeClr val="accent2">
                    <a:lumMod val="50000"/>
                  </a:schemeClr>
                </a:solidFill>
              </a:rPr>
              <a:t>Celles qui peuvent provenir des acteurs humanitaires</a:t>
            </a:r>
            <a:endParaRPr lang="en-US" sz="2400" b="1" dirty="0">
              <a:solidFill>
                <a:schemeClr val="accent2">
                  <a:lumMod val="50000"/>
                </a:schemeClr>
              </a:solidFill>
            </a:endParaRPr>
          </a:p>
        </p:txBody>
      </p:sp>
    </p:spTree>
    <p:extLst>
      <p:ext uri="{BB962C8B-B14F-4D97-AF65-F5344CB8AC3E}">
        <p14:creationId xmlns:p14="http://schemas.microsoft.com/office/powerpoint/2010/main" val="209908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t>
            </a:r>
            <a:r>
              <a:rPr lang="fr-FR" dirty="0"/>
              <a:t>écapitulation des buts et des résultats d'apprentissage</a:t>
            </a:r>
            <a:endParaRPr lang="en-US" dirty="0"/>
          </a:p>
        </p:txBody>
      </p:sp>
    </p:spTree>
    <p:extLst>
      <p:ext uri="{BB962C8B-B14F-4D97-AF65-F5344CB8AC3E}">
        <p14:creationId xmlns:p14="http://schemas.microsoft.com/office/powerpoint/2010/main" val="1808117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3" y="514350"/>
            <a:ext cx="7300912" cy="1682667"/>
          </a:xfrm>
        </p:spPr>
        <p:txBody>
          <a:bodyPr>
            <a:noAutofit/>
          </a:bodyPr>
          <a:lstStyle/>
          <a:p>
            <a:pPr>
              <a:lnSpc>
                <a:spcPct val="114000"/>
              </a:lnSpc>
            </a:pPr>
            <a:r>
              <a:rPr lang="fr-FR" sz="2400" dirty="0"/>
              <a:t>Le but de cette séance est de fournir aux participants une introduction au cadre de l'écologie sociale dans l'action de protection de l'enfance au niveau communautaire.</a:t>
            </a:r>
          </a:p>
        </p:txBody>
      </p:sp>
      <p:sp>
        <p:nvSpPr>
          <p:cNvPr id="3" name="Text Placeholder 2"/>
          <p:cNvSpPr>
            <a:spLocks noGrp="1"/>
          </p:cNvSpPr>
          <p:nvPr>
            <p:ph type="body" sz="quarter" idx="12"/>
          </p:nvPr>
        </p:nvSpPr>
        <p:spPr>
          <a:xfrm>
            <a:off x="4507831" y="2624890"/>
            <a:ext cx="6893593" cy="2604836"/>
          </a:xfrm>
        </p:spPr>
        <p:txBody>
          <a:bodyPr>
            <a:normAutofit fontScale="92500" lnSpcReduction="20000"/>
          </a:bodyPr>
          <a:lstStyle/>
          <a:p>
            <a:pPr marL="0" indent="0">
              <a:lnSpc>
                <a:spcPct val="134000"/>
              </a:lnSpc>
              <a:spcBef>
                <a:spcPts val="600"/>
              </a:spcBef>
              <a:buNone/>
            </a:pPr>
            <a:r>
              <a:rPr lang="fr-FR" sz="2200" dirty="0"/>
              <a:t>À la fin de cette séance, les participants seront en mesure de</a:t>
            </a:r>
            <a:r>
              <a:rPr lang="en-US" sz="2200" dirty="0"/>
              <a:t>:</a:t>
            </a:r>
          </a:p>
          <a:p>
            <a:pPr lvl="1">
              <a:lnSpc>
                <a:spcPct val="114000"/>
              </a:lnSpc>
              <a:spcBef>
                <a:spcPts val="600"/>
              </a:spcBef>
              <a:spcAft>
                <a:spcPts val="600"/>
              </a:spcAft>
            </a:pPr>
            <a:r>
              <a:rPr lang="fr-FR" sz="2000" dirty="0"/>
              <a:t>Décrire le modèle d'écologie sociale</a:t>
            </a:r>
          </a:p>
          <a:p>
            <a:pPr lvl="1">
              <a:lnSpc>
                <a:spcPct val="114000"/>
              </a:lnSpc>
              <a:spcBef>
                <a:spcPts val="600"/>
              </a:spcBef>
              <a:spcAft>
                <a:spcPts val="600"/>
              </a:spcAft>
            </a:pPr>
            <a:r>
              <a:rPr lang="fr-FR" sz="2000" dirty="0"/>
              <a:t>Expliquer 2 à 3 raisons pour lesquelles ce cadre est utile pour éclairer la protection de l'enfance dans l’intervention humanitaire</a:t>
            </a:r>
          </a:p>
          <a:p>
            <a:pPr lvl="1">
              <a:lnSpc>
                <a:spcPct val="114000"/>
              </a:lnSpc>
              <a:spcBef>
                <a:spcPts val="600"/>
              </a:spcBef>
              <a:spcAft>
                <a:spcPts val="600"/>
              </a:spcAft>
            </a:pPr>
            <a:r>
              <a:rPr lang="fr-FR" sz="2000" dirty="0"/>
              <a:t>Contextualiser le modèle dans leur contexte</a:t>
            </a:r>
          </a:p>
          <a:p>
            <a:pPr marL="457200" lvl="1" indent="0">
              <a:lnSpc>
                <a:spcPct val="114000"/>
              </a:lnSpc>
              <a:spcBef>
                <a:spcPts val="600"/>
              </a:spcBef>
              <a:spcAft>
                <a:spcPts val="600"/>
              </a:spcAft>
              <a:buNone/>
            </a:pPr>
            <a:endParaRPr lang="en-US" sz="2000" dirty="0"/>
          </a:p>
        </p:txBody>
      </p:sp>
    </p:spTree>
    <p:extLst>
      <p:ext uri="{BB962C8B-B14F-4D97-AF65-F5344CB8AC3E}">
        <p14:creationId xmlns:p14="http://schemas.microsoft.com/office/powerpoint/2010/main" val="29915830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4" name="Text Placeholder 3"/>
          <p:cNvSpPr>
            <a:spLocks noGrp="1"/>
          </p:cNvSpPr>
          <p:nvPr>
            <p:ph type="body" sz="quarter" idx="12"/>
          </p:nvPr>
        </p:nvSpPr>
        <p:spPr>
          <a:xfrm>
            <a:off x="859221" y="2343679"/>
            <a:ext cx="10820015" cy="3729037"/>
          </a:xfrm>
        </p:spPr>
        <p:txBody>
          <a:bodyPr>
            <a:normAutofit/>
          </a:bodyPr>
          <a:lstStyle/>
          <a:p>
            <a:pPr>
              <a:lnSpc>
                <a:spcPct val="114000"/>
              </a:lnSpc>
              <a:spcBef>
                <a:spcPts val="0"/>
              </a:spcBef>
              <a:spcAft>
                <a:spcPts val="600"/>
              </a:spcAft>
            </a:pPr>
            <a:r>
              <a:rPr lang="en-US" sz="2400" dirty="0"/>
              <a:t>Alliance for Child Protection in Humanitarian Action. (2019). Child Protection Minimum Standards. Pillar 3, </a:t>
            </a:r>
            <a:r>
              <a:rPr lang="en-US" sz="2400" i="1" dirty="0"/>
              <a:t>Standard 14: Applying a Socio-ecological Approach to Child Protection Programming</a:t>
            </a:r>
            <a:r>
              <a:rPr lang="en-US" sz="2400" dirty="0"/>
              <a:t>. pp. 166-172. </a:t>
            </a:r>
            <a:r>
              <a:rPr lang="en-US" sz="2400" dirty="0">
                <a:hlinkClick r:id="rId2"/>
              </a:rPr>
              <a:t>https://handbook.spherestandards.org/en/cpms/#ch002</a:t>
            </a:r>
            <a:endParaRPr lang="en-US" sz="2400" dirty="0"/>
          </a:p>
          <a:p>
            <a:pPr>
              <a:lnSpc>
                <a:spcPct val="114000"/>
              </a:lnSpc>
              <a:spcBef>
                <a:spcPts val="0"/>
              </a:spcBef>
              <a:spcAft>
                <a:spcPts val="600"/>
              </a:spcAft>
            </a:pPr>
            <a:endParaRPr lang="en-US" sz="2400" dirty="0"/>
          </a:p>
        </p:txBody>
      </p:sp>
    </p:spTree>
    <p:extLst>
      <p:ext uri="{BB962C8B-B14F-4D97-AF65-F5344CB8AC3E}">
        <p14:creationId xmlns:p14="http://schemas.microsoft.com/office/powerpoint/2010/main" val="1130472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 vous remercie!</a:t>
            </a:r>
          </a:p>
        </p:txBody>
      </p:sp>
      <p:pic>
        <p:nvPicPr>
          <p:cNvPr id="5" name="Picture 4"/>
          <p:cNvPicPr>
            <a:picLocks noChangeAspect="1"/>
          </p:cNvPicPr>
          <p:nvPr/>
        </p:nvPicPr>
        <p:blipFill>
          <a:blip r:embed="rId2"/>
          <a:stretch>
            <a:fillRect/>
          </a:stretch>
        </p:blipFill>
        <p:spPr>
          <a:xfrm>
            <a:off x="1636294" y="1690688"/>
            <a:ext cx="8962509" cy="3453954"/>
          </a:xfrm>
          <a:prstGeom prst="rect">
            <a:avLst/>
          </a:prstGeom>
        </p:spPr>
      </p:pic>
    </p:spTree>
    <p:extLst>
      <p:ext uri="{BB962C8B-B14F-4D97-AF65-F5344CB8AC3E}">
        <p14:creationId xmlns:p14="http://schemas.microsoft.com/office/powerpoint/2010/main" val="292903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3" y="656222"/>
            <a:ext cx="7300912" cy="1968667"/>
          </a:xfrm>
        </p:spPr>
        <p:txBody>
          <a:bodyPr>
            <a:noAutofit/>
          </a:bodyPr>
          <a:lstStyle/>
          <a:p>
            <a:pPr>
              <a:lnSpc>
                <a:spcPct val="114000"/>
              </a:lnSpc>
            </a:pPr>
            <a:r>
              <a:rPr lang="fr-FR" sz="2400" dirty="0"/>
              <a:t>Le but de cette séance est de fournir aux participants une introduction au cadre de l'écologie sociale dans l'action de protection de l'enfance au niveau communautaire</a:t>
            </a:r>
            <a:r>
              <a:rPr lang="en-US" sz="2400" dirty="0"/>
              <a:t>.</a:t>
            </a:r>
          </a:p>
        </p:txBody>
      </p:sp>
      <p:sp>
        <p:nvSpPr>
          <p:cNvPr id="3" name="Text Placeholder 2"/>
          <p:cNvSpPr>
            <a:spLocks noGrp="1"/>
          </p:cNvSpPr>
          <p:nvPr>
            <p:ph type="body" sz="quarter" idx="12"/>
          </p:nvPr>
        </p:nvSpPr>
        <p:spPr>
          <a:xfrm>
            <a:off x="4100513" y="2624890"/>
            <a:ext cx="7430169" cy="3267910"/>
          </a:xfrm>
        </p:spPr>
        <p:txBody>
          <a:bodyPr>
            <a:normAutofit lnSpcReduction="10000"/>
          </a:bodyPr>
          <a:lstStyle/>
          <a:p>
            <a:pPr marL="0" indent="0">
              <a:lnSpc>
                <a:spcPct val="134000"/>
              </a:lnSpc>
              <a:spcBef>
                <a:spcPts val="600"/>
              </a:spcBef>
              <a:buNone/>
            </a:pPr>
            <a:r>
              <a:rPr lang="fr-FR" sz="2400" dirty="0"/>
              <a:t>À la fin de cette séance, les participants seront en mesure de</a:t>
            </a:r>
            <a:r>
              <a:rPr lang="en-US" sz="2400" dirty="0"/>
              <a:t>:</a:t>
            </a:r>
          </a:p>
          <a:p>
            <a:pPr lvl="1">
              <a:lnSpc>
                <a:spcPct val="114000"/>
              </a:lnSpc>
              <a:spcBef>
                <a:spcPts val="600"/>
              </a:spcBef>
              <a:spcAft>
                <a:spcPts val="600"/>
              </a:spcAft>
            </a:pPr>
            <a:r>
              <a:rPr lang="fr-FR" sz="2200" dirty="0"/>
              <a:t>Décrire le modèle d'écologie sociale</a:t>
            </a:r>
            <a:endParaRPr lang="en-US" sz="2200" dirty="0"/>
          </a:p>
          <a:p>
            <a:pPr lvl="1">
              <a:lnSpc>
                <a:spcPct val="114000"/>
              </a:lnSpc>
              <a:spcBef>
                <a:spcPts val="600"/>
              </a:spcBef>
              <a:spcAft>
                <a:spcPts val="600"/>
              </a:spcAft>
            </a:pPr>
            <a:r>
              <a:rPr lang="fr-FR" sz="2200" dirty="0"/>
              <a:t>Expliquer 2 à 3 raisons pour lesquelles l’écologie sociale est utile pour éclairer la protection de l'enfance dans l’action humanitaire</a:t>
            </a:r>
          </a:p>
          <a:p>
            <a:pPr lvl="1">
              <a:lnSpc>
                <a:spcPct val="114000"/>
              </a:lnSpc>
              <a:spcBef>
                <a:spcPts val="600"/>
              </a:spcBef>
              <a:spcAft>
                <a:spcPts val="600"/>
              </a:spcAft>
            </a:pPr>
            <a:r>
              <a:rPr lang="fr-FR" sz="2200" dirty="0"/>
              <a:t>Contextualiser le modèle dans leur contexte</a:t>
            </a:r>
            <a:endParaRPr lang="en-US" sz="2200" dirty="0"/>
          </a:p>
          <a:p>
            <a:endParaRPr lang="en-US" sz="2200" dirty="0"/>
          </a:p>
        </p:txBody>
      </p:sp>
    </p:spTree>
    <p:extLst>
      <p:ext uri="{BB962C8B-B14F-4D97-AF65-F5344CB8AC3E}">
        <p14:creationId xmlns:p14="http://schemas.microsoft.com/office/powerpoint/2010/main" val="7920057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QdvlTlaAuA"/>
          <p:cNvPicPr>
            <a:picLocks noRot="1" noChangeAspect="1"/>
          </p:cNvPicPr>
          <p:nvPr>
            <a:videoFile r:link="rId1"/>
          </p:nvPr>
        </p:nvPicPr>
        <p:blipFill>
          <a:blip r:embed="rId4"/>
          <a:stretch>
            <a:fillRect/>
          </a:stretch>
        </p:blipFill>
        <p:spPr>
          <a:xfrm>
            <a:off x="711200" y="442384"/>
            <a:ext cx="10634133" cy="5981700"/>
          </a:xfrm>
          <a:prstGeom prst="rect">
            <a:avLst/>
          </a:prstGeom>
        </p:spPr>
      </p:pic>
    </p:spTree>
    <p:extLst>
      <p:ext uri="{BB962C8B-B14F-4D97-AF65-F5344CB8AC3E}">
        <p14:creationId xmlns:p14="http://schemas.microsoft.com/office/powerpoint/2010/main" val="73376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791" y="2939271"/>
            <a:ext cx="7851649" cy="562168"/>
          </a:xfrm>
        </p:spPr>
        <p:txBody>
          <a:bodyPr/>
          <a:lstStyle/>
          <a:p>
            <a:r>
              <a:rPr lang="fr-FR" dirty="0"/>
              <a:t>Qu'est-ce</a:t>
            </a:r>
            <a:r>
              <a:rPr lang="en-US" dirty="0"/>
              <a:t> que </a:t>
            </a:r>
            <a:r>
              <a:rPr lang="fr-FR" dirty="0"/>
              <a:t>l'écologie</a:t>
            </a:r>
            <a:r>
              <a:rPr lang="en-US" dirty="0"/>
              <a:t> </a:t>
            </a:r>
            <a:r>
              <a:rPr lang="fr-FR" dirty="0"/>
              <a:t>sociale</a:t>
            </a:r>
            <a:r>
              <a:rPr lang="en-US" dirty="0"/>
              <a:t>?</a:t>
            </a:r>
          </a:p>
        </p:txBody>
      </p:sp>
    </p:spTree>
    <p:extLst>
      <p:ext uri="{BB962C8B-B14F-4D97-AF65-F5344CB8AC3E}">
        <p14:creationId xmlns:p14="http://schemas.microsoft.com/office/powerpoint/2010/main" val="415544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L'écologie</a:t>
            </a:r>
            <a:r>
              <a:rPr lang="en-US" dirty="0"/>
              <a:t> </a:t>
            </a:r>
            <a:r>
              <a:rPr lang="fr-FR" dirty="0"/>
              <a:t>sociale</a:t>
            </a:r>
            <a:r>
              <a:rPr lang="en-US" dirty="0"/>
              <a:t>. . .</a:t>
            </a:r>
          </a:p>
        </p:txBody>
      </p:sp>
      <p:sp>
        <p:nvSpPr>
          <p:cNvPr id="5" name="Text Placeholder 2"/>
          <p:cNvSpPr>
            <a:spLocks noGrp="1"/>
          </p:cNvSpPr>
          <p:nvPr>
            <p:ph type="body" sz="quarter" idx="12"/>
          </p:nvPr>
        </p:nvSpPr>
        <p:spPr>
          <a:xfrm>
            <a:off x="1347538" y="2101264"/>
            <a:ext cx="9111916" cy="4324249"/>
          </a:xfrm>
        </p:spPr>
        <p:txBody>
          <a:bodyPr>
            <a:normAutofit/>
          </a:bodyPr>
          <a:lstStyle/>
          <a:p>
            <a:pPr marL="347472" indent="-347472">
              <a:lnSpc>
                <a:spcPct val="114000"/>
              </a:lnSpc>
              <a:spcAft>
                <a:spcPts val="600"/>
              </a:spcAft>
              <a:buSzPct val="90000"/>
              <a:buFont typeface="Symbol" panose="05050102010706020507" pitchFamily="18" charset="2"/>
              <a:buChar char="·"/>
            </a:pPr>
            <a:r>
              <a:rPr lang="fr-FR" sz="2400" dirty="0"/>
              <a:t>Reconnaît que plusieurs couches de relations constituent un réseau de soins et de soutien pour les enfants, tels que</a:t>
            </a:r>
            <a:r>
              <a:rPr lang="en-US" sz="2400" dirty="0"/>
              <a:t>: </a:t>
            </a:r>
          </a:p>
          <a:p>
            <a:pPr marL="800100" lvl="1" indent="-342900">
              <a:lnSpc>
                <a:spcPct val="114000"/>
              </a:lnSpc>
              <a:spcAft>
                <a:spcPts val="600"/>
              </a:spcAft>
              <a:buFont typeface="Wingdings" panose="05000000000000000000" pitchFamily="2" charset="2"/>
              <a:buChar char="§"/>
            </a:pPr>
            <a:r>
              <a:rPr lang="fr-FR" sz="2200" dirty="0">
                <a:solidFill>
                  <a:schemeClr val="tx2"/>
                </a:solidFill>
              </a:rPr>
              <a:t>Famille </a:t>
            </a:r>
          </a:p>
          <a:p>
            <a:pPr marL="800100" lvl="1" indent="-342900">
              <a:lnSpc>
                <a:spcPct val="114000"/>
              </a:lnSpc>
              <a:spcAft>
                <a:spcPts val="600"/>
              </a:spcAft>
              <a:buFont typeface="Wingdings" panose="05000000000000000000" pitchFamily="2" charset="2"/>
              <a:buChar char="§"/>
            </a:pPr>
            <a:r>
              <a:rPr lang="fr-FR" sz="2200" dirty="0">
                <a:solidFill>
                  <a:schemeClr val="tx2"/>
                </a:solidFill>
              </a:rPr>
              <a:t>Camarades</a:t>
            </a:r>
          </a:p>
          <a:p>
            <a:pPr marL="800100" lvl="1" indent="-342900">
              <a:lnSpc>
                <a:spcPct val="114000"/>
              </a:lnSpc>
              <a:spcAft>
                <a:spcPts val="600"/>
              </a:spcAft>
              <a:buFont typeface="Wingdings" panose="05000000000000000000" pitchFamily="2" charset="2"/>
              <a:buChar char="§"/>
            </a:pPr>
            <a:r>
              <a:rPr lang="fr-FR" sz="2200" dirty="0">
                <a:solidFill>
                  <a:schemeClr val="tx2"/>
                </a:solidFill>
              </a:rPr>
              <a:t>Communauté</a:t>
            </a:r>
          </a:p>
          <a:p>
            <a:pPr marL="800100" lvl="1" indent="-342900">
              <a:lnSpc>
                <a:spcPct val="114000"/>
              </a:lnSpc>
              <a:spcAft>
                <a:spcPts val="600"/>
              </a:spcAft>
              <a:buFont typeface="Wingdings" panose="05000000000000000000" pitchFamily="2" charset="2"/>
              <a:buChar char="§"/>
            </a:pPr>
            <a:r>
              <a:rPr lang="fr-FR" sz="2200" dirty="0">
                <a:solidFill>
                  <a:schemeClr val="tx2"/>
                </a:solidFill>
              </a:rPr>
              <a:t>Politiques gouvernementales nationales </a:t>
            </a:r>
          </a:p>
          <a:p>
            <a:pPr marL="347472" indent="-347472">
              <a:lnSpc>
                <a:spcPct val="114000"/>
              </a:lnSpc>
              <a:spcAft>
                <a:spcPts val="600"/>
              </a:spcAft>
              <a:buSzPct val="90000"/>
              <a:buFont typeface="Symbol" panose="05050102010706020507" pitchFamily="18" charset="2"/>
              <a:buChar char="·"/>
            </a:pPr>
            <a:r>
              <a:rPr lang="fr-FR" sz="2400" dirty="0"/>
              <a:t>Chacun de ces facteurs affecte la capacité des enfants à répondre aux risques et aux vulnérabilités </a:t>
            </a:r>
            <a:r>
              <a:rPr lang="en-US" sz="2400" dirty="0"/>
              <a:t>*</a:t>
            </a:r>
          </a:p>
        </p:txBody>
      </p:sp>
    </p:spTree>
    <p:extLst>
      <p:ext uri="{BB962C8B-B14F-4D97-AF65-F5344CB8AC3E}">
        <p14:creationId xmlns:p14="http://schemas.microsoft.com/office/powerpoint/2010/main" val="257547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1.png"/>
          <p:cNvPicPr/>
          <p:nvPr/>
        </p:nvPicPr>
        <p:blipFill>
          <a:blip r:embed="rId3"/>
          <a:srcRect l="11130" r="9930" b="1336"/>
          <a:stretch>
            <a:fillRect/>
          </a:stretch>
        </p:blipFill>
        <p:spPr>
          <a:xfrm>
            <a:off x="2107096" y="1374467"/>
            <a:ext cx="7614420" cy="5245343"/>
          </a:xfrm>
          <a:prstGeom prst="rect">
            <a:avLst/>
          </a:prstGeom>
          <a:ln/>
        </p:spPr>
      </p:pic>
      <p:sp>
        <p:nvSpPr>
          <p:cNvPr id="2" name="TextBox 1"/>
          <p:cNvSpPr txBox="1"/>
          <p:nvPr/>
        </p:nvSpPr>
        <p:spPr>
          <a:xfrm>
            <a:off x="1604211" y="789692"/>
            <a:ext cx="9785684" cy="584775"/>
          </a:xfrm>
          <a:prstGeom prst="rect">
            <a:avLst/>
          </a:prstGeom>
          <a:noFill/>
        </p:spPr>
        <p:txBody>
          <a:bodyPr wrap="square" rtlCol="0">
            <a:spAutoFit/>
          </a:bodyPr>
          <a:lstStyle/>
          <a:p>
            <a:r>
              <a:rPr lang="fr-FR" sz="3200" b="1" dirty="0">
                <a:ln w="0"/>
                <a:solidFill>
                  <a:schemeClr val="tx2">
                    <a:lumMod val="75000"/>
                    <a:lumOff val="25000"/>
                  </a:schemeClr>
                </a:solidFill>
                <a:effectLst>
                  <a:outerShdw blurRad="38100" dist="25400" dir="5400000" algn="ctr" rotWithShape="0">
                    <a:srgbClr val="6E747A">
                      <a:alpha val="43000"/>
                    </a:srgbClr>
                  </a:outerShdw>
                </a:effectLst>
              </a:rPr>
              <a:t>Modèle</a:t>
            </a:r>
            <a:r>
              <a:rPr lang="en-US" sz="3200" b="1" dirty="0">
                <a:ln w="0"/>
                <a:solidFill>
                  <a:schemeClr val="tx2">
                    <a:lumMod val="75000"/>
                    <a:lumOff val="25000"/>
                  </a:schemeClr>
                </a:solidFill>
                <a:effectLst>
                  <a:outerShdw blurRad="38100" dist="25400" dir="5400000" algn="ctr" rotWithShape="0">
                    <a:srgbClr val="6E747A">
                      <a:alpha val="43000"/>
                    </a:srgbClr>
                  </a:outerShdw>
                </a:effectLst>
              </a:rPr>
              <a:t> </a:t>
            </a:r>
            <a:r>
              <a:rPr lang="fr-FR" sz="3200" b="1" dirty="0">
                <a:ln w="0"/>
                <a:solidFill>
                  <a:schemeClr val="tx2">
                    <a:lumMod val="75000"/>
                    <a:lumOff val="25000"/>
                  </a:schemeClr>
                </a:solidFill>
                <a:effectLst>
                  <a:outerShdw blurRad="38100" dist="25400" dir="5400000" algn="ctr" rotWithShape="0">
                    <a:srgbClr val="6E747A">
                      <a:alpha val="43000"/>
                    </a:srgbClr>
                  </a:outerShdw>
                </a:effectLst>
              </a:rPr>
              <a:t>d’écologie</a:t>
            </a:r>
            <a:r>
              <a:rPr lang="en-US" sz="3200" b="1" dirty="0">
                <a:ln w="0"/>
                <a:solidFill>
                  <a:schemeClr val="tx2">
                    <a:lumMod val="75000"/>
                    <a:lumOff val="25000"/>
                  </a:schemeClr>
                </a:solidFill>
                <a:effectLst>
                  <a:outerShdw blurRad="38100" dist="25400" dir="5400000" algn="ctr" rotWithShape="0">
                    <a:srgbClr val="6E747A">
                      <a:alpha val="43000"/>
                    </a:srgbClr>
                  </a:outerShdw>
                </a:effectLst>
              </a:rPr>
              <a:t> </a:t>
            </a:r>
            <a:r>
              <a:rPr lang="fr-FR" sz="3200" b="1" dirty="0">
                <a:ln w="0"/>
                <a:solidFill>
                  <a:schemeClr val="tx2">
                    <a:lumMod val="75000"/>
                    <a:lumOff val="25000"/>
                  </a:schemeClr>
                </a:solidFill>
                <a:effectLst>
                  <a:outerShdw blurRad="38100" dist="25400" dir="5400000" algn="ctr" rotWithShape="0">
                    <a:srgbClr val="6E747A">
                      <a:alpha val="43000"/>
                    </a:srgbClr>
                  </a:outerShdw>
                </a:effectLst>
              </a:rPr>
              <a:t>sociale</a:t>
            </a:r>
          </a:p>
        </p:txBody>
      </p:sp>
    </p:spTree>
    <p:extLst>
      <p:ext uri="{BB962C8B-B14F-4D97-AF65-F5344CB8AC3E}">
        <p14:creationId xmlns:p14="http://schemas.microsoft.com/office/powerpoint/2010/main" val="86218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fr-FR" dirty="0"/>
              <a:t>Contextualiser l'écologie sociale des enfants – Partie 1 </a:t>
            </a:r>
            <a:r>
              <a:rPr lang="en-US" dirty="0"/>
              <a:t>(15 min)</a:t>
            </a:r>
          </a:p>
        </p:txBody>
      </p:sp>
      <p:sp>
        <p:nvSpPr>
          <p:cNvPr id="3" name="Text Placeholder 2"/>
          <p:cNvSpPr>
            <a:spLocks noGrp="1"/>
          </p:cNvSpPr>
          <p:nvPr>
            <p:ph type="body" sz="quarter" idx="12"/>
          </p:nvPr>
        </p:nvSpPr>
        <p:spPr>
          <a:xfrm>
            <a:off x="4357186" y="1797717"/>
            <a:ext cx="7300912" cy="4603083"/>
          </a:xfrm>
        </p:spPr>
        <p:txBody>
          <a:bodyPr>
            <a:normAutofit fontScale="77500" lnSpcReduction="20000"/>
          </a:bodyPr>
          <a:lstStyle/>
          <a:p>
            <a:pPr marL="457200" indent="-457200">
              <a:lnSpc>
                <a:spcPct val="134000"/>
              </a:lnSpc>
              <a:spcBef>
                <a:spcPts val="600"/>
              </a:spcBef>
              <a:spcAft>
                <a:spcPts val="600"/>
              </a:spcAft>
              <a:buFont typeface="+mj-lt"/>
              <a:buAutoNum type="arabicPeriod"/>
            </a:pPr>
            <a:r>
              <a:rPr lang="fr-FR" sz="2200" dirty="0"/>
              <a:t>Formez de petits groupes (de préférence des participants de votre contexte professionnel</a:t>
            </a:r>
            <a:r>
              <a:rPr lang="en-US" sz="2200" dirty="0"/>
              <a:t>)</a:t>
            </a:r>
          </a:p>
          <a:p>
            <a:pPr marL="457200" indent="-457200">
              <a:lnSpc>
                <a:spcPct val="134000"/>
              </a:lnSpc>
              <a:spcBef>
                <a:spcPts val="600"/>
              </a:spcBef>
              <a:spcAft>
                <a:spcPts val="600"/>
              </a:spcAft>
              <a:buFont typeface="+mj-lt"/>
              <a:buAutoNum type="arabicPeriod"/>
            </a:pPr>
            <a:r>
              <a:rPr lang="fr-FR" sz="2200" dirty="0"/>
              <a:t>Sur une feuille du tableau de conférence, dessinez un modèle d'écologie sociale</a:t>
            </a:r>
            <a:endParaRPr lang="en-US" sz="2200" dirty="0"/>
          </a:p>
          <a:p>
            <a:pPr lvl="1">
              <a:lnSpc>
                <a:spcPct val="134000"/>
              </a:lnSpc>
              <a:spcBef>
                <a:spcPts val="600"/>
              </a:spcBef>
              <a:spcAft>
                <a:spcPts val="600"/>
              </a:spcAft>
            </a:pPr>
            <a:r>
              <a:rPr lang="fr-FR" sz="1900" dirty="0"/>
              <a:t>Tracez une ligne à travers le milieu de haut en bas</a:t>
            </a:r>
            <a:endParaRPr lang="en-US" sz="1900" dirty="0"/>
          </a:p>
          <a:p>
            <a:pPr lvl="1">
              <a:lnSpc>
                <a:spcPct val="134000"/>
              </a:lnSpc>
              <a:spcBef>
                <a:spcPts val="600"/>
              </a:spcBef>
              <a:spcAft>
                <a:spcPts val="600"/>
              </a:spcAft>
            </a:pPr>
            <a:r>
              <a:rPr lang="fr-FR" sz="1900" dirty="0"/>
              <a:t>Laissez de la place à gauche et à droite</a:t>
            </a:r>
            <a:endParaRPr lang="en-US" sz="1900" dirty="0"/>
          </a:p>
          <a:p>
            <a:pPr marL="457200" indent="-457200">
              <a:lnSpc>
                <a:spcPct val="134000"/>
              </a:lnSpc>
              <a:spcBef>
                <a:spcPts val="600"/>
              </a:spcBef>
              <a:spcAft>
                <a:spcPts val="600"/>
              </a:spcAft>
              <a:buFont typeface="+mj-lt"/>
              <a:buAutoNum type="arabicPeriod"/>
            </a:pPr>
            <a:r>
              <a:rPr lang="fr-FR" sz="2200" dirty="0"/>
              <a:t>En tenant compte de votre contexte, discutez de ce qui existe dans chaque couche qui favorise la </a:t>
            </a:r>
            <a:r>
              <a:rPr lang="fr-FR" sz="2200" b="1" dirty="0"/>
              <a:t>protection</a:t>
            </a:r>
            <a:r>
              <a:rPr lang="en-US" sz="2200" dirty="0"/>
              <a:t>. </a:t>
            </a:r>
            <a:r>
              <a:rPr lang="fr-FR" sz="2200" dirty="0"/>
              <a:t>Écrivez-les sur une moitié du modèle</a:t>
            </a:r>
            <a:endParaRPr lang="en-US" sz="2200" dirty="0"/>
          </a:p>
          <a:p>
            <a:pPr marL="457200" indent="-457200">
              <a:lnSpc>
                <a:spcPct val="134000"/>
              </a:lnSpc>
              <a:spcBef>
                <a:spcPts val="600"/>
              </a:spcBef>
              <a:spcAft>
                <a:spcPts val="600"/>
              </a:spcAft>
              <a:buFont typeface="+mj-lt"/>
              <a:buAutoNum type="arabicPeriod"/>
            </a:pPr>
            <a:r>
              <a:rPr lang="fr-FR" sz="2200" dirty="0"/>
              <a:t>Sur l'autre moitié, écrivez dans les couches les éléments qui présentent un risque ou augmentent la vulnérabilité</a:t>
            </a:r>
            <a:endParaRPr lang="en-US" sz="2200" dirty="0"/>
          </a:p>
          <a:p>
            <a:pPr marL="457200" indent="-457200">
              <a:lnSpc>
                <a:spcPct val="134000"/>
              </a:lnSpc>
              <a:spcBef>
                <a:spcPts val="600"/>
              </a:spcBef>
              <a:spcAft>
                <a:spcPts val="600"/>
              </a:spcAft>
              <a:buFont typeface="+mj-lt"/>
              <a:buAutoNum type="arabicPeriod"/>
            </a:pPr>
            <a:r>
              <a:rPr lang="fr-FR" sz="2200" dirty="0"/>
              <a:t>Gardez le modèle pour le prochain exercice</a:t>
            </a:r>
            <a:endParaRPr lang="en-US" sz="2200" dirty="0"/>
          </a:p>
        </p:txBody>
      </p:sp>
      <p:pic>
        <p:nvPicPr>
          <p:cNvPr id="5" name="Picture 4"/>
          <p:cNvPicPr>
            <a:picLocks noChangeAspect="1"/>
          </p:cNvPicPr>
          <p:nvPr/>
        </p:nvPicPr>
        <p:blipFill>
          <a:blip r:embed="rId2"/>
          <a:stretch>
            <a:fillRect/>
          </a:stretch>
        </p:blipFill>
        <p:spPr>
          <a:xfrm>
            <a:off x="9604187" y="5135554"/>
            <a:ext cx="2310584" cy="2733522"/>
          </a:xfrm>
          <a:prstGeom prst="rect">
            <a:avLst/>
          </a:prstGeom>
        </p:spPr>
      </p:pic>
    </p:spTree>
    <p:extLst>
      <p:ext uri="{BB962C8B-B14F-4D97-AF65-F5344CB8AC3E}">
        <p14:creationId xmlns:p14="http://schemas.microsoft.com/office/powerpoint/2010/main" val="242943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32137181"/>
              </p:ext>
            </p:extLst>
          </p:nvPr>
        </p:nvGraphicFramePr>
        <p:xfrm>
          <a:off x="3311091" y="288758"/>
          <a:ext cx="9400673" cy="631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08441" y="885562"/>
            <a:ext cx="3317076" cy="2554545"/>
          </a:xfrm>
          <a:prstGeom prst="rect">
            <a:avLst/>
          </a:prstGeom>
          <a:noFill/>
          <a:ln w="22225">
            <a:solidFill>
              <a:schemeClr val="accent1"/>
            </a:solidFill>
          </a:ln>
        </p:spPr>
        <p:txBody>
          <a:bodyPr wrap="square" lIns="91440" tIns="45720" rIns="91440" bIns="45720">
            <a:spAutoFit/>
          </a:bodyPr>
          <a:lstStyle/>
          <a:p>
            <a:r>
              <a:rPr lang="fr-FR" sz="4000" dirty="0">
                <a:ln w="0"/>
                <a:solidFill>
                  <a:schemeClr val="accent1"/>
                </a:solidFill>
                <a:effectLst>
                  <a:outerShdw blurRad="38100" dist="25400" dir="5400000" algn="ctr" rotWithShape="0">
                    <a:srgbClr val="6E747A">
                      <a:alpha val="43000"/>
                    </a:srgbClr>
                  </a:outerShdw>
                </a:effectLst>
              </a:rPr>
              <a:t>Il y a des facteurs de protection à chaque niveau</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2140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31142279"/>
              </p:ext>
            </p:extLst>
          </p:nvPr>
        </p:nvGraphicFramePr>
        <p:xfrm>
          <a:off x="3311091" y="480388"/>
          <a:ext cx="9400673" cy="6119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08441" y="885561"/>
            <a:ext cx="3317076" cy="2985433"/>
          </a:xfrm>
          <a:prstGeom prst="rect">
            <a:avLst/>
          </a:prstGeom>
          <a:solidFill>
            <a:schemeClr val="bg1"/>
          </a:solidFill>
          <a:ln w="22225">
            <a:solidFill>
              <a:schemeClr val="accent1"/>
            </a:solidFill>
          </a:ln>
        </p:spPr>
        <p:txBody>
          <a:bodyPr wrap="square" lIns="91440" tIns="45720" rIns="91440" bIns="45720">
            <a:spAutoFit/>
          </a:bodyPr>
          <a:lstStyle/>
          <a:p>
            <a:r>
              <a:rPr lang="fr-FR" sz="4000" dirty="0">
                <a:ln w="0"/>
                <a:solidFill>
                  <a:schemeClr val="accent1"/>
                </a:solidFill>
                <a:effectLst>
                  <a:outerShdw blurRad="38100" dist="38100" dir="2700000" algn="tl">
                    <a:srgbClr val="000000">
                      <a:alpha val="43137"/>
                    </a:srgbClr>
                  </a:outerShdw>
                </a:effectLst>
              </a:rPr>
              <a:t>Ils sont également </a:t>
            </a:r>
          </a:p>
          <a:p>
            <a:r>
              <a:rPr lang="fr-FR" sz="4000" dirty="0">
                <a:ln w="0"/>
                <a:solidFill>
                  <a:schemeClr val="accent1"/>
                </a:solidFill>
                <a:effectLst>
                  <a:outerShdw blurRad="38100" dist="25400" dir="5400000" algn="ctr" rotWithShape="0">
                    <a:srgbClr val="6E747A">
                      <a:alpha val="43000"/>
                    </a:srgbClr>
                  </a:outerShdw>
                </a:effectLst>
              </a:rPr>
              <a:t>sources de risque</a:t>
            </a:r>
          </a:p>
          <a:p>
            <a:endParaRPr lang="en-US" sz="2800" b="0" cap="none" spc="0" dirty="0">
              <a:ln w="0"/>
              <a:solidFill>
                <a:srgbClr val="FF0000"/>
              </a:solidFill>
              <a:effectLst>
                <a:outerShdw blurRad="38100" dist="25400" dir="5400000" algn="ctr" rotWithShape="0">
                  <a:srgbClr val="6E747A">
                    <a:alpha val="43000"/>
                  </a:srgbClr>
                </a:outerShdw>
              </a:effectLst>
              <a:highlight>
                <a:srgbClr val="00FF00"/>
              </a:highlight>
            </a:endParaRPr>
          </a:p>
        </p:txBody>
      </p:sp>
    </p:spTree>
    <p:extLst>
      <p:ext uri="{BB962C8B-B14F-4D97-AF65-F5344CB8AC3E}">
        <p14:creationId xmlns:p14="http://schemas.microsoft.com/office/powerpoint/2010/main" val="1309630534"/>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7106</TotalTime>
  <Words>1320</Words>
  <Application>Microsoft Office PowerPoint</Application>
  <PresentationFormat>Widescreen</PresentationFormat>
  <Paragraphs>91</Paragraphs>
  <Slides>16</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Helvetica Neue</vt:lpstr>
      <vt:lpstr>Symbol</vt:lpstr>
      <vt:lpstr>Wingdings</vt:lpstr>
      <vt:lpstr>Office Theme</vt:lpstr>
      <vt:lpstr>PowerPoint Presentation</vt:lpstr>
      <vt:lpstr>PowerPoint Presentation</vt:lpstr>
      <vt:lpstr>PowerPoint Presentation</vt:lpstr>
      <vt:lpstr>Qu'est-ce que l'écologie sociale?</vt:lpstr>
      <vt:lpstr>L'écologie sociale. . .</vt:lpstr>
      <vt:lpstr>PowerPoint Presentation</vt:lpstr>
      <vt:lpstr>PowerPoint Presentation</vt:lpstr>
      <vt:lpstr>PowerPoint Presentation</vt:lpstr>
      <vt:lpstr>PowerPoint Presentation</vt:lpstr>
      <vt:lpstr>En quoi ce modèle est-il important dans la protection de l'enfance humanitaire?</vt:lpstr>
      <vt:lpstr>PowerPoint Presentation</vt:lpstr>
      <vt:lpstr>PowerPoint Presentation</vt:lpstr>
      <vt:lpstr>Récapitulation des buts et des résultats d'apprentissage</vt:lpstr>
      <vt:lpstr>PowerPoint Presentation</vt:lpstr>
      <vt:lpstr>Resources</vt:lpstr>
      <vt:lpstr>Je vous remercie!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Dominique Mwepu</cp:lastModifiedBy>
  <cp:revision>170</cp:revision>
  <dcterms:created xsi:type="dcterms:W3CDTF">2017-12-20T18:51:03Z</dcterms:created>
  <dcterms:modified xsi:type="dcterms:W3CDTF">2020-04-27T14:53:12Z</dcterms:modified>
</cp:coreProperties>
</file>