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6" r:id="rId2"/>
  </p:sldMasterIdLst>
  <p:notesMasterIdLst>
    <p:notesMasterId r:id="rId27"/>
  </p:notesMasterIdLst>
  <p:sldIdLst>
    <p:sldId id="271" r:id="rId3"/>
    <p:sldId id="272" r:id="rId4"/>
    <p:sldId id="332" r:id="rId5"/>
    <p:sldId id="275" r:id="rId6"/>
    <p:sldId id="312" r:id="rId7"/>
    <p:sldId id="318" r:id="rId8"/>
    <p:sldId id="308" r:id="rId9"/>
    <p:sldId id="313" r:id="rId10"/>
    <p:sldId id="315" r:id="rId11"/>
    <p:sldId id="314" r:id="rId12"/>
    <p:sldId id="330" r:id="rId13"/>
    <p:sldId id="317" r:id="rId14"/>
    <p:sldId id="319" r:id="rId15"/>
    <p:sldId id="320" r:id="rId16"/>
    <p:sldId id="322" r:id="rId17"/>
    <p:sldId id="323" r:id="rId18"/>
    <p:sldId id="324" r:id="rId19"/>
    <p:sldId id="325" r:id="rId20"/>
    <p:sldId id="326" r:id="rId21"/>
    <p:sldId id="333" r:id="rId22"/>
    <p:sldId id="334" r:id="rId23"/>
    <p:sldId id="328" r:id="rId24"/>
    <p:sldId id="335"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E26C70-C49C-4362-BDDE-28EACB8CBBB9}">
          <p14:sldIdLst>
            <p14:sldId id="271"/>
            <p14:sldId id="272"/>
            <p14:sldId id="332"/>
            <p14:sldId id="275"/>
            <p14:sldId id="312"/>
          </p14:sldIdLst>
        </p14:section>
        <p14:section name="Optional to Present All" id="{83E93DFB-CE43-4D81-9204-14C5C26A5F1D}">
          <p14:sldIdLst>
            <p14:sldId id="318"/>
            <p14:sldId id="308"/>
            <p14:sldId id="313"/>
            <p14:sldId id="315"/>
            <p14:sldId id="314"/>
            <p14:sldId id="330"/>
            <p14:sldId id="317"/>
            <p14:sldId id="319"/>
            <p14:sldId id="320"/>
            <p14:sldId id="322"/>
            <p14:sldId id="323"/>
            <p14:sldId id="324"/>
            <p14:sldId id="325"/>
            <p14:sldId id="326"/>
          </p14:sldIdLst>
        </p14:section>
        <p14:section name="Optional Exercise" id="{F722CA24-58BB-45B7-B0A8-4BDADB74B2F4}">
          <p14:sldIdLst>
            <p14:sldId id="333"/>
            <p14:sldId id="334"/>
          </p14:sldIdLst>
        </p14:section>
        <p14:section name="Conclusion" id="{761AB24D-6785-4717-885C-943C11C56552}">
          <p14:sldIdLst>
            <p14:sldId id="328"/>
            <p14:sldId id="335"/>
            <p14:sldId id="29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E. Willis" initials="SEW"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BCA"/>
    <a:srgbClr val="E3D3DB"/>
    <a:srgbClr val="97467D"/>
    <a:srgbClr val="026794"/>
    <a:srgbClr val="405E79"/>
    <a:srgbClr val="35B2B4"/>
    <a:srgbClr val="95CD7A"/>
    <a:srgbClr val="70995C"/>
    <a:srgbClr val="000000"/>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70" autoAdjust="0"/>
    <p:restoredTop sz="53333" autoAdjust="0"/>
  </p:normalViewPr>
  <p:slideViewPr>
    <p:cSldViewPr snapToGrid="0" snapToObjects="1">
      <p:cViewPr varScale="1">
        <p:scale>
          <a:sx n="36" d="100"/>
          <a:sy n="36" d="100"/>
        </p:scale>
        <p:origin x="1758" y="54"/>
      </p:cViewPr>
      <p:guideLst>
        <p:guide orient="horz" pos="2160"/>
        <p:guide pos="3840"/>
      </p:guideLst>
    </p:cSldViewPr>
  </p:slideViewPr>
  <p:outlineViewPr>
    <p:cViewPr>
      <p:scale>
        <a:sx n="33" d="100"/>
        <a:sy n="33" d="100"/>
      </p:scale>
      <p:origin x="0" y="-4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D8994-4F69-1D49-B402-38B1BC4CA207}" type="datetimeFigureOut">
              <a:rPr lang="en-US" smtClean="0"/>
              <a:t>4/27/2020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767AD-8186-5647-9165-A19B63BA7F43}" type="slidenum">
              <a:rPr lang="en-US" smtClean="0"/>
              <a:t>‹#›</a:t>
            </a:fld>
            <a:endParaRPr lang="en-US" dirty="0"/>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a:t>
            </a:fld>
            <a:endParaRPr lang="en-US" dirty="0"/>
          </a:p>
        </p:txBody>
      </p:sp>
    </p:spTree>
    <p:extLst>
      <p:ext uri="{BB962C8B-B14F-4D97-AF65-F5344CB8AC3E}">
        <p14:creationId xmlns:p14="http://schemas.microsoft.com/office/powerpoint/2010/main" val="322683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efforts de protection de l'enfance, tant dans le contexte du développement que dans celui de l'aide humanitaire, ont connu une évolution importante au cours de la dernière décennie, passant d'une démarche centrée sur la prise en compte de risques particuliers et de catégories d'enfants vulnérables à la reconnaissance du fait qu'une approche systémique de la protection permet d'adopter une démarche plus globale et plus durable pour protéger les enfants vulnérables et renforcer leur résilience afin d'atténuer les effets potentiels de préjudices futurs.</a:t>
            </a:r>
          </a:p>
          <a:p>
            <a:r>
              <a:rPr lang="fr-FR" dirty="0"/>
              <a:t>Le renforcement des systèmes de protection de l'enfance est non seulement possible, mais aussi essentiel dans les situations humanitaires, car les situations d’urgence peuvent offrir des possibilités de renforcer les systèmes au niveau communautaire, ce qui permet de les intégrer dans les systèmes officiels après la</a:t>
            </a:r>
            <a:r>
              <a:rPr lang="fr-FR" baseline="0" dirty="0"/>
              <a:t> situation d’</a:t>
            </a:r>
            <a:r>
              <a:rPr lang="fr-FR" dirty="0"/>
              <a:t>urgence. Là où les systèmes de protection de l'enfance étaient auparavant faibles, une réponse humanitaire fondée sur une approche systémique offre la possibilité de mobiliser les ressources humanitaires pour «reconstruire en mieux» et établir des systèmes de protection de l'enfance efficaces et durables dans le cadre du processus de relèvement.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18</a:t>
            </a:fld>
            <a:endParaRPr lang="en-US" dirty="0"/>
          </a:p>
        </p:txBody>
      </p:sp>
    </p:spTree>
    <p:extLst>
      <p:ext uri="{BB962C8B-B14F-4D97-AF65-F5344CB8AC3E}">
        <p14:creationId xmlns:p14="http://schemas.microsoft.com/office/powerpoint/2010/main" val="1565751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19</a:t>
            </a:fld>
            <a:endParaRPr lang="en-US" dirty="0"/>
          </a:p>
        </p:txBody>
      </p:sp>
    </p:spTree>
    <p:extLst>
      <p:ext uri="{BB962C8B-B14F-4D97-AF65-F5344CB8AC3E}">
        <p14:creationId xmlns:p14="http://schemas.microsoft.com/office/powerpoint/2010/main" val="3503675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L'un des facteurs primordiaux qui renforce le travail de protection de l'enfance au niveau communautaire est l'appropriation par la communauté. Toutes les considérations ci-dessus y contribuent, bien que dans chaque contexte, il puisse y avoir des approches spécifiques qui peuvent promouvoir l'appropriation communautaire, mais aussi des facteurs qui peuvent la limiter. Il s'agit d'un exercice facultatif permettant aux participants de tenir compte de leur contexte spécifique et des influences sur l'appropriation communautaire dans leurs approches de programmation. </a:t>
            </a:r>
          </a:p>
          <a:p>
            <a:endParaRPr lang="fr-FR" dirty="0"/>
          </a:p>
          <a:p>
            <a:r>
              <a:rPr lang="fr-FR" dirty="0"/>
              <a:t>*Préparez un tableau de conférence avec une ligne tracée au milieu. D'un côté, écrivez «</a:t>
            </a:r>
            <a:r>
              <a:rPr lang="fr-FR" baseline="0" dirty="0"/>
              <a:t>Encourage</a:t>
            </a:r>
            <a:r>
              <a:rPr lang="fr-FR" dirty="0"/>
              <a:t>» et de l'autre «Limite». Les participants peuvent écrire leurs réponses aux deux questions sur des feuillets autoadhésifs Post-it® ou des cartes avec du ruban adhésif et les placer dans la colonne appropriée.</a:t>
            </a:r>
          </a:p>
          <a:p>
            <a:endParaRPr lang="fr-FR" dirty="0"/>
          </a:p>
          <a:p>
            <a:r>
              <a:rPr lang="fr-FR" dirty="0"/>
              <a:t> Il peut également s'agir d'une brève réflexion en plénière en utilisant Mentimeter.</a:t>
            </a:r>
          </a:p>
          <a:p>
            <a:endParaRPr lang="fr-FR" dirty="0"/>
          </a:p>
          <a:p>
            <a:r>
              <a:rPr lang="fr-FR" dirty="0"/>
              <a:t>Cela amènera les participants à réfléchir à la manière dont nos approches peuvent promouvoir ou limiter l'appropriation et à avoir un aperçu des orientations ultérieures.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20</a:t>
            </a:fld>
            <a:endParaRPr lang="en-US" dirty="0"/>
          </a:p>
        </p:txBody>
      </p:sp>
    </p:spTree>
    <p:extLst>
      <p:ext uri="{BB962C8B-B14F-4D97-AF65-F5344CB8AC3E}">
        <p14:creationId xmlns:p14="http://schemas.microsoft.com/office/powerpoint/2010/main" val="702363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Il ne s'agit pas du tout d'une liste exhaustive, mais d'une illustration de quelques considérations.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21</a:t>
            </a:fld>
            <a:endParaRPr lang="en-US" dirty="0"/>
          </a:p>
        </p:txBody>
      </p:sp>
    </p:spTree>
    <p:extLst>
      <p:ext uri="{BB962C8B-B14F-4D97-AF65-F5344CB8AC3E}">
        <p14:creationId xmlns:p14="http://schemas.microsoft.com/office/powerpoint/2010/main" val="4223745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0767AD-8186-5647-9165-A19B63BA7F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906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24</a:t>
            </a:fld>
            <a:endParaRPr lang="en-US" dirty="0"/>
          </a:p>
        </p:txBody>
      </p:sp>
    </p:spTree>
    <p:extLst>
      <p:ext uri="{BB962C8B-B14F-4D97-AF65-F5344CB8AC3E}">
        <p14:creationId xmlns:p14="http://schemas.microsoft.com/office/powerpoint/2010/main" val="402422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4</a:t>
            </a:fld>
            <a:endParaRPr lang="en-US" dirty="0"/>
          </a:p>
        </p:txBody>
      </p:sp>
    </p:spTree>
    <p:extLst>
      <p:ext uri="{BB962C8B-B14F-4D97-AF65-F5344CB8AC3E}">
        <p14:creationId xmlns:p14="http://schemas.microsoft.com/office/powerpoint/2010/main" val="185589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Expliquez aux participants que nous appelons celles-ci des </a:t>
            </a:r>
            <a:r>
              <a:rPr lang="fr-FR" b="1" dirty="0"/>
              <a:t>CONSIDÉRATIONS CLÉS </a:t>
            </a:r>
            <a:r>
              <a:rPr lang="fr-FR" dirty="0"/>
              <a:t>parce que nous avons appris que ce sont des facteurs importants pour un engagement réussi avec les communautés.</a:t>
            </a:r>
          </a:p>
          <a:p>
            <a:endParaRPr lang="fr-FR" dirty="0"/>
          </a:p>
          <a:p>
            <a:r>
              <a:rPr lang="fr-FR" dirty="0"/>
              <a:t>Les diapositives suivantes présentent un résumé détaillé des considérations clés (mais pas dans leur intégralité). Elles peuvent être trop longues à montrer sous forme de diapositives mais peuvent être remises sous forme de documents à distribuer pour être discutées en petits groupes.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5</a:t>
            </a:fld>
            <a:endParaRPr lang="en-US" dirty="0"/>
          </a:p>
        </p:txBody>
      </p:sp>
    </p:spTree>
    <p:extLst>
      <p:ext uri="{BB962C8B-B14F-4D97-AF65-F5344CB8AC3E}">
        <p14:creationId xmlns:p14="http://schemas.microsoft.com/office/powerpoint/2010/main" val="3492872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diapositives suivantes présentent un résumé détaillé des considérations clés (mais pas dans leur intégralité). Elles peuvent être trop longues pour être présentées sous forme de diapositives, mais peuvent être distribuées sous forme de polycopiés pour être discutées en petits groupes.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motiver la discussion en petits groupes vous pouvez inclure les questions suivantes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êtes-vous pour ou contre les considérations suivantes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Comment chacune d’entre elle se reflète dans votre contexte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Réflexion sur vos propres approches - sont-elles en harmonie avec les considérations ? Si ce n'est pas le cas, pourquoi ? Y a-t-il une raison d'adapter les approches?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6</a:t>
            </a:fld>
            <a:endParaRPr lang="en-US" dirty="0"/>
          </a:p>
        </p:txBody>
      </p:sp>
    </p:spTree>
    <p:extLst>
      <p:ext uri="{BB962C8B-B14F-4D97-AF65-F5344CB8AC3E}">
        <p14:creationId xmlns:p14="http://schemas.microsoft.com/office/powerpoint/2010/main" val="239550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protection de l'enfance dans l'action humanitaire est guidée par un ensemble de principes qui s'appliquent à toutes les actions entreprises pour prévenir les violations de la protection de l'enfance et pour y répondre. Ils sont décrits dans les Standards Minimums pour la Protection de l'Enfance dans l'Action Humanitaire (SMPE). </a:t>
            </a:r>
          </a:p>
          <a:p>
            <a:endParaRPr lang="fr-FR" dirty="0"/>
          </a:p>
          <a:p>
            <a:r>
              <a:rPr lang="fr-FR" dirty="0"/>
              <a:t>D'autres considérations sont particulièrement importantes pour la protection de l'enfance au niveau communautaire.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7</a:t>
            </a:fld>
            <a:endParaRPr lang="en-US" dirty="0"/>
          </a:p>
        </p:txBody>
      </p:sp>
    </p:spTree>
    <p:extLst>
      <p:ext uri="{BB962C8B-B14F-4D97-AF65-F5344CB8AC3E}">
        <p14:creationId xmlns:p14="http://schemas.microsoft.com/office/powerpoint/2010/main" val="385742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L'engagement communautaire commence dès le début de notre travail, que ce soit lors d'une première évaluation rapide dans la phase de réponse, lors de l'établissement d'une programmation de préparation ou lors du lancement d'une nouvelle programmation dans un contexte de redressement. L'engagement concerne la manière dont nous évaluons, concevons, mettons en œuvre, suivons et évaluons notre programmation.</a:t>
            </a:r>
          </a:p>
          <a:p>
            <a:r>
              <a:rPr lang="fr-FR" dirty="0"/>
              <a:t>Un engagement communautaire efficace ne repose pas uniquement sur une expertise technique en matière de protection de l'enfance. Il existe des "compétences non techniques" qui sont essentielles pour créer des relations de confiance et de collaboration. Celles-ci constituent les compétences de base des approches de protection de l'enfance au niveau communautaire.</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8</a:t>
            </a:fld>
            <a:endParaRPr lang="en-US" dirty="0"/>
          </a:p>
        </p:txBody>
      </p:sp>
    </p:spTree>
    <p:extLst>
      <p:ext uri="{BB962C8B-B14F-4D97-AF65-F5344CB8AC3E}">
        <p14:creationId xmlns:p14="http://schemas.microsoft.com/office/powerpoint/2010/main" val="104219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Une protection de l'enfance efficace au niveau communautaire ne peut se faire qu'avec une compréhension approfondie du contexte et des influences sur les enfants, de la protection de l'enfance et des risques. Cette analyse doit être adaptable et continue, car les contextes évoluent avec le temps.</a:t>
            </a:r>
          </a:p>
          <a:p>
            <a:endParaRPr lang="fr-FR" dirty="0"/>
          </a:p>
          <a:p>
            <a:r>
              <a:rPr lang="fr-FR" dirty="0"/>
              <a:t>Elle peut être réalisée sous la forme d'un nuage de mots sur Mentimeter.</a:t>
            </a:r>
          </a:p>
          <a:p>
            <a:endParaRPr lang="fr-FR" dirty="0"/>
          </a:p>
          <a:p>
            <a:r>
              <a:rPr lang="fr-FR" dirty="0"/>
              <a:t>Présentation mise en place sur</a:t>
            </a:r>
            <a:r>
              <a:rPr lang="en-US" baseline="0" dirty="0"/>
              <a:t>: https://www.mentimeter.com/s/1af9c5f439cc8266a0757a377975f27c/d5fc15040a0b/edit</a:t>
            </a:r>
          </a:p>
          <a:p>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11</a:t>
            </a:fld>
            <a:endParaRPr lang="en-US" dirty="0"/>
          </a:p>
        </p:txBody>
      </p:sp>
    </p:spTree>
    <p:extLst>
      <p:ext uri="{BB962C8B-B14F-4D97-AF65-F5344CB8AC3E}">
        <p14:creationId xmlns:p14="http://schemas.microsoft.com/office/powerpoint/2010/main" val="152398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Une protection de l'enfance efficace au niveau communautaire exige des approches qui facilitent une participation active des membres de la communauté en s'appuyant sur leurs propres systèmes de croyance et capacités, en favorisant la résilience et la protection, et en répondant aux risques. Les acteurs externes doivent comprendre les ressources et les défis existants pour travailler de manière à soutenir et à collaborer, et à ne pas saper les systèmes locaux. </a:t>
            </a:r>
          </a:p>
          <a:p>
            <a:endParaRPr lang="fr-FR" dirty="0"/>
          </a:p>
          <a:p>
            <a:r>
              <a:rPr lang="fr-FR" dirty="0"/>
              <a:t>De préférence, dans un contexte humanitaire, une analyse approfondie du contexte est entreprise pendant la phase de préparation . Cette analyse sera remise à jour au cours de la phase de réponse. Si aucune analyse contextuelle n'a été entreprise avant la phase de réponse, le processus commencerait là et serait amélioré et poursuivi pendant la phase de relèvement.</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12</a:t>
            </a:fld>
            <a:endParaRPr lang="en-US" dirty="0"/>
          </a:p>
        </p:txBody>
      </p:sp>
    </p:spTree>
    <p:extLst>
      <p:ext uri="{BB962C8B-B14F-4D97-AF65-F5344CB8AC3E}">
        <p14:creationId xmlns:p14="http://schemas.microsoft.com/office/powerpoint/2010/main" val="1324457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600"/>
              </a:spcBef>
              <a:spcAft>
                <a:spcPts val="6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La participation des enfants est un droit fondamental des enfants et constitue un élément important des approches efficaces basées sur la communauté en matière de protection de l'enfance. Les approches au niveau communautaire qui prévoient une participation significative des enfants sont généralement plus efficaces pour aborder la protection de l'enfance de manière appropriée et pertinente. Les enfants jouent un rôle important dans la défense de leurs intérêts et de ceux de leurs pairs, en aidant les parents et les membres adultes de la communauté à comprendre leurs préoccupations prioritaires et la manière dont ils contribuent à la protection. </a:t>
            </a:r>
          </a:p>
          <a:p>
            <a:pPr marL="0" marR="0">
              <a:lnSpc>
                <a:spcPct val="115000"/>
              </a:lnSpc>
              <a:spcBef>
                <a:spcPts val="600"/>
              </a:spcBef>
              <a:spcAft>
                <a:spcPts val="600"/>
              </a:spcAft>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600"/>
              </a:spcBef>
              <a:spcAft>
                <a:spcPts val="6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Il est également démontré qu'une participation significative des enfants se traduit par des résultats positifs pour les enfants. Par exemple, les enfants qui participent aux mécanismes basés</a:t>
            </a:r>
            <a:r>
              <a:rPr lang="fr-FR" sz="1200" baseline="0" dirty="0">
                <a:effectLst/>
                <a:latin typeface="Calibri" panose="020F0502020204030204" pitchFamily="34" charset="0"/>
                <a:ea typeface="Calibri" panose="020F0502020204030204" pitchFamily="34" charset="0"/>
                <a:cs typeface="Times New Roman" panose="02020603050405020304" pitchFamily="18" charset="0"/>
              </a:rPr>
              <a:t> sur la </a:t>
            </a:r>
            <a:r>
              <a:rPr lang="fr-FR" sz="1200" dirty="0">
                <a:effectLst/>
                <a:latin typeface="Calibri" panose="020F0502020204030204" pitchFamily="34" charset="0"/>
                <a:ea typeface="Calibri" panose="020F0502020204030204" pitchFamily="34" charset="0"/>
                <a:cs typeface="Times New Roman" panose="02020603050405020304" pitchFamily="18" charset="0"/>
              </a:rPr>
              <a:t>communauté de protection de l'enfance:</a:t>
            </a:r>
          </a:p>
          <a:p>
            <a:pPr marL="171450" marR="0" indent="-171450">
              <a:lnSpc>
                <a:spcPct val="115000"/>
              </a:lnSpc>
              <a:spcBef>
                <a:spcPts val="600"/>
              </a:spcBef>
              <a:spcAft>
                <a:spcPts val="600"/>
              </a:spcAft>
              <a:buFont typeface="Arial" panose="020B060402020202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disposent d'une information accrue</a:t>
            </a:r>
          </a:p>
          <a:p>
            <a:pPr marL="171450" marR="0" indent="-171450">
              <a:lnSpc>
                <a:spcPct val="115000"/>
              </a:lnSpc>
              <a:spcBef>
                <a:spcPts val="600"/>
              </a:spcBef>
              <a:spcAft>
                <a:spcPts val="600"/>
              </a:spcAft>
              <a:buFont typeface="Arial" panose="020B060402020202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ont un niveau de confiance accru</a:t>
            </a:r>
          </a:p>
          <a:p>
            <a:pPr marL="171450" marR="0" indent="-171450">
              <a:lnSpc>
                <a:spcPct val="115000"/>
              </a:lnSpc>
              <a:spcBef>
                <a:spcPts val="600"/>
              </a:spcBef>
              <a:spcAft>
                <a:spcPts val="600"/>
              </a:spcAft>
              <a:buFont typeface="Arial" panose="020B060402020202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sont plus à même de défendre leurs droits et leur propre protection </a:t>
            </a:r>
          </a:p>
          <a:p>
            <a:pPr marL="171450" marR="0" indent="-171450">
              <a:lnSpc>
                <a:spcPct val="115000"/>
              </a:lnSpc>
              <a:spcBef>
                <a:spcPts val="600"/>
              </a:spcBef>
              <a:spcAft>
                <a:spcPts val="600"/>
              </a:spcAft>
              <a:buFont typeface="Arial" panose="020B060402020202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contribuent à l'amélioration de la protection des autres enfants</a:t>
            </a:r>
          </a:p>
          <a:p>
            <a:pPr marL="171450" marR="0" indent="-171450">
              <a:lnSpc>
                <a:spcPct val="115000"/>
              </a:lnSpc>
              <a:spcBef>
                <a:spcPts val="600"/>
              </a:spcBef>
              <a:spcAft>
                <a:spcPts val="600"/>
              </a:spcAft>
              <a:buFont typeface="Arial" panose="020B060402020202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influencent les plans de développement des communautés</a:t>
            </a:r>
          </a:p>
          <a:p>
            <a:pPr marL="171450" marR="0" indent="-171450">
              <a:lnSpc>
                <a:spcPct val="115000"/>
              </a:lnSpc>
              <a:spcBef>
                <a:spcPts val="600"/>
              </a:spcBef>
              <a:spcAft>
                <a:spcPts val="600"/>
              </a:spcAft>
              <a:buFont typeface="Arial" panose="020B060402020202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sont plus visibles dans la communauté et démontrent une plus grande capacité d'écoute à l'égard des enfants</a:t>
            </a:r>
          </a:p>
          <a:p>
            <a:pPr marL="171450" marR="0" indent="-171450">
              <a:lnSpc>
                <a:spcPct val="115000"/>
              </a:lnSpc>
              <a:spcBef>
                <a:spcPts val="600"/>
              </a:spcBef>
              <a:spcAft>
                <a:spcPts val="600"/>
              </a:spcAft>
              <a:buFont typeface="Arial" panose="020B060402020202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possèdent des compétences en matière de communication, de négociation et de résolution de problèmes</a:t>
            </a:r>
            <a:endParaRPr lang="en-US" dirty="0"/>
          </a:p>
        </p:txBody>
      </p:sp>
      <p:sp>
        <p:nvSpPr>
          <p:cNvPr id="4" name="Slide Number Placeholder 3"/>
          <p:cNvSpPr>
            <a:spLocks noGrp="1"/>
          </p:cNvSpPr>
          <p:nvPr>
            <p:ph type="sldNum" sz="quarter" idx="10"/>
          </p:nvPr>
        </p:nvSpPr>
        <p:spPr/>
        <p:txBody>
          <a:bodyPr/>
          <a:lstStyle/>
          <a:p>
            <a:fld id="{780767AD-8186-5647-9165-A19B63BA7F43}" type="slidenum">
              <a:rPr lang="en-US" smtClean="0"/>
              <a:t>15</a:t>
            </a:fld>
            <a:endParaRPr lang="en-US" dirty="0"/>
          </a:p>
        </p:txBody>
      </p:sp>
    </p:spTree>
    <p:extLst>
      <p:ext uri="{BB962C8B-B14F-4D97-AF65-F5344CB8AC3E}">
        <p14:creationId xmlns:p14="http://schemas.microsoft.com/office/powerpoint/2010/main" val="1427827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02679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extLst>
      <p:ext uri="{BB962C8B-B14F-4D97-AF65-F5344CB8AC3E}">
        <p14:creationId xmlns:p14="http://schemas.microsoft.com/office/powerpoint/2010/main" val="193487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Text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rgbClr val="03679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rgbClr val="036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1" y="2614613"/>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275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ext - Pur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6"/>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 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4"/>
                </a:solidFill>
              </a:defRPr>
            </a:lvl1pPr>
          </a:lstStyle>
          <a:p>
            <a:r>
              <a:rPr lang="en-US" dirty="0"/>
              <a:t>CLICK TO EDIT MASTER TITLE STYLE</a:t>
            </a:r>
          </a:p>
        </p:txBody>
      </p:sp>
      <p:cxnSp>
        <p:nvCxnSpPr>
          <p:cNvPr id="7" name="Straight Connector 6"/>
          <p:cNvCxnSpPr/>
          <p:nvPr userDrawn="1"/>
        </p:nvCxnSpPr>
        <p:spPr>
          <a:xfrm flipV="1">
            <a:off x="656024" y="1635973"/>
            <a:ext cx="10820189" cy="3387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858954" y="1589835"/>
            <a:ext cx="3617259" cy="922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p:cNvSpPr>
            <a:spLocks noGrp="1"/>
          </p:cNvSpPr>
          <p:nvPr>
            <p:ph type="body" sz="quarter" idx="10"/>
          </p:nvPr>
        </p:nvSpPr>
        <p:spPr>
          <a:xfrm>
            <a:off x="656022" y="1971675"/>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614612"/>
            <a:ext cx="10820015" cy="3729037"/>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Text with Dots - Blu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3" name="Picture 12"/>
            <p:cNvPicPr>
              <a:picLocks noChangeAspect="1"/>
            </p:cNvPicPr>
            <p:nvPr/>
          </p:nvPicPr>
          <p:blipFill rotWithShape="1">
            <a:blip r:embed="rId2">
              <a:alphaModFix amt="20000"/>
              <a:duotone>
                <a:schemeClr val="accent1">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1"/>
                </a:solidFill>
              </a:defRPr>
            </a:lvl1pPr>
          </a:lstStyle>
          <a:p>
            <a:r>
              <a:rPr lang="en-US" dirty="0"/>
              <a:t>CLICK TO EDIT MASTER TITLE STYLE</a:t>
            </a:r>
          </a:p>
        </p:txBody>
      </p:sp>
      <p:sp>
        <p:nvSpPr>
          <p:cNvPr id="11" name="Text Placeholder 10"/>
          <p:cNvSpPr>
            <a:spLocks noGrp="1"/>
          </p:cNvSpPr>
          <p:nvPr>
            <p:ph type="body" sz="quarter" idx="10"/>
          </p:nvPr>
        </p:nvSpPr>
        <p:spPr>
          <a:xfrm>
            <a:off x="656023" y="1690688"/>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12" name="Text Placeholder 11"/>
          <p:cNvSpPr>
            <a:spLocks noGrp="1"/>
          </p:cNvSpPr>
          <p:nvPr>
            <p:ph type="body" sz="quarter" idx="12"/>
          </p:nvPr>
        </p:nvSpPr>
        <p:spPr>
          <a:xfrm>
            <a:off x="656022" y="2333626"/>
            <a:ext cx="10820015" cy="37719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ext with Dots - Purple">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3"/>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85775"/>
          </a:xfrm>
        </p:spPr>
        <p:txBody>
          <a:bodyPr/>
          <a:lstStyle>
            <a:lvl1pPr marL="0" indent="0">
              <a:buNone/>
              <a:defRPr b="1">
                <a:solidFill>
                  <a:schemeClr val="accent1"/>
                </a:solidFill>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ext with Dots - 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6023" y="365125"/>
            <a:ext cx="10515600" cy="1325563"/>
          </a:xfrm>
        </p:spPr>
        <p:txBody>
          <a:bodyPr>
            <a:normAutofit/>
          </a:bodyPr>
          <a:lstStyle>
            <a:lvl1pPr>
              <a:defRPr sz="3600" b="1">
                <a:solidFill>
                  <a:schemeClr val="accent5"/>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571500"/>
          </a:xfrm>
        </p:spPr>
        <p:txBody>
          <a:bodyPr/>
          <a:lstStyle>
            <a:lvl1pPr marL="0" indent="0">
              <a:buNone/>
              <a:defRPr b="1">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4"/>
            <a:ext cx="10820015" cy="3729037"/>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5">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Text with Dots- Green">
    <p:spTree>
      <p:nvGrpSpPr>
        <p:cNvPr id="1" name=""/>
        <p:cNvGrpSpPr/>
        <p:nvPr/>
      </p:nvGrpSpPr>
      <p:grpSpPr>
        <a:xfrm>
          <a:off x="0" y="0"/>
          <a:ext cx="0" cy="0"/>
          <a:chOff x="0" y="0"/>
          <a:chExt cx="0" cy="0"/>
        </a:xfrm>
      </p:grpSpPr>
      <p:grpSp>
        <p:nvGrpSpPr>
          <p:cNvPr id="9" name="Group 8"/>
          <p:cNvGrpSpPr/>
          <p:nvPr userDrawn="1"/>
        </p:nvGrpSpPr>
        <p:grpSpPr>
          <a:xfrm>
            <a:off x="0" y="5303520"/>
            <a:ext cx="12192000" cy="1639827"/>
            <a:chOff x="0" y="5303520"/>
            <a:chExt cx="12192000" cy="1639827"/>
          </a:xfrm>
        </p:grpSpPr>
        <p:pic>
          <p:nvPicPr>
            <p:cNvPr id="10" name="Picture 9"/>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59836" t="10674" r="12105" b="6770"/>
            <a:stretch/>
          </p:blipFill>
          <p:spPr>
            <a:xfrm rot="5400000">
              <a:off x="2302155" y="3001365"/>
              <a:ext cx="1639827" cy="6244138"/>
            </a:xfrm>
            <a:prstGeom prst="rect">
              <a:avLst/>
            </a:prstGeom>
          </p:spPr>
        </p:pic>
        <p:pic>
          <p:nvPicPr>
            <p:cNvPr id="12" name="Picture 11"/>
            <p:cNvPicPr>
              <a:picLocks noChangeAspect="1"/>
            </p:cNvPicPr>
            <p:nvPr/>
          </p:nvPicPr>
          <p:blipFill rotWithShape="1">
            <a:blip r:embed="rId2">
              <a:alphaModFix amt="20000"/>
              <a:duotone>
                <a:schemeClr val="accent4">
                  <a:shade val="45000"/>
                  <a:satMod val="135000"/>
                </a:schemeClr>
                <a:prstClr val="white"/>
              </a:duotone>
              <a:extLst>
                <a:ext uri="{28A0092B-C50C-407E-A947-70E740481C1C}">
                  <a14:useLocalDpi xmlns:a14="http://schemas.microsoft.com/office/drawing/2010/main" val="0"/>
                </a:ext>
              </a:extLst>
            </a:blip>
            <a:srcRect l="60063" t="10674" r="11954" b="6770"/>
            <a:stretch/>
          </p:blipFill>
          <p:spPr>
            <a:xfrm rot="5400000">
              <a:off x="8439135" y="3108523"/>
              <a:ext cx="1557867" cy="5947862"/>
            </a:xfrm>
            <a:prstGeom prst="rect">
              <a:avLst/>
            </a:prstGeom>
          </p:spPr>
        </p:pic>
      </p:grpSp>
      <p:sp>
        <p:nvSpPr>
          <p:cNvPr id="2" name="Title 1"/>
          <p:cNvSpPr>
            <a:spLocks noGrp="1"/>
          </p:cNvSpPr>
          <p:nvPr>
            <p:ph type="title" hasCustomPrompt="1"/>
          </p:nvPr>
        </p:nvSpPr>
        <p:spPr>
          <a:xfrm>
            <a:off x="656022" y="365125"/>
            <a:ext cx="10820013" cy="1325563"/>
          </a:xfrm>
        </p:spPr>
        <p:txBody>
          <a:bodyPr>
            <a:normAutofit/>
          </a:bodyPr>
          <a:lstStyle>
            <a:lvl1pPr>
              <a:defRPr sz="3600" b="1">
                <a:solidFill>
                  <a:schemeClr val="accent4"/>
                </a:solidFill>
              </a:defRPr>
            </a:lvl1pPr>
          </a:lstStyle>
          <a:p>
            <a:r>
              <a:rPr lang="en-US" dirty="0"/>
              <a:t>CLICK TO EDIT MASTER TITLE STYLE</a:t>
            </a:r>
          </a:p>
        </p:txBody>
      </p:sp>
      <p:sp>
        <p:nvSpPr>
          <p:cNvPr id="11" name="Text Placeholder 10"/>
          <p:cNvSpPr>
            <a:spLocks noGrp="1"/>
          </p:cNvSpPr>
          <p:nvPr>
            <p:ph type="body" sz="quarter" idx="10"/>
          </p:nvPr>
        </p:nvSpPr>
        <p:spPr>
          <a:xfrm>
            <a:off x="656022" y="1690688"/>
            <a:ext cx="10820015" cy="428625"/>
          </a:xfrm>
        </p:spPr>
        <p:txBody>
          <a:bodyPr/>
          <a:lstStyle>
            <a:lvl1pPr marL="0" indent="0">
              <a:buNone/>
              <a:defRPr b="1">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p:txBody>
      </p:sp>
      <p:sp>
        <p:nvSpPr>
          <p:cNvPr id="6" name="Text Placeholder 11"/>
          <p:cNvSpPr>
            <a:spLocks noGrp="1"/>
          </p:cNvSpPr>
          <p:nvPr>
            <p:ph type="body" sz="quarter" idx="12"/>
          </p:nvPr>
        </p:nvSpPr>
        <p:spPr>
          <a:xfrm>
            <a:off x="656021" y="2333625"/>
            <a:ext cx="10820015" cy="3729037"/>
          </a:xfrm>
        </p:spPr>
        <p:txBody>
          <a:bodyPr/>
          <a:lstStyle>
            <a:lvl1pPr>
              <a:lnSpc>
                <a:spcPct val="114000"/>
              </a:lnSpc>
              <a:spcBef>
                <a:spcPts val="600"/>
              </a:spcBef>
              <a:spcAft>
                <a:spcPts val="600"/>
              </a:spcAft>
              <a:buClr>
                <a:schemeClr val="accent2"/>
              </a:buClr>
              <a:defRPr>
                <a:solidFill>
                  <a:schemeClr val="tx1"/>
                </a:solidFill>
              </a:defRPr>
            </a:lvl1pPr>
            <a:lvl2pPr>
              <a:lnSpc>
                <a:spcPct val="114000"/>
              </a:lnSpc>
              <a:spcBef>
                <a:spcPts val="600"/>
              </a:spcBef>
              <a:spcAft>
                <a:spcPts val="600"/>
              </a:spcAft>
              <a:buClr>
                <a:schemeClr val="accent2"/>
              </a:buClr>
              <a:defRPr>
                <a:solidFill>
                  <a:schemeClr val="tx1"/>
                </a:solidFill>
              </a:defRPr>
            </a:lvl2pPr>
            <a:lvl3pPr>
              <a:lnSpc>
                <a:spcPct val="114000"/>
              </a:lnSpc>
              <a:spcBef>
                <a:spcPts val="600"/>
              </a:spcBef>
              <a:spcAft>
                <a:spcPts val="600"/>
              </a:spcAft>
              <a:buClr>
                <a:schemeClr val="accent2"/>
              </a:buClr>
              <a:defRPr>
                <a:solidFill>
                  <a:schemeClr val="tx1"/>
                </a:solidFill>
              </a:defRPr>
            </a:lvl3pPr>
            <a:lvl4pPr>
              <a:lnSpc>
                <a:spcPct val="114000"/>
              </a:lnSpc>
              <a:spcBef>
                <a:spcPts val="600"/>
              </a:spcBef>
              <a:spcAft>
                <a:spcPts val="600"/>
              </a:spcAft>
              <a:buClr>
                <a:schemeClr val="accent2"/>
              </a:buClr>
              <a:defRPr>
                <a:solidFill>
                  <a:schemeClr val="tx1"/>
                </a:solidFill>
              </a:defRPr>
            </a:lvl4pPr>
            <a:lvl5pPr>
              <a:lnSpc>
                <a:spcPct val="114000"/>
              </a:lnSpc>
              <a:spcBef>
                <a:spcPts val="600"/>
              </a:spcBef>
              <a:spcAft>
                <a:spcPts val="600"/>
              </a:spcAft>
              <a:buClr>
                <a:schemeClr val="accent2"/>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mp; Text - Blu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1"/>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lnSpc>
                <a:spcPct val="114000"/>
              </a:lnSpc>
              <a:spcBef>
                <a:spcPts val="600"/>
              </a:spcBef>
              <a:spcAft>
                <a:spcPts val="600"/>
              </a:spcAft>
              <a:buClr>
                <a:schemeClr val="accent1"/>
              </a:buClr>
              <a:defRPr>
                <a:solidFill>
                  <a:schemeClr val="tx1"/>
                </a:solidFill>
              </a:defRPr>
            </a:lvl1pPr>
            <a:lvl2pPr>
              <a:lnSpc>
                <a:spcPct val="114000"/>
              </a:lnSpc>
              <a:spcBef>
                <a:spcPts val="600"/>
              </a:spcBef>
              <a:spcAft>
                <a:spcPts val="600"/>
              </a:spcAft>
              <a:buClr>
                <a:schemeClr val="accent1"/>
              </a:buClr>
              <a:defRPr>
                <a:solidFill>
                  <a:schemeClr val="tx1"/>
                </a:solidFill>
              </a:defRPr>
            </a:lvl2pPr>
            <a:lvl3pPr>
              <a:lnSpc>
                <a:spcPct val="114000"/>
              </a:lnSpc>
              <a:spcBef>
                <a:spcPts val="600"/>
              </a:spcBef>
              <a:spcAft>
                <a:spcPts val="600"/>
              </a:spcAft>
              <a:buClr>
                <a:schemeClr val="accent1"/>
              </a:buClr>
              <a:defRPr>
                <a:solidFill>
                  <a:schemeClr val="tx1"/>
                </a:solidFill>
              </a:defRPr>
            </a:lvl3pPr>
            <a:lvl4pPr>
              <a:lnSpc>
                <a:spcPct val="114000"/>
              </a:lnSpc>
              <a:spcBef>
                <a:spcPts val="600"/>
              </a:spcBef>
              <a:spcAft>
                <a:spcPts val="600"/>
              </a:spcAft>
              <a:buClr>
                <a:schemeClr val="accent1"/>
              </a:buClr>
              <a:defRPr>
                <a:solidFill>
                  <a:schemeClr val="tx1"/>
                </a:solidFill>
              </a:defRPr>
            </a:lvl4pPr>
            <a:lvl5pPr>
              <a:lnSpc>
                <a:spcPct val="114000"/>
              </a:lnSpc>
              <a:spcBef>
                <a:spcPts val="600"/>
              </a:spcBef>
              <a:spcAft>
                <a:spcPts val="600"/>
              </a:spcAft>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541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mp; Text - Purpl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3"/>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Purple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746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mp; Text - Teal">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5"/>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mp; Text - Green">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890099" y="257176"/>
            <a:ext cx="6943302" cy="1325563"/>
          </a:xfrm>
        </p:spPr>
        <p:txBody>
          <a:bodyPr>
            <a:normAutofit/>
          </a:bodyPr>
          <a:lstStyle>
            <a:lvl1pPr>
              <a:defRPr sz="3200" b="1">
                <a:solidFill>
                  <a:schemeClr val="accent4"/>
                </a:solidFill>
              </a:defRPr>
            </a:lvl1pPr>
          </a:lstStyle>
          <a:p>
            <a:r>
              <a:rPr lang="en-US" dirty="0"/>
              <a:t>CLICK TO EDIT MASTER TITLE STYLE</a:t>
            </a:r>
          </a:p>
        </p:txBody>
      </p:sp>
      <p:cxnSp>
        <p:nvCxnSpPr>
          <p:cNvPr id="14" name="Straight Connector 13"/>
          <p:cNvCxnSpPr/>
          <p:nvPr userDrawn="1"/>
        </p:nvCxnSpPr>
        <p:spPr>
          <a:xfrm flipV="1">
            <a:off x="5027117" y="1509236"/>
            <a:ext cx="6806284" cy="1761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9351335" y="1467293"/>
            <a:ext cx="2482066" cy="7822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0"/>
          </p:nvPr>
        </p:nvSpPr>
        <p:spPr>
          <a:xfrm>
            <a:off x="0" y="0"/>
            <a:ext cx="4340225" cy="6858000"/>
          </a:xfrm>
        </p:spPr>
        <p:txBody>
          <a:bodyPr/>
          <a:lstStyle/>
          <a:p>
            <a:r>
              <a:rPr lang="en-US" dirty="0"/>
              <a:t>Click icon to add picture</a:t>
            </a:r>
          </a:p>
        </p:txBody>
      </p:sp>
      <p:sp>
        <p:nvSpPr>
          <p:cNvPr id="19" name="Text Placeholder 11"/>
          <p:cNvSpPr>
            <a:spLocks noGrp="1"/>
          </p:cNvSpPr>
          <p:nvPr>
            <p:ph type="body" sz="quarter" idx="12"/>
          </p:nvPr>
        </p:nvSpPr>
        <p:spPr>
          <a:xfrm>
            <a:off x="4890100" y="1907476"/>
            <a:ext cx="6943302" cy="4493324"/>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Two Column - Blu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rgbClr val="0167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3"/>
              </a:buClr>
              <a:defRPr sz="2400">
                <a:solidFill>
                  <a:schemeClr val="tx1"/>
                </a:solidFill>
              </a:defRPr>
            </a:lvl1pPr>
            <a:lvl2pPr>
              <a:buClr>
                <a:schemeClr val="accent3"/>
              </a:buClr>
              <a:defRPr sz="2400">
                <a:solidFill>
                  <a:schemeClr val="tx1"/>
                </a:solidFill>
              </a:defRPr>
            </a:lvl2pPr>
            <a:lvl3pPr>
              <a:buClr>
                <a:schemeClr val="accent3"/>
              </a:buClr>
              <a:defRPr sz="2400">
                <a:solidFill>
                  <a:schemeClr val="tx1"/>
                </a:solidFill>
              </a:defRPr>
            </a:lvl3pPr>
            <a:lvl4pPr>
              <a:buClr>
                <a:schemeClr val="accent3"/>
              </a:buClr>
              <a:defRPr sz="2400">
                <a:solidFill>
                  <a:schemeClr val="tx1"/>
                </a:solidFill>
              </a:defRPr>
            </a:lvl4pPr>
            <a:lvl5pPr>
              <a:buClr>
                <a:schemeClr val="accent3"/>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Two Column - Purple">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1"/>
              </a:buClr>
              <a:defRPr sz="2400">
                <a:solidFill>
                  <a:schemeClr val="tx1"/>
                </a:solidFill>
              </a:defRPr>
            </a:lvl1pPr>
            <a:lvl2pPr>
              <a:buClr>
                <a:schemeClr val="accent1"/>
              </a:buClr>
              <a:defRPr sz="2400">
                <a:solidFill>
                  <a:schemeClr val="tx1"/>
                </a:solidFill>
              </a:defRPr>
            </a:lvl2pPr>
            <a:lvl3pPr>
              <a:buClr>
                <a:schemeClr val="accent1"/>
              </a:buClr>
              <a:defRPr sz="2400">
                <a:solidFill>
                  <a:schemeClr val="tx1"/>
                </a:solidFill>
              </a:defRPr>
            </a:lvl3pPr>
            <a:lvl4pPr>
              <a:buClr>
                <a:schemeClr val="accent1"/>
              </a:buClr>
              <a:defRPr sz="2400">
                <a:solidFill>
                  <a:schemeClr val="tx1"/>
                </a:solidFill>
              </a:defRPr>
            </a:lvl4pPr>
            <a:lvl5pPr>
              <a:buClr>
                <a:schemeClr val="accent1"/>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wo Column - Teal">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6"/>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6"/>
              </a:buClr>
              <a:defRPr sz="2400">
                <a:solidFill>
                  <a:schemeClr val="tx1"/>
                </a:solidFill>
              </a:defRPr>
            </a:lvl1pPr>
            <a:lvl2pPr>
              <a:buClr>
                <a:schemeClr val="accent6"/>
              </a:buClr>
              <a:defRPr sz="2400">
                <a:solidFill>
                  <a:schemeClr val="tx1"/>
                </a:solidFill>
              </a:defRPr>
            </a:lvl2pPr>
            <a:lvl3pPr>
              <a:buClr>
                <a:schemeClr val="accent6"/>
              </a:buClr>
              <a:defRPr sz="2400">
                <a:solidFill>
                  <a:schemeClr val="tx1"/>
                </a:solidFill>
              </a:defRPr>
            </a:lvl3pPr>
            <a:lvl4pPr>
              <a:buClr>
                <a:schemeClr val="accent6"/>
              </a:buClr>
              <a:defRPr sz="2400">
                <a:solidFill>
                  <a:schemeClr val="tx1"/>
                </a:solidFill>
              </a:defRPr>
            </a:lvl4pPr>
            <a:lvl5pPr>
              <a:buClr>
                <a:schemeClr val="accent6"/>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Two Column - Green">
    <p:spTree>
      <p:nvGrpSpPr>
        <p:cNvPr id="1" name=""/>
        <p:cNvGrpSpPr/>
        <p:nvPr/>
      </p:nvGrpSpPr>
      <p:grpSpPr>
        <a:xfrm>
          <a:off x="0" y="0"/>
          <a:ext cx="0" cy="0"/>
          <a:chOff x="0" y="0"/>
          <a:chExt cx="0" cy="0"/>
        </a:xfrm>
      </p:grpSpPr>
      <p:sp>
        <p:nvSpPr>
          <p:cNvPr id="16" name="Rectangle 15"/>
          <p:cNvSpPr/>
          <p:nvPr userDrawn="1"/>
        </p:nvSpPr>
        <p:spPr>
          <a:xfrm>
            <a:off x="0" y="0"/>
            <a:ext cx="12192000" cy="16093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208788" y="0"/>
            <a:ext cx="12609575" cy="2174490"/>
            <a:chOff x="0" y="5043119"/>
            <a:chExt cx="12191999" cy="1814883"/>
          </a:xfrm>
        </p:grpSpPr>
        <p:pic>
          <p:nvPicPr>
            <p:cNvPr id="23" name="Picture 22"/>
            <p:cNvPicPr>
              <a:picLocks noChangeAspect="1"/>
            </p:cNvPicPr>
            <p:nvPr/>
          </p:nvPicPr>
          <p:blipFill rotWithShape="1">
            <a:blip r:embed="rId2">
              <a:alphaModFix amt="20000"/>
              <a:extLst>
                <a:ext uri="{28A0092B-C50C-407E-A947-70E740481C1C}">
                  <a14:useLocalDpi xmlns:a14="http://schemas.microsoft.com/office/drawing/2010/main" val="0"/>
                </a:ext>
              </a:extLst>
            </a:blip>
            <a:srcRect l="50000" t="7392" r="19089" b="9030"/>
            <a:stretch/>
          </p:blipFill>
          <p:spPr>
            <a:xfrm rot="5400000">
              <a:off x="2349106" y="2694015"/>
              <a:ext cx="1814881" cy="6513094"/>
            </a:xfrm>
            <a:prstGeom prst="rect">
              <a:avLst/>
            </a:prstGeom>
          </p:spPr>
        </p:pic>
        <p:pic>
          <p:nvPicPr>
            <p:cNvPr id="24" name="Picture 23"/>
            <p:cNvPicPr>
              <a:picLocks noChangeAspect="1"/>
            </p:cNvPicPr>
            <p:nvPr/>
          </p:nvPicPr>
          <p:blipFill rotWithShape="1">
            <a:blip r:embed="rId2">
              <a:alphaModFix amt="20000"/>
              <a:extLst>
                <a:ext uri="{28A0092B-C50C-407E-A947-70E740481C1C}">
                  <a14:useLocalDpi xmlns:a14="http://schemas.microsoft.com/office/drawing/2010/main" val="0"/>
                </a:ext>
              </a:extLst>
            </a:blip>
            <a:srcRect l="54597" t="31446" r="16827" b="9030"/>
            <a:stretch/>
          </p:blipFill>
          <p:spPr>
            <a:xfrm rot="5400000">
              <a:off x="8435259" y="3077812"/>
              <a:ext cx="1791433" cy="5722047"/>
            </a:xfrm>
            <a:prstGeom prst="rect">
              <a:avLst/>
            </a:prstGeom>
          </p:spPr>
        </p:pic>
      </p:grpSp>
      <p:cxnSp>
        <p:nvCxnSpPr>
          <p:cNvPr id="21" name="Straight Connector 20"/>
          <p:cNvCxnSpPr/>
          <p:nvPr userDrawn="1"/>
        </p:nvCxnSpPr>
        <p:spPr>
          <a:xfrm>
            <a:off x="6125488" y="3178428"/>
            <a:ext cx="0" cy="31272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itle 1"/>
          <p:cNvSpPr>
            <a:spLocks noGrp="1"/>
          </p:cNvSpPr>
          <p:nvPr>
            <p:ph type="title" hasCustomPrompt="1"/>
          </p:nvPr>
        </p:nvSpPr>
        <p:spPr>
          <a:xfrm>
            <a:off x="656023" y="246594"/>
            <a:ext cx="10515600" cy="1325563"/>
          </a:xfrm>
        </p:spPr>
        <p:txBody>
          <a:bodyPr>
            <a:normAutofit/>
          </a:bodyPr>
          <a:lstStyle>
            <a:lvl1pPr>
              <a:defRPr sz="3600" b="1">
                <a:solidFill>
                  <a:schemeClr val="bg1"/>
                </a:solidFill>
              </a:defRPr>
            </a:lvl1pPr>
          </a:lstStyle>
          <a:p>
            <a:r>
              <a:rPr lang="en-US" dirty="0"/>
              <a:t>CLICK TO EDIT MASTER TITLE STYLE</a:t>
            </a:r>
          </a:p>
        </p:txBody>
      </p:sp>
      <p:sp>
        <p:nvSpPr>
          <p:cNvPr id="29" name="Text Placeholder 10"/>
          <p:cNvSpPr>
            <a:spLocks noGrp="1"/>
          </p:cNvSpPr>
          <p:nvPr>
            <p:ph type="body" sz="quarter" idx="10"/>
          </p:nvPr>
        </p:nvSpPr>
        <p:spPr>
          <a:xfrm>
            <a:off x="656022" y="1903943"/>
            <a:ext cx="10820015" cy="500063"/>
          </a:xfrm>
        </p:spPr>
        <p:txBody>
          <a:bodyPr/>
          <a:lstStyle>
            <a:lvl1pPr marL="0" indent="0">
              <a:buNone/>
              <a:defRPr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0" name="Text Placeholder 11"/>
          <p:cNvSpPr>
            <a:spLocks noGrp="1"/>
          </p:cNvSpPr>
          <p:nvPr>
            <p:ph type="body" sz="quarter" idx="12"/>
          </p:nvPr>
        </p:nvSpPr>
        <p:spPr>
          <a:xfrm>
            <a:off x="656021" y="2479149"/>
            <a:ext cx="10820015" cy="521171"/>
          </a:xfrm>
        </p:spPr>
        <p:txBody>
          <a:bodyPr>
            <a:normAutofit/>
          </a:bodyPr>
          <a:lstStyle>
            <a:lvl1pPr marL="0" indent="0">
              <a:buClr>
                <a:schemeClr val="accent3"/>
              </a:buClr>
              <a:buNone/>
              <a:defRPr sz="2400">
                <a:solidFill>
                  <a:schemeClr val="tx1"/>
                </a:solidFill>
              </a:defRPr>
            </a:lvl1pPr>
            <a:lvl2pPr marL="457200" indent="0">
              <a:buClr>
                <a:schemeClr val="accent3"/>
              </a:buClr>
              <a:buNone/>
              <a:defRPr>
                <a:solidFill>
                  <a:schemeClr val="tx1"/>
                </a:solidFill>
              </a:defRPr>
            </a:lvl2pPr>
            <a:lvl3pPr marL="914400" indent="0">
              <a:buClr>
                <a:schemeClr val="accent3"/>
              </a:buClr>
              <a:buNone/>
              <a:defRPr>
                <a:solidFill>
                  <a:schemeClr val="tx1"/>
                </a:solidFill>
              </a:defRPr>
            </a:lvl3pPr>
            <a:lvl4pPr marL="1371600" indent="0">
              <a:buClr>
                <a:schemeClr val="accent3"/>
              </a:buClr>
              <a:buNone/>
              <a:defRPr>
                <a:solidFill>
                  <a:schemeClr val="tx1"/>
                </a:solidFill>
              </a:defRPr>
            </a:lvl4pPr>
            <a:lvl5pPr marL="1828800" indent="0">
              <a:buClr>
                <a:schemeClr val="accent3"/>
              </a:buClr>
              <a:buNone/>
              <a:defRPr>
                <a:solidFill>
                  <a:schemeClr val="tx1"/>
                </a:solidFill>
              </a:defRPr>
            </a:lvl5pPr>
          </a:lstStyle>
          <a:p>
            <a:pPr lvl="0"/>
            <a:r>
              <a:rPr lang="en-US"/>
              <a:t>Click to edit Master text styles</a:t>
            </a:r>
          </a:p>
        </p:txBody>
      </p:sp>
      <p:sp>
        <p:nvSpPr>
          <p:cNvPr id="31" name="Text Placeholder 10"/>
          <p:cNvSpPr>
            <a:spLocks noGrp="1"/>
          </p:cNvSpPr>
          <p:nvPr>
            <p:ph type="body" sz="quarter" idx="13"/>
          </p:nvPr>
        </p:nvSpPr>
        <p:spPr>
          <a:xfrm>
            <a:off x="656022"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2" name="Text Placeholder 11"/>
          <p:cNvSpPr>
            <a:spLocks noGrp="1"/>
          </p:cNvSpPr>
          <p:nvPr>
            <p:ph type="body" sz="quarter" idx="14"/>
          </p:nvPr>
        </p:nvSpPr>
        <p:spPr>
          <a:xfrm>
            <a:off x="656022"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Text Placeholder 10"/>
          <p:cNvSpPr>
            <a:spLocks noGrp="1"/>
          </p:cNvSpPr>
          <p:nvPr>
            <p:ph type="body" sz="quarter" idx="15"/>
          </p:nvPr>
        </p:nvSpPr>
        <p:spPr>
          <a:xfrm>
            <a:off x="6814990" y="3358502"/>
            <a:ext cx="4661045" cy="605076"/>
          </a:xfrm>
        </p:spPr>
        <p:txBody>
          <a:bodyPr>
            <a:normAutofit/>
          </a:bodyPr>
          <a:lstStyle>
            <a:lvl1pPr marL="0" indent="0">
              <a:buNone/>
              <a:defRPr sz="2400" b="1">
                <a:solidFill>
                  <a:schemeClr val="accent2"/>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p:txBody>
      </p:sp>
      <p:sp>
        <p:nvSpPr>
          <p:cNvPr id="34" name="Text Placeholder 11"/>
          <p:cNvSpPr>
            <a:spLocks noGrp="1"/>
          </p:cNvSpPr>
          <p:nvPr>
            <p:ph type="body" sz="quarter" idx="16"/>
          </p:nvPr>
        </p:nvSpPr>
        <p:spPr>
          <a:xfrm>
            <a:off x="6814990" y="4066959"/>
            <a:ext cx="4661046" cy="2238723"/>
          </a:xfrm>
        </p:spPr>
        <p:txBody>
          <a:bodyPr>
            <a:normAutofit/>
          </a:bodyPr>
          <a:lstStyle>
            <a:lvl1pPr>
              <a:buClr>
                <a:schemeClr val="accent2"/>
              </a:buClr>
              <a:defRPr sz="2400">
                <a:solidFill>
                  <a:schemeClr val="tx1"/>
                </a:solidFill>
              </a:defRPr>
            </a:lvl1pPr>
            <a:lvl2pPr>
              <a:buClr>
                <a:schemeClr val="accent2"/>
              </a:buClr>
              <a:defRPr sz="2400">
                <a:solidFill>
                  <a:schemeClr val="tx1"/>
                </a:solidFill>
              </a:defRPr>
            </a:lvl2pPr>
            <a:lvl3pPr>
              <a:buClr>
                <a:schemeClr val="accent2"/>
              </a:buClr>
              <a:defRPr sz="2400">
                <a:solidFill>
                  <a:schemeClr val="tx1"/>
                </a:solidFill>
              </a:defRPr>
            </a:lvl3pPr>
            <a:lvl4pPr>
              <a:buClr>
                <a:schemeClr val="accent2"/>
              </a:buClr>
              <a:defRPr sz="2400">
                <a:solidFill>
                  <a:schemeClr val="tx1"/>
                </a:solidFill>
              </a:defRPr>
            </a:lvl4pPr>
            <a:lvl5pPr>
              <a:buClr>
                <a:schemeClr val="accent2"/>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 Colored Background - Blu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Colored Background - Purple">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 Colored Background - Teal">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 Colored Background - Green">
    <p:spTree>
      <p:nvGrpSpPr>
        <p:cNvPr id="1" name=""/>
        <p:cNvGrpSpPr/>
        <p:nvPr/>
      </p:nvGrpSpPr>
      <p:grpSpPr>
        <a:xfrm>
          <a:off x="0" y="0"/>
          <a:ext cx="0" cy="0"/>
          <a:chOff x="0" y="0"/>
          <a:chExt cx="0" cy="0"/>
        </a:xfrm>
      </p:grpSpPr>
      <p:sp>
        <p:nvSpPr>
          <p:cNvPr id="14" name="Rectangle 13"/>
          <p:cNvSpPr/>
          <p:nvPr userDrawn="1"/>
        </p:nvSpPr>
        <p:spPr>
          <a:xfrm>
            <a:off x="0" y="3541"/>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941095" y="2837119"/>
            <a:ext cx="8293768" cy="109480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610678" y="2502568"/>
            <a:ext cx="6997148" cy="8021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60399" t="16294" r="3322" b="6460"/>
          <a:stretch/>
        </p:blipFill>
        <p:spPr>
          <a:xfrm rot="5400000">
            <a:off x="4171319" y="95874"/>
            <a:ext cx="3849350" cy="12192003"/>
          </a:xfrm>
          <a:prstGeom prst="rect">
            <a:avLst/>
          </a:prstGeom>
        </p:spPr>
      </p:pic>
      <p:sp>
        <p:nvSpPr>
          <p:cNvPr id="28" name="Title 1"/>
          <p:cNvSpPr>
            <a:spLocks noGrp="1"/>
          </p:cNvSpPr>
          <p:nvPr>
            <p:ph type="title" hasCustomPrompt="1"/>
          </p:nvPr>
        </p:nvSpPr>
        <p:spPr>
          <a:xfrm>
            <a:off x="2145791" y="3099692"/>
            <a:ext cx="7851649" cy="562168"/>
          </a:xfrm>
        </p:spPr>
        <p:txBody>
          <a:bodyPr>
            <a:normAutofit/>
          </a:bodyPr>
          <a:lstStyle>
            <a:lvl1pPr algn="ctr">
              <a:defRPr sz="3200" b="1">
                <a:solidFill>
                  <a:schemeClr val="bg1"/>
                </a:solidFill>
              </a:defRPr>
            </a:lvl1pPr>
          </a:lstStyle>
          <a:p>
            <a:r>
              <a:rPr lang="en-US" dirty="0"/>
              <a:t>CLICK TO EDIT MASTER TITLE STYLE</a:t>
            </a:r>
          </a:p>
        </p:txBody>
      </p:sp>
      <p:sp>
        <p:nvSpPr>
          <p:cNvPr id="29" name="Text Placeholder 10"/>
          <p:cNvSpPr>
            <a:spLocks noGrp="1"/>
          </p:cNvSpPr>
          <p:nvPr>
            <p:ph type="body" sz="quarter" idx="10" hasCustomPrompt="1"/>
          </p:nvPr>
        </p:nvSpPr>
        <p:spPr>
          <a:xfrm>
            <a:off x="2610678" y="2678354"/>
            <a:ext cx="6997148" cy="375705"/>
          </a:xfrm>
        </p:spPr>
        <p:txBody>
          <a:bodyPr>
            <a:normAutofit/>
          </a:bodyPr>
          <a:lstStyle>
            <a:lvl1pPr marL="0" indent="0" algn="ctr">
              <a:buNone/>
              <a:defRPr sz="1800" b="1">
                <a:solidFill>
                  <a:schemeClr val="bg1"/>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Teal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35B2B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8153936" y="6448427"/>
            <a:ext cx="1396623" cy="180974"/>
          </a:xfrm>
          <a:prstGeom prst="rect">
            <a:avLst/>
          </a:prstGeom>
        </p:spPr>
        <p:txBody>
          <a:bodyPr/>
          <a:lstStyle/>
          <a:p>
            <a:fld id="{EDF33987-6305-4E2A-BF18-EF013ECE927B}" type="datetimeFigureOut">
              <a:rPr lang="en-US"/>
              <a:t>4/27/2020</a:t>
            </a:fld>
            <a:endParaRPr dirty="0"/>
          </a:p>
        </p:txBody>
      </p:sp>
      <p:sp>
        <p:nvSpPr>
          <p:cNvPr id="5" name="Footer Placeholder 4"/>
          <p:cNvSpPr>
            <a:spLocks noGrp="1"/>
          </p:cNvSpPr>
          <p:nvPr>
            <p:ph type="ftr" sz="quarter" idx="11"/>
          </p:nvPr>
        </p:nvSpPr>
        <p:spPr>
          <a:xfrm>
            <a:off x="1209151" y="6448427"/>
            <a:ext cx="6639905" cy="180974"/>
          </a:xfrm>
          <a:prstGeom prst="rect">
            <a:avLst/>
          </a:prstGeom>
        </p:spPr>
        <p:txBody>
          <a:bodyPr/>
          <a:lstStyle/>
          <a:p>
            <a:endParaRPr dirty="0"/>
          </a:p>
        </p:txBody>
      </p:sp>
      <p:sp>
        <p:nvSpPr>
          <p:cNvPr id="6" name="Slide Number Placeholder 5"/>
          <p:cNvSpPr>
            <a:spLocks noGrp="1"/>
          </p:cNvSpPr>
          <p:nvPr>
            <p:ph type="sldNum" sz="quarter" idx="12"/>
          </p:nvPr>
        </p:nvSpPr>
        <p:spPr>
          <a:xfrm>
            <a:off x="9830772" y="6448427"/>
            <a:ext cx="1143299" cy="180974"/>
          </a:xfrm>
          <a:prstGeom prst="rect">
            <a:avLst/>
          </a:prstGeom>
        </p:spPr>
        <p:txBody>
          <a:bodyPr/>
          <a:lstStyle/>
          <a:p>
            <a:fld id="{F36C87F6-986D-49E6-AF40-1B3A1EE8064D}" type="slidenum">
              <a:rPr/>
              <a:t>‹#›</a:t>
            </a:fld>
            <a:endParaRPr dirty="0"/>
          </a:p>
        </p:txBody>
      </p:sp>
    </p:spTree>
    <p:extLst>
      <p:ext uri="{BB962C8B-B14F-4D97-AF65-F5344CB8AC3E}">
        <p14:creationId xmlns:p14="http://schemas.microsoft.com/office/powerpoint/2010/main" val="90018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E6A862-3FB9-4982-95FD-3B3EAC865BD3}" type="datetimeFigureOut">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16367-F1D1-461C-A031-500E9B60F026}" type="slidenum">
              <a:rPr lang="en-US" smtClean="0"/>
              <a:t>‹#›</a:t>
            </a:fld>
            <a:endParaRPr lang="en-US" dirty="0"/>
          </a:p>
        </p:txBody>
      </p:sp>
    </p:spTree>
    <p:extLst>
      <p:ext uri="{BB962C8B-B14F-4D97-AF65-F5344CB8AC3E}">
        <p14:creationId xmlns:p14="http://schemas.microsoft.com/office/powerpoint/2010/main" val="3595924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E6A862-3FB9-4982-95FD-3B3EAC865BD3}" type="datetimeFigureOut">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16367-F1D1-461C-A031-500E9B60F026}" type="slidenum">
              <a:rPr lang="en-US" smtClean="0"/>
              <a:t>‹#›</a:t>
            </a:fld>
            <a:endParaRPr lang="en-US" dirty="0"/>
          </a:p>
        </p:txBody>
      </p:sp>
    </p:spTree>
    <p:extLst>
      <p:ext uri="{BB962C8B-B14F-4D97-AF65-F5344CB8AC3E}">
        <p14:creationId xmlns:p14="http://schemas.microsoft.com/office/powerpoint/2010/main" val="2898246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E6A862-3FB9-4982-95FD-3B3EAC865BD3}" type="datetimeFigureOut">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16367-F1D1-461C-A031-500E9B60F026}" type="slidenum">
              <a:rPr lang="en-US" smtClean="0"/>
              <a:t>‹#›</a:t>
            </a:fld>
            <a:endParaRPr lang="en-US" dirty="0"/>
          </a:p>
        </p:txBody>
      </p:sp>
    </p:spTree>
    <p:extLst>
      <p:ext uri="{BB962C8B-B14F-4D97-AF65-F5344CB8AC3E}">
        <p14:creationId xmlns:p14="http://schemas.microsoft.com/office/powerpoint/2010/main" val="8805879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E6A862-3FB9-4982-95FD-3B3EAC865BD3}" type="datetimeFigureOut">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316367-F1D1-461C-A031-500E9B60F026}" type="slidenum">
              <a:rPr lang="en-US" smtClean="0"/>
              <a:t>‹#›</a:t>
            </a:fld>
            <a:endParaRPr lang="en-US" dirty="0"/>
          </a:p>
        </p:txBody>
      </p:sp>
    </p:spTree>
    <p:extLst>
      <p:ext uri="{BB962C8B-B14F-4D97-AF65-F5344CB8AC3E}">
        <p14:creationId xmlns:p14="http://schemas.microsoft.com/office/powerpoint/2010/main" val="1143673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E6A862-3FB9-4982-95FD-3B3EAC865BD3}" type="datetimeFigureOut">
              <a:rPr lang="en-US" smtClean="0"/>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316367-F1D1-461C-A031-500E9B60F026}" type="slidenum">
              <a:rPr lang="en-US" smtClean="0"/>
              <a:t>‹#›</a:t>
            </a:fld>
            <a:endParaRPr lang="en-US" dirty="0"/>
          </a:p>
        </p:txBody>
      </p:sp>
    </p:spTree>
    <p:extLst>
      <p:ext uri="{BB962C8B-B14F-4D97-AF65-F5344CB8AC3E}">
        <p14:creationId xmlns:p14="http://schemas.microsoft.com/office/powerpoint/2010/main" val="2343083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E6A862-3FB9-4982-95FD-3B3EAC865BD3}" type="datetimeFigureOut">
              <a:rPr lang="en-US" smtClean="0"/>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316367-F1D1-461C-A031-500E9B60F026}" type="slidenum">
              <a:rPr lang="en-US" smtClean="0"/>
              <a:t>‹#›</a:t>
            </a:fld>
            <a:endParaRPr lang="en-US" dirty="0"/>
          </a:p>
        </p:txBody>
      </p:sp>
    </p:spTree>
    <p:extLst>
      <p:ext uri="{BB962C8B-B14F-4D97-AF65-F5344CB8AC3E}">
        <p14:creationId xmlns:p14="http://schemas.microsoft.com/office/powerpoint/2010/main" val="2127784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6A862-3FB9-4982-95FD-3B3EAC865BD3}" type="datetimeFigureOut">
              <a:rPr lang="en-US" smtClean="0"/>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316367-F1D1-461C-A031-500E9B60F026}" type="slidenum">
              <a:rPr lang="en-US" smtClean="0"/>
              <a:t>‹#›</a:t>
            </a:fld>
            <a:endParaRPr lang="en-US" dirty="0"/>
          </a:p>
        </p:txBody>
      </p:sp>
    </p:spTree>
    <p:extLst>
      <p:ext uri="{BB962C8B-B14F-4D97-AF65-F5344CB8AC3E}">
        <p14:creationId xmlns:p14="http://schemas.microsoft.com/office/powerpoint/2010/main" val="2803425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6A862-3FB9-4982-95FD-3B3EAC865BD3}" type="datetimeFigureOut">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316367-F1D1-461C-A031-500E9B60F026}" type="slidenum">
              <a:rPr lang="en-US" smtClean="0"/>
              <a:t>‹#›</a:t>
            </a:fld>
            <a:endParaRPr lang="en-US" dirty="0"/>
          </a:p>
        </p:txBody>
      </p:sp>
    </p:spTree>
    <p:extLst>
      <p:ext uri="{BB962C8B-B14F-4D97-AF65-F5344CB8AC3E}">
        <p14:creationId xmlns:p14="http://schemas.microsoft.com/office/powerpoint/2010/main" val="156153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Green Background">
    <p:bg>
      <p:bgPr>
        <a:blipFill dpi="0" rotWithShape="1">
          <a:blip r:embed="rId2">
            <a:lum/>
          </a:blip>
          <a:srcRect/>
          <a:stretch>
            <a:fillRect l="-8000" t="-8000" r="-8000" b="-8000"/>
          </a:stretch>
        </a:blipFill>
        <a:effectLst/>
      </p:bgPr>
    </p:bg>
    <p:spTree>
      <p:nvGrpSpPr>
        <p:cNvPr id="1" name=""/>
        <p:cNvGrpSpPr/>
        <p:nvPr/>
      </p:nvGrpSpPr>
      <p:grpSpPr>
        <a:xfrm>
          <a:off x="0" y="0"/>
          <a:ext cx="0" cy="0"/>
          <a:chOff x="0" y="0"/>
          <a:chExt cx="0" cy="0"/>
        </a:xfrm>
      </p:grpSpPr>
      <p:sp>
        <p:nvSpPr>
          <p:cNvPr id="28" name="Rectangle 27"/>
          <p:cNvSpPr/>
          <p:nvPr userDrawn="1"/>
        </p:nvSpPr>
        <p:spPr>
          <a:xfrm>
            <a:off x="0" y="0"/>
            <a:ext cx="12192000" cy="6858000"/>
          </a:xfrm>
          <a:prstGeom prst="rect">
            <a:avLst/>
          </a:prstGeom>
          <a:solidFill>
            <a:srgbClr val="95CD7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1" hasCustomPrompt="1"/>
          </p:nvPr>
        </p:nvSpPr>
        <p:spPr>
          <a:xfrm>
            <a:off x="1828007" y="2076693"/>
            <a:ext cx="8535987" cy="627939"/>
          </a:xfrm>
        </p:spPr>
        <p:txBody>
          <a:bodyPr>
            <a:normAutofit/>
          </a:bodyPr>
          <a:lstStyle>
            <a:lvl1pPr marL="0" indent="0" algn="ctr">
              <a:buNone/>
              <a:defRPr sz="2800" b="1" i="0">
                <a:solidFill>
                  <a:schemeClr val="bg1"/>
                </a:solidFill>
                <a:latin typeface="Helvetica Neue" charset="0"/>
                <a:ea typeface="Helvetica Neue" charset="0"/>
                <a:cs typeface="Helvetica Neue" charset="0"/>
              </a:defRPr>
            </a:lvl1pPr>
          </a:lstStyle>
          <a:p>
            <a:pPr lvl="0"/>
            <a:r>
              <a:rPr lang="en-US" dirty="0"/>
              <a:t>CLICK TO EDIT MASTER TEXT STYLES</a:t>
            </a:r>
          </a:p>
        </p:txBody>
      </p:sp>
      <p:sp>
        <p:nvSpPr>
          <p:cNvPr id="17" name="Text Placeholder 16"/>
          <p:cNvSpPr>
            <a:spLocks noGrp="1"/>
          </p:cNvSpPr>
          <p:nvPr>
            <p:ph type="body" sz="quarter" idx="12" hasCustomPrompt="1"/>
          </p:nvPr>
        </p:nvSpPr>
        <p:spPr>
          <a:xfrm>
            <a:off x="1754188" y="3051922"/>
            <a:ext cx="8683625" cy="1455738"/>
          </a:xfrm>
        </p:spPr>
        <p:txBody>
          <a:bodyPr>
            <a:noAutofit/>
          </a:bodyPr>
          <a:lstStyle>
            <a:lvl1pPr marL="0" indent="0" algn="ctr">
              <a:buNone/>
              <a:defRPr sz="2800">
                <a:solidFill>
                  <a:schemeClr val="bg1"/>
                </a:solidFill>
                <a:latin typeface="Helvetica Neue" charset="0"/>
                <a:ea typeface="Helvetica Neue" charset="0"/>
                <a:cs typeface="Helvetica Neue" charset="0"/>
              </a:defRPr>
            </a:lvl1pPr>
            <a:lvl2pPr>
              <a:defRPr sz="2800">
                <a:latin typeface="Helvetica Neue" charset="0"/>
                <a:ea typeface="Helvetica Neue" charset="0"/>
                <a:cs typeface="Helvetica Neue" charset="0"/>
              </a:defRPr>
            </a:lvl2pPr>
            <a:lvl3pPr>
              <a:defRPr sz="2800">
                <a:latin typeface="Helvetica Neue" charset="0"/>
                <a:ea typeface="Helvetica Neue" charset="0"/>
                <a:cs typeface="Helvetica Neue" charset="0"/>
              </a:defRPr>
            </a:lvl3pPr>
            <a:lvl4pPr>
              <a:defRPr sz="2800">
                <a:latin typeface="Helvetica Neue" charset="0"/>
                <a:ea typeface="Helvetica Neue" charset="0"/>
                <a:cs typeface="Helvetica Neue" charset="0"/>
              </a:defRPr>
            </a:lvl4pPr>
            <a:lvl5pPr>
              <a:defRPr sz="2800">
                <a:latin typeface="Helvetica Neue" charset="0"/>
                <a:ea typeface="Helvetica Neue" charset="0"/>
                <a:cs typeface="Helvetica Neue" charset="0"/>
              </a:defRPr>
            </a:lvl5pPr>
          </a:lstStyle>
          <a:p>
            <a:pPr lvl="0"/>
            <a:r>
              <a:rPr lang="en-US" dirty="0"/>
              <a:t>CLICK TO EDIT MASTER TEXT STYLES</a:t>
            </a:r>
          </a:p>
        </p:txBody>
      </p:sp>
      <p:sp>
        <p:nvSpPr>
          <p:cNvPr id="8" name="Rectangle 7"/>
          <p:cNvSpPr/>
          <p:nvPr userDrawn="1"/>
        </p:nvSpPr>
        <p:spPr>
          <a:xfrm>
            <a:off x="5083215" y="2704632"/>
            <a:ext cx="2025570" cy="119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05E79"/>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E6A862-3FB9-4982-95FD-3B3EAC865BD3}" type="datetimeFigureOut">
              <a:rPr lang="en-US" smtClean="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316367-F1D1-461C-A031-500E9B60F026}" type="slidenum">
              <a:rPr lang="en-US" smtClean="0"/>
              <a:t>‹#›</a:t>
            </a:fld>
            <a:endParaRPr lang="en-US" dirty="0"/>
          </a:p>
        </p:txBody>
      </p:sp>
    </p:spTree>
    <p:extLst>
      <p:ext uri="{BB962C8B-B14F-4D97-AF65-F5344CB8AC3E}">
        <p14:creationId xmlns:p14="http://schemas.microsoft.com/office/powerpoint/2010/main" val="590969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E6A862-3FB9-4982-95FD-3B3EAC865BD3}" type="datetimeFigureOut">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16367-F1D1-461C-A031-500E9B60F026}" type="slidenum">
              <a:rPr lang="en-US" smtClean="0"/>
              <a:t>‹#›</a:t>
            </a:fld>
            <a:endParaRPr lang="en-US" dirty="0"/>
          </a:p>
        </p:txBody>
      </p:sp>
    </p:spTree>
    <p:extLst>
      <p:ext uri="{BB962C8B-B14F-4D97-AF65-F5344CB8AC3E}">
        <p14:creationId xmlns:p14="http://schemas.microsoft.com/office/powerpoint/2010/main" val="1051578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E6A862-3FB9-4982-95FD-3B3EAC865BD3}" type="datetimeFigureOut">
              <a:rPr lang="en-US" smtClean="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316367-F1D1-461C-A031-500E9B60F026}" type="slidenum">
              <a:rPr lang="en-US" smtClean="0"/>
              <a:t>‹#›</a:t>
            </a:fld>
            <a:endParaRPr lang="en-US" dirty="0"/>
          </a:p>
        </p:txBody>
      </p:sp>
    </p:spTree>
    <p:extLst>
      <p:ext uri="{BB962C8B-B14F-4D97-AF65-F5344CB8AC3E}">
        <p14:creationId xmlns:p14="http://schemas.microsoft.com/office/powerpoint/2010/main" val="81177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p:nvPr>
        </p:nvSpPr>
        <p:spPr>
          <a:xfrm>
            <a:off x="6712238" y="4570639"/>
            <a:ext cx="4889212" cy="1325563"/>
          </a:xfrm>
        </p:spPr>
        <p:txBody>
          <a:bodyPr>
            <a:normAutofit/>
          </a:bodyPr>
          <a:lstStyle>
            <a:lvl1pPr>
              <a:defRPr sz="4000" b="1">
                <a:solidFill>
                  <a:srgbClr val="405E79"/>
                </a:solidFill>
              </a:defRPr>
            </a:lvl1pPr>
          </a:lstStyle>
          <a:p>
            <a:r>
              <a:rPr lang="en-US"/>
              <a:t>Click to edit Master title style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622" t="-2" r="34585"/>
          <a:stretch/>
        </p:blipFill>
        <p:spPr>
          <a:xfrm>
            <a:off x="0" y="14990"/>
            <a:ext cx="4242216" cy="6858000"/>
          </a:xfrm>
          <a:prstGeom prst="rect">
            <a:avLst/>
          </a:prstGeom>
        </p:spPr>
      </p:pic>
      <p:cxnSp>
        <p:nvCxnSpPr>
          <p:cNvPr id="10" name="Straight Connector 9"/>
          <p:cNvCxnSpPr/>
          <p:nvPr userDrawn="1"/>
        </p:nvCxnSpPr>
        <p:spPr>
          <a:xfrm>
            <a:off x="4737140" y="6016980"/>
            <a:ext cx="7454860" cy="0"/>
          </a:xfrm>
          <a:prstGeom prst="line">
            <a:avLst/>
          </a:prstGeom>
          <a:ln>
            <a:solidFill>
              <a:srgbClr val="405E79"/>
            </a:solidFill>
          </a:ln>
        </p:spPr>
        <p:style>
          <a:lnRef idx="1">
            <a:schemeClr val="accent1"/>
          </a:lnRef>
          <a:fillRef idx="0">
            <a:schemeClr val="accent1"/>
          </a:fillRef>
          <a:effectRef idx="0">
            <a:schemeClr val="accent1"/>
          </a:effectRef>
          <a:fontRef idx="minor">
            <a:schemeClr val="tx1"/>
          </a:fontRef>
        </p:style>
      </p:cxnSp>
      <p:pic>
        <p:nvPicPr>
          <p:cNvPr id="11" name="Picture 10"/>
          <p:cNvPicPr/>
          <p:nvPr userDrawn="1"/>
        </p:nvPicPr>
        <p:blipFill>
          <a:blip r:embed="rId3">
            <a:extLst>
              <a:ext uri="{28A0092B-C50C-407E-A947-70E740481C1C}">
                <a14:useLocalDpi xmlns:a14="http://schemas.microsoft.com/office/drawing/2010/main" val="0"/>
              </a:ext>
            </a:extLst>
          </a:blip>
          <a:stretch>
            <a:fillRect/>
          </a:stretch>
        </p:blipFill>
        <p:spPr>
          <a:xfrm>
            <a:off x="4603790" y="3746756"/>
            <a:ext cx="1956048" cy="2028668"/>
          </a:xfrm>
          <a:prstGeom prst="rect">
            <a:avLst/>
          </a:prstGeom>
        </p:spPr>
      </p:pic>
    </p:spTree>
    <p:extLst>
      <p:ext uri="{BB962C8B-B14F-4D97-AF65-F5344CB8AC3E}">
        <p14:creationId xmlns:p14="http://schemas.microsoft.com/office/powerpoint/2010/main" val="140408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 Blu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buClr>
                <a:schemeClr val="accent3"/>
              </a:buClr>
              <a:defRPr>
                <a:solidFill>
                  <a:schemeClr val="tx1"/>
                </a:solidFill>
              </a:defRPr>
            </a:lvl4pPr>
            <a:lvl5pPr>
              <a:buClr>
                <a:schemeClr val="accent3"/>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25639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 Purp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rgbClr val="9746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rgbClr val="02679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 Te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5"/>
              </a:buClr>
              <a:defRPr>
                <a:solidFill>
                  <a:schemeClr val="tx1"/>
                </a:solidFill>
              </a:defRPr>
            </a:lvl1pPr>
            <a:lvl2pPr>
              <a:buClr>
                <a:schemeClr val="accent5"/>
              </a:buClr>
              <a:defRPr>
                <a:solidFill>
                  <a:schemeClr val="tx1"/>
                </a:solidFill>
              </a:defRPr>
            </a:lvl2pPr>
            <a:lvl3pPr>
              <a:buClr>
                <a:schemeClr val="accent5"/>
              </a:buClr>
              <a:defRPr>
                <a:solidFill>
                  <a:schemeClr val="tx1"/>
                </a:solidFill>
              </a:defRPr>
            </a:lvl3pPr>
            <a:lvl4pPr>
              <a:buClr>
                <a:schemeClr val="accent5"/>
              </a:buClr>
              <a:defRPr>
                <a:solidFill>
                  <a:schemeClr val="tx1"/>
                </a:solidFill>
              </a:defRPr>
            </a:lvl4pPr>
            <a:lvl5pPr>
              <a:buClr>
                <a:schemeClr val="accent5"/>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lit - G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93F2CD9-FC4A-A642-83EE-29CC8235A12F}" type="datetimeFigureOut">
              <a:rPr lang="en-US" smtClean="0"/>
              <a:t>4/27/2020</a:t>
            </a:fld>
            <a:endParaRPr lang="en-US" dirty="0"/>
          </a:p>
        </p:txBody>
      </p:sp>
      <p:sp>
        <p:nvSpPr>
          <p:cNvPr id="6" name="Rectangle 5"/>
          <p:cNvSpPr/>
          <p:nvPr userDrawn="1"/>
        </p:nvSpPr>
        <p:spPr>
          <a:xfrm>
            <a:off x="0" y="0"/>
            <a:ext cx="35725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6794"/>
              </a:solidFill>
            </a:endParaRPr>
          </a:p>
        </p:txBody>
      </p:sp>
      <p:pic>
        <p:nvPicPr>
          <p:cNvPr id="7" name="Picture 6"/>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26" t="9031" r="39371" b="9031"/>
          <a:stretch/>
        </p:blipFill>
        <p:spPr>
          <a:xfrm>
            <a:off x="0" y="0"/>
            <a:ext cx="3572540" cy="6858000"/>
          </a:xfrm>
          <a:prstGeom prst="rect">
            <a:avLst/>
          </a:prstGeom>
        </p:spPr>
      </p:pic>
      <p:sp>
        <p:nvSpPr>
          <p:cNvPr id="10" name="Text Placeholder 9"/>
          <p:cNvSpPr>
            <a:spLocks noGrp="1"/>
          </p:cNvSpPr>
          <p:nvPr>
            <p:ph type="body" sz="quarter" idx="11" hasCustomPrompt="1"/>
          </p:nvPr>
        </p:nvSpPr>
        <p:spPr>
          <a:xfrm>
            <a:off x="4100513" y="528638"/>
            <a:ext cx="7300912" cy="1271587"/>
          </a:xfrm>
        </p:spPr>
        <p:txBody>
          <a:bodyPr>
            <a:normAutofit/>
          </a:bodyPr>
          <a:lstStyle>
            <a:lvl1pPr marL="0" indent="0">
              <a:buNone/>
              <a:defRPr sz="3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11"/>
          <p:cNvSpPr>
            <a:spLocks noGrp="1"/>
          </p:cNvSpPr>
          <p:nvPr>
            <p:ph type="body" sz="quarter" idx="12"/>
          </p:nvPr>
        </p:nvSpPr>
        <p:spPr>
          <a:xfrm>
            <a:off x="4100513" y="2400300"/>
            <a:ext cx="7300912" cy="2128838"/>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9"/>
          <p:cNvSpPr>
            <a:spLocks noGrp="1"/>
          </p:cNvSpPr>
          <p:nvPr>
            <p:ph type="body" sz="quarter" idx="13" hasCustomPrompt="1"/>
          </p:nvPr>
        </p:nvSpPr>
        <p:spPr>
          <a:xfrm>
            <a:off x="284417" y="528638"/>
            <a:ext cx="2970847" cy="4799266"/>
          </a:xfrm>
        </p:spPr>
        <p:txBody>
          <a:bodyPr>
            <a:normAutofit/>
          </a:bodyPr>
          <a:lstStyle>
            <a:lvl1pPr marL="0" indent="0">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49" r:id="rId5"/>
    <p:sldLayoutId id="2147483655" r:id="rId6"/>
    <p:sldLayoutId id="2147483663" r:id="rId7"/>
    <p:sldLayoutId id="2147483664" r:id="rId8"/>
    <p:sldLayoutId id="2147483665" r:id="rId9"/>
    <p:sldLayoutId id="2147483654" r:id="rId10"/>
    <p:sldLayoutId id="2147483666" r:id="rId11"/>
    <p:sldLayoutId id="2147483667" r:id="rId12"/>
    <p:sldLayoutId id="2147483668" r:id="rId13"/>
    <p:sldLayoutId id="2147483681" r:id="rId14"/>
    <p:sldLayoutId id="2147483682" r:id="rId15"/>
    <p:sldLayoutId id="2147483683" r:id="rId16"/>
    <p:sldLayoutId id="2147483684" r:id="rId17"/>
    <p:sldLayoutId id="2147483656" r:id="rId18"/>
    <p:sldLayoutId id="2147483670" r:id="rId19"/>
    <p:sldLayoutId id="2147483669" r:id="rId20"/>
    <p:sldLayoutId id="2147483671" r:id="rId21"/>
    <p:sldLayoutId id="2147483672" r:id="rId22"/>
    <p:sldLayoutId id="2147483673" r:id="rId23"/>
    <p:sldLayoutId id="2147483674" r:id="rId24"/>
    <p:sldLayoutId id="2147483675" r:id="rId25"/>
    <p:sldLayoutId id="2147483677" r:id="rId26"/>
    <p:sldLayoutId id="2147483676" r:id="rId27"/>
    <p:sldLayoutId id="2147483678" r:id="rId28"/>
    <p:sldLayoutId id="2147483679" r:id="rId29"/>
    <p:sldLayoutId id="2147483680" r:id="rId30"/>
    <p:sldLayoutId id="2147483685" r:id="rId31"/>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6A862-3FB9-4982-95FD-3B3EAC865BD3}" type="datetimeFigureOut">
              <a:rPr lang="en-US" smtClean="0"/>
              <a:t>4/27/2020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16367-F1D1-461C-A031-500E9B60F026}" type="slidenum">
              <a:rPr lang="en-US" smtClean="0"/>
              <a:t>‹#›</a:t>
            </a:fld>
            <a:endParaRPr lang="en-US" dirty="0"/>
          </a:p>
        </p:txBody>
      </p:sp>
    </p:spTree>
    <p:extLst>
      <p:ext uri="{BB962C8B-B14F-4D97-AF65-F5344CB8AC3E}">
        <p14:creationId xmlns:p14="http://schemas.microsoft.com/office/powerpoint/2010/main" val="340965027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4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lang="en-US" dirty="0"/>
              <a:t>Module 1: </a:t>
            </a:r>
            <a:r>
              <a:rPr lang="fr-FR" dirty="0"/>
              <a:t>Les fondements des pratiques prometteuses</a:t>
            </a:r>
            <a:endParaRPr lang="en-US" dirty="0"/>
          </a:p>
        </p:txBody>
      </p:sp>
      <p:sp>
        <p:nvSpPr>
          <p:cNvPr id="3" name="Text Placeholder 2"/>
          <p:cNvSpPr>
            <a:spLocks noGrp="1"/>
          </p:cNvSpPr>
          <p:nvPr>
            <p:ph type="body" sz="quarter" idx="12"/>
          </p:nvPr>
        </p:nvSpPr>
        <p:spPr>
          <a:xfrm>
            <a:off x="1716193" y="3450259"/>
            <a:ext cx="8647801" cy="1455738"/>
          </a:xfrm>
        </p:spPr>
        <p:txBody>
          <a:bodyPr/>
          <a:lstStyle/>
          <a:p>
            <a:pPr>
              <a:lnSpc>
                <a:spcPct val="100000"/>
              </a:lnSpc>
              <a:spcBef>
                <a:spcPts val="0"/>
              </a:spcBef>
              <a:spcAft>
                <a:spcPts val="600"/>
              </a:spcAft>
            </a:pPr>
            <a:r>
              <a:rPr lang="fr-FR" dirty="0"/>
              <a:t>Considérations</a:t>
            </a:r>
            <a:r>
              <a:rPr lang="en-US" dirty="0"/>
              <a:t> </a:t>
            </a:r>
            <a:r>
              <a:rPr lang="fr-FR" dirty="0"/>
              <a:t>clés</a:t>
            </a:r>
            <a:r>
              <a:rPr lang="en-US" dirty="0"/>
              <a:t>: </a:t>
            </a:r>
          </a:p>
          <a:p>
            <a:pPr>
              <a:lnSpc>
                <a:spcPct val="100000"/>
              </a:lnSpc>
              <a:spcBef>
                <a:spcPts val="0"/>
              </a:spcBef>
              <a:spcAft>
                <a:spcPts val="600"/>
              </a:spcAft>
            </a:pPr>
            <a:r>
              <a:rPr lang="fr-FR" dirty="0"/>
              <a:t>Moyens d'atteindre des niveaux plus élevés d'engagement et d'appropriation communautaires</a:t>
            </a:r>
          </a:p>
          <a:p>
            <a:pPr>
              <a:lnSpc>
                <a:spcPct val="100000"/>
              </a:lnSpc>
              <a:spcBef>
                <a:spcPts val="0"/>
              </a:spcBef>
              <a:spcAft>
                <a:spcPts val="600"/>
              </a:spcAft>
            </a:pPr>
            <a:endParaRPr lang="en-US" dirty="0"/>
          </a:p>
        </p:txBody>
      </p:sp>
    </p:spTree>
    <p:extLst>
      <p:ext uri="{BB962C8B-B14F-4D97-AF65-F5344CB8AC3E}">
        <p14:creationId xmlns:p14="http://schemas.microsoft.com/office/powerpoint/2010/main" val="34309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6020" y="696077"/>
            <a:ext cx="10820015" cy="428625"/>
          </a:xfrm>
        </p:spPr>
        <p:txBody>
          <a:bodyPr>
            <a:normAutofit fontScale="92500" lnSpcReduction="10000"/>
          </a:bodyPr>
          <a:lstStyle/>
          <a:p>
            <a:r>
              <a:rPr lang="fr-FR" dirty="0"/>
              <a:t>Quelques</a:t>
            </a:r>
            <a:r>
              <a:rPr lang="en-US" dirty="0"/>
              <a:t> </a:t>
            </a:r>
            <a:r>
              <a:rPr lang="fr-FR" dirty="0"/>
              <a:t>considérations</a:t>
            </a:r>
            <a:r>
              <a:rPr lang="en-US" dirty="0"/>
              <a:t> (suite)</a:t>
            </a:r>
          </a:p>
          <a:p>
            <a:endParaRPr lang="en-US" dirty="0"/>
          </a:p>
        </p:txBody>
      </p:sp>
      <p:sp>
        <p:nvSpPr>
          <p:cNvPr id="4" name="Text Placeholder 3"/>
          <p:cNvSpPr>
            <a:spLocks noGrp="1"/>
          </p:cNvSpPr>
          <p:nvPr>
            <p:ph type="body" sz="quarter" idx="12"/>
          </p:nvPr>
        </p:nvSpPr>
        <p:spPr>
          <a:xfrm>
            <a:off x="800401" y="1346535"/>
            <a:ext cx="10028020" cy="3986964"/>
          </a:xfrm>
        </p:spPr>
        <p:txBody>
          <a:bodyPr>
            <a:normAutofit/>
          </a:bodyPr>
          <a:lstStyle/>
          <a:p>
            <a:pPr marL="274320" indent="-274320">
              <a:lnSpc>
                <a:spcPct val="124000"/>
              </a:lnSpc>
              <a:spcBef>
                <a:spcPts val="600"/>
              </a:spcBef>
              <a:spcAft>
                <a:spcPts val="600"/>
              </a:spcAft>
              <a:buSzPct val="90000"/>
              <a:buFont typeface="Symbol" panose="05050102010706020507" pitchFamily="18" charset="2"/>
              <a:buChar char="·"/>
            </a:pPr>
            <a:r>
              <a:rPr lang="fr-FR" sz="2400" dirty="0"/>
              <a:t>Se focaliser sur le renforcement à long terme de la capacité de la communauté à influencer positivement la protection de l'enfance</a:t>
            </a:r>
            <a:endParaRPr lang="en-US" sz="2400" dirty="0"/>
          </a:p>
          <a:p>
            <a:pPr marL="731520" lvl="1" indent="-274320">
              <a:lnSpc>
                <a:spcPct val="124000"/>
              </a:lnSpc>
              <a:spcAft>
                <a:spcPts val="600"/>
              </a:spcAft>
              <a:buFont typeface="Wingdings" panose="05000000000000000000" pitchFamily="2" charset="2"/>
              <a:buChar char="§"/>
            </a:pPr>
            <a:r>
              <a:rPr lang="fr-FR" sz="2200" dirty="0"/>
              <a:t>Encadrement et mentorat</a:t>
            </a:r>
          </a:p>
          <a:p>
            <a:pPr marL="731520" lvl="1" indent="-274320">
              <a:lnSpc>
                <a:spcPct val="124000"/>
              </a:lnSpc>
              <a:spcAft>
                <a:spcPts val="600"/>
              </a:spcAft>
              <a:buFont typeface="Wingdings" panose="05000000000000000000" pitchFamily="2" charset="2"/>
              <a:buChar char="§"/>
            </a:pPr>
            <a:r>
              <a:rPr lang="fr-FR" sz="2200" dirty="0"/>
              <a:t> Adapté au contexte, et non pas «une taille unique».</a:t>
            </a:r>
          </a:p>
          <a:p>
            <a:pPr marL="731520" lvl="1" indent="-274320">
              <a:lnSpc>
                <a:spcPct val="124000"/>
              </a:lnSpc>
              <a:spcAft>
                <a:spcPts val="600"/>
              </a:spcAft>
              <a:buFont typeface="Wingdings" panose="05000000000000000000" pitchFamily="2" charset="2"/>
              <a:buChar char="§"/>
            </a:pPr>
            <a:r>
              <a:rPr lang="fr-FR" sz="2200" dirty="0"/>
              <a:t>Des formations continues et non ponctuelles</a:t>
            </a:r>
          </a:p>
          <a:p>
            <a:pPr marL="731520" lvl="1" indent="-274320">
              <a:lnSpc>
                <a:spcPct val="124000"/>
              </a:lnSpc>
              <a:spcAft>
                <a:spcPts val="600"/>
              </a:spcAft>
              <a:buFont typeface="Wingdings" panose="05000000000000000000" pitchFamily="2" charset="2"/>
              <a:buChar char="§"/>
            </a:pPr>
            <a:r>
              <a:rPr lang="fr-FR" sz="2200" dirty="0"/>
              <a:t>Non seulement une formation technique, mais aussi le renforcement des capacités organisationnelles</a:t>
            </a:r>
            <a:endParaRPr lang="en-US" dirty="0"/>
          </a:p>
        </p:txBody>
      </p:sp>
    </p:spTree>
    <p:extLst>
      <p:ext uri="{BB962C8B-B14F-4D97-AF65-F5344CB8AC3E}">
        <p14:creationId xmlns:p14="http://schemas.microsoft.com/office/powerpoint/2010/main" val="507826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00513" y="336133"/>
            <a:ext cx="7300912" cy="1271587"/>
          </a:xfrm>
        </p:spPr>
        <p:txBody>
          <a:bodyPr/>
          <a:lstStyle/>
          <a:p>
            <a:r>
              <a:rPr lang="fr-FR" dirty="0"/>
              <a:t>Qu'est-ce qu'une «analyse approfondie du contexte»</a:t>
            </a:r>
            <a:r>
              <a:rPr lang="en-US" dirty="0"/>
              <a:t>?</a:t>
            </a:r>
          </a:p>
        </p:txBody>
      </p:sp>
      <p:sp>
        <p:nvSpPr>
          <p:cNvPr id="3" name="Text Placeholder 2"/>
          <p:cNvSpPr>
            <a:spLocks noGrp="1"/>
          </p:cNvSpPr>
          <p:nvPr>
            <p:ph type="body" sz="quarter" idx="12"/>
          </p:nvPr>
        </p:nvSpPr>
        <p:spPr>
          <a:xfrm>
            <a:off x="4100513" y="1607720"/>
            <a:ext cx="6757236" cy="5462918"/>
          </a:xfrm>
        </p:spPr>
        <p:txBody>
          <a:bodyPr>
            <a:normAutofit/>
          </a:bodyPr>
          <a:lstStyle/>
          <a:p>
            <a:pPr marL="0" indent="0">
              <a:lnSpc>
                <a:spcPct val="114000"/>
              </a:lnSpc>
              <a:spcBef>
                <a:spcPts val="0"/>
              </a:spcBef>
              <a:spcAft>
                <a:spcPts val="600"/>
              </a:spcAft>
              <a:buNone/>
            </a:pPr>
            <a:r>
              <a:rPr lang="en-US" sz="2400" b="1" dirty="0"/>
              <a:t>Option – Mentimeter:</a:t>
            </a:r>
          </a:p>
          <a:p>
            <a:pPr marL="731520" lvl="1" indent="-274320">
              <a:lnSpc>
                <a:spcPct val="114000"/>
              </a:lnSpc>
              <a:spcBef>
                <a:spcPts val="0"/>
              </a:spcBef>
              <a:spcAft>
                <a:spcPts val="600"/>
              </a:spcAft>
              <a:buSzPct val="90000"/>
              <a:buFont typeface="Symbol" panose="05050102010706020507" pitchFamily="18" charset="2"/>
              <a:buChar char="·"/>
            </a:pPr>
            <a:r>
              <a:rPr lang="fr-FR" sz="2100" dirty="0"/>
              <a:t>Sur votre téléphone ou votre ordinateur, allez sur </a:t>
            </a:r>
            <a:r>
              <a:rPr lang="fr-FR" sz="2100" b="1" dirty="0"/>
              <a:t>Menti.com</a:t>
            </a:r>
          </a:p>
          <a:p>
            <a:pPr marL="731520" lvl="1" indent="-274320">
              <a:lnSpc>
                <a:spcPct val="114000"/>
              </a:lnSpc>
              <a:spcBef>
                <a:spcPts val="0"/>
              </a:spcBef>
              <a:spcAft>
                <a:spcPts val="600"/>
              </a:spcAft>
              <a:buSzPct val="90000"/>
              <a:buFont typeface="Symbol" panose="05050102010706020507" pitchFamily="18" charset="2"/>
              <a:buChar char="·"/>
            </a:pPr>
            <a:r>
              <a:rPr lang="fr-FR" sz="2100" dirty="0"/>
              <a:t>Sur l'écran présenté par le facilitateur, il y aura un code en haut</a:t>
            </a:r>
          </a:p>
          <a:p>
            <a:pPr marL="731520" lvl="1" indent="-274320">
              <a:lnSpc>
                <a:spcPct val="114000"/>
              </a:lnSpc>
              <a:spcBef>
                <a:spcPts val="0"/>
              </a:spcBef>
              <a:spcAft>
                <a:spcPts val="600"/>
              </a:spcAft>
              <a:buSzPct val="90000"/>
              <a:buFont typeface="Symbol" panose="05050102010706020507" pitchFamily="18" charset="2"/>
              <a:buChar char="·"/>
            </a:pPr>
            <a:r>
              <a:rPr lang="fr-FR" sz="2100" dirty="0"/>
              <a:t>Tapez ce code dans Menti.com</a:t>
            </a:r>
          </a:p>
          <a:p>
            <a:pPr marL="0" indent="0">
              <a:lnSpc>
                <a:spcPct val="114000"/>
              </a:lnSpc>
              <a:spcBef>
                <a:spcPts val="0"/>
              </a:spcBef>
              <a:spcAft>
                <a:spcPts val="600"/>
              </a:spcAft>
              <a:buSzPct val="90000"/>
              <a:buNone/>
            </a:pPr>
            <a:r>
              <a:rPr lang="en-US" sz="2400" b="1" dirty="0"/>
              <a:t>Option – Discussions </a:t>
            </a:r>
            <a:r>
              <a:rPr lang="fr-FR" sz="2400" b="1" dirty="0"/>
              <a:t>en</a:t>
            </a:r>
            <a:r>
              <a:rPr lang="en-US" sz="2400" b="1" dirty="0"/>
              <a:t> petits </a:t>
            </a:r>
            <a:r>
              <a:rPr lang="fr-FR" sz="2400" b="1" dirty="0"/>
              <a:t>groupes</a:t>
            </a:r>
          </a:p>
          <a:p>
            <a:pPr marL="731520" lvl="1" indent="-274320">
              <a:lnSpc>
                <a:spcPct val="114000"/>
              </a:lnSpc>
              <a:spcBef>
                <a:spcPts val="0"/>
              </a:spcBef>
              <a:spcAft>
                <a:spcPts val="600"/>
              </a:spcAft>
              <a:buSzPct val="90000"/>
              <a:buFont typeface="Symbol" panose="05050102010706020507" pitchFamily="18" charset="2"/>
              <a:buChar char="·"/>
            </a:pPr>
            <a:r>
              <a:rPr lang="fr-FR" sz="2200" dirty="0"/>
              <a:t>Discutez</a:t>
            </a:r>
            <a:r>
              <a:rPr lang="en-US" sz="2200" dirty="0"/>
              <a:t>:</a:t>
            </a:r>
          </a:p>
          <a:p>
            <a:pPr marL="1188720" lvl="2" indent="-274320">
              <a:lnSpc>
                <a:spcPct val="114000"/>
              </a:lnSpc>
              <a:spcBef>
                <a:spcPts val="0"/>
              </a:spcBef>
              <a:spcAft>
                <a:spcPts val="600"/>
              </a:spcAft>
              <a:buFont typeface="Wingdings" panose="05000000000000000000" pitchFamily="2" charset="2"/>
              <a:buChar char="§"/>
            </a:pPr>
            <a:r>
              <a:rPr lang="fr-FR" dirty="0"/>
              <a:t>Qu'est-ce que cela signifie?</a:t>
            </a:r>
          </a:p>
          <a:p>
            <a:pPr marL="1188720" lvl="2" indent="-274320">
              <a:lnSpc>
                <a:spcPct val="114000"/>
              </a:lnSpc>
              <a:spcBef>
                <a:spcPts val="0"/>
              </a:spcBef>
              <a:spcAft>
                <a:spcPts val="600"/>
              </a:spcAft>
              <a:buFont typeface="Wingdings" panose="05000000000000000000" pitchFamily="2" charset="2"/>
              <a:buChar char="§"/>
            </a:pPr>
            <a:r>
              <a:rPr lang="fr-FR" dirty="0"/>
              <a:t>À quoi cela ressemble-t-il?</a:t>
            </a:r>
          </a:p>
          <a:p>
            <a:pPr marL="1188720" lvl="2" indent="-274320">
              <a:lnSpc>
                <a:spcPct val="114000"/>
              </a:lnSpc>
              <a:spcBef>
                <a:spcPts val="0"/>
              </a:spcBef>
              <a:spcAft>
                <a:spcPts val="600"/>
              </a:spcAft>
              <a:buFont typeface="Wingdings" panose="05000000000000000000" pitchFamily="2" charset="2"/>
              <a:buChar char="§"/>
            </a:pPr>
            <a:r>
              <a:rPr lang="fr-FR" dirty="0"/>
              <a:t>Quels sont les éléments et les approches d'une analyse approfondie du contexte?</a:t>
            </a:r>
            <a:endParaRPr lang="en-US" sz="2400" dirty="0"/>
          </a:p>
          <a:p>
            <a:pPr>
              <a:lnSpc>
                <a:spcPct val="114000"/>
              </a:lnSpc>
              <a:spcBef>
                <a:spcPts val="0"/>
              </a:spcBef>
              <a:spcAft>
                <a:spcPts val="600"/>
              </a:spcAft>
            </a:pPr>
            <a:endParaRPr lang="en-US" b="1"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123125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Effectuer une analyse approfondie du contexte</a:t>
            </a:r>
            <a:endParaRPr lang="en-US" dirty="0"/>
          </a:p>
        </p:txBody>
      </p:sp>
      <p:sp>
        <p:nvSpPr>
          <p:cNvPr id="3" name="Text Placeholder 2"/>
          <p:cNvSpPr>
            <a:spLocks noGrp="1"/>
          </p:cNvSpPr>
          <p:nvPr>
            <p:ph type="body" sz="quarter" idx="10"/>
          </p:nvPr>
        </p:nvSpPr>
        <p:spPr/>
        <p:txBody>
          <a:bodyPr>
            <a:normAutofit fontScale="92500" lnSpcReduction="10000"/>
          </a:bodyPr>
          <a:lstStyle/>
          <a:p>
            <a:r>
              <a:rPr lang="en-US" dirty="0"/>
              <a:t>Que </a:t>
            </a:r>
            <a:r>
              <a:rPr lang="fr-FR" dirty="0"/>
              <a:t>voulons</a:t>
            </a:r>
            <a:r>
              <a:rPr lang="en-US" dirty="0"/>
              <a:t>-nous </a:t>
            </a:r>
            <a:r>
              <a:rPr lang="fr-FR" dirty="0"/>
              <a:t>comprendre</a:t>
            </a:r>
            <a:r>
              <a:rPr lang="en-US" dirty="0"/>
              <a:t>?</a:t>
            </a:r>
          </a:p>
        </p:txBody>
      </p:sp>
      <p:sp>
        <p:nvSpPr>
          <p:cNvPr id="4" name="Text Placeholder 3"/>
          <p:cNvSpPr>
            <a:spLocks noGrp="1"/>
          </p:cNvSpPr>
          <p:nvPr>
            <p:ph type="body" sz="quarter" idx="12"/>
          </p:nvPr>
        </p:nvSpPr>
        <p:spPr/>
        <p:txBody>
          <a:bodyPr>
            <a:normAutofit fontScale="92500" lnSpcReduction="20000"/>
          </a:bodyPr>
          <a:lstStyle/>
          <a:p>
            <a:pPr marL="274320" indent="-274320">
              <a:lnSpc>
                <a:spcPct val="124000"/>
              </a:lnSpc>
              <a:spcBef>
                <a:spcPts val="600"/>
              </a:spcBef>
              <a:buSzPct val="90000"/>
              <a:buFont typeface="Symbol" panose="05050102010706020507" pitchFamily="18" charset="2"/>
              <a:buChar char="·"/>
            </a:pPr>
            <a:r>
              <a:rPr lang="fr-FR" sz="2000" dirty="0"/>
              <a:t>Compréhension locale des concepts clés (par exemple, enfant, développement de l'enfant, protection, risque, préjudice)</a:t>
            </a:r>
            <a:endParaRPr lang="en-US" sz="2000" dirty="0"/>
          </a:p>
          <a:p>
            <a:pPr marL="731520" lvl="1" indent="-274320">
              <a:lnSpc>
                <a:spcPct val="124000"/>
              </a:lnSpc>
              <a:spcBef>
                <a:spcPts val="600"/>
              </a:spcBef>
              <a:buFont typeface="Wingdings" panose="05000000000000000000" pitchFamily="2" charset="2"/>
              <a:buChar char="§"/>
            </a:pPr>
            <a:r>
              <a:rPr lang="fr-FR" sz="1800" dirty="0"/>
              <a:t>Comment cela influence-t-il (positivement et négativement) les approches locales de la protection de l'enfance?</a:t>
            </a:r>
            <a:endParaRPr lang="en-US" sz="1800" dirty="0"/>
          </a:p>
          <a:p>
            <a:pPr marL="274320" indent="-274320">
              <a:lnSpc>
                <a:spcPct val="124000"/>
              </a:lnSpc>
              <a:spcBef>
                <a:spcPts val="600"/>
              </a:spcBef>
              <a:buSzPct val="90000"/>
              <a:buFont typeface="Symbol" panose="05050102010706020507" pitchFamily="18" charset="2"/>
              <a:buChar char="·"/>
            </a:pPr>
            <a:r>
              <a:rPr lang="fr-FR" sz="2000" dirty="0"/>
              <a:t>Ce que les communautés font déjà pour protéger les enfants</a:t>
            </a:r>
          </a:p>
          <a:p>
            <a:pPr marL="274320" indent="-274320">
              <a:lnSpc>
                <a:spcPct val="124000"/>
              </a:lnSpc>
              <a:spcBef>
                <a:spcPts val="600"/>
              </a:spcBef>
              <a:buSzPct val="90000"/>
              <a:buFont typeface="Symbol" panose="05050102010706020507" pitchFamily="18" charset="2"/>
              <a:buChar char="·"/>
            </a:pPr>
            <a:r>
              <a:rPr lang="fr-FR" sz="2000" dirty="0"/>
              <a:t>Structures de direction </a:t>
            </a:r>
          </a:p>
          <a:p>
            <a:pPr marL="274320" indent="-274320">
              <a:lnSpc>
                <a:spcPct val="124000"/>
              </a:lnSpc>
              <a:spcBef>
                <a:spcPts val="600"/>
              </a:spcBef>
              <a:buSzPct val="90000"/>
              <a:buFont typeface="Symbol" panose="05050102010706020507" pitchFamily="18" charset="2"/>
              <a:buChar char="·"/>
            </a:pPr>
            <a:r>
              <a:rPr lang="fr-FR" sz="2000" dirty="0"/>
              <a:t>Préoccupations et priorités en matière de protection de l'enfance dans la communauté</a:t>
            </a:r>
          </a:p>
          <a:p>
            <a:pPr marL="274320" indent="-274320">
              <a:lnSpc>
                <a:spcPct val="124000"/>
              </a:lnSpc>
              <a:spcBef>
                <a:spcPts val="600"/>
              </a:spcBef>
              <a:buSzPct val="90000"/>
              <a:buFont typeface="Symbol" panose="05050102010706020507" pitchFamily="18" charset="2"/>
              <a:buChar char="·"/>
            </a:pPr>
            <a:r>
              <a:rPr lang="fr-FR" sz="2000" dirty="0"/>
              <a:t>Ressources communautaires de protection</a:t>
            </a:r>
          </a:p>
          <a:p>
            <a:pPr marL="274320" indent="-274320">
              <a:lnSpc>
                <a:spcPct val="124000"/>
              </a:lnSpc>
              <a:spcBef>
                <a:spcPts val="600"/>
              </a:spcBef>
              <a:buSzPct val="90000"/>
              <a:buFont typeface="Symbol" panose="05050102010706020507" pitchFamily="18" charset="2"/>
              <a:buChar char="·"/>
            </a:pPr>
            <a:r>
              <a:rPr lang="fr-FR" sz="2000" dirty="0"/>
              <a:t>Influence potentielle (positive et négative) de l'implication des acteurs extérieurs </a:t>
            </a:r>
          </a:p>
          <a:p>
            <a:pPr marL="274320" indent="-274320">
              <a:lnSpc>
                <a:spcPct val="124000"/>
              </a:lnSpc>
              <a:spcBef>
                <a:spcPts val="600"/>
              </a:spcBef>
              <a:buSzPct val="90000"/>
              <a:buFont typeface="Symbol" panose="05050102010706020507" pitchFamily="18" charset="2"/>
              <a:buChar char="·"/>
            </a:pPr>
            <a:r>
              <a:rPr lang="fr-FR" sz="2000" dirty="0"/>
              <a:t>Les questions de protection de l'enfance qui peuvent être difficiles à traiter</a:t>
            </a:r>
            <a:endParaRPr lang="en-US" dirty="0"/>
          </a:p>
        </p:txBody>
      </p:sp>
    </p:spTree>
    <p:extLst>
      <p:ext uri="{BB962C8B-B14F-4D97-AF65-F5344CB8AC3E}">
        <p14:creationId xmlns:p14="http://schemas.microsoft.com/office/powerpoint/2010/main" val="3553673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Approches de l'analyse approfondie du contexte</a:t>
            </a:r>
            <a:endParaRPr lang="en-US" dirty="0"/>
          </a:p>
        </p:txBody>
      </p:sp>
      <p:sp>
        <p:nvSpPr>
          <p:cNvPr id="4" name="Text Placeholder 3"/>
          <p:cNvSpPr>
            <a:spLocks noGrp="1"/>
          </p:cNvSpPr>
          <p:nvPr>
            <p:ph type="body" sz="quarter" idx="12"/>
          </p:nvPr>
        </p:nvSpPr>
        <p:spPr>
          <a:xfrm>
            <a:off x="803365" y="1698208"/>
            <a:ext cx="10525325" cy="3729037"/>
          </a:xfrm>
        </p:spPr>
        <p:txBody>
          <a:bodyPr>
            <a:normAutofit/>
          </a:bodyPr>
          <a:lstStyle/>
          <a:p>
            <a:pPr marL="274320" indent="-274320">
              <a:lnSpc>
                <a:spcPct val="114000"/>
              </a:lnSpc>
              <a:spcBef>
                <a:spcPts val="600"/>
              </a:spcBef>
              <a:spcAft>
                <a:spcPts val="600"/>
              </a:spcAft>
              <a:buSzPct val="90000"/>
              <a:buFont typeface="Symbol" panose="05050102010706020507" pitchFamily="18" charset="2"/>
              <a:buChar char="·"/>
            </a:pPr>
            <a:r>
              <a:rPr lang="fr-FR" sz="2000" dirty="0"/>
              <a:t>L'acteur externe se fait discret dès le départ, ce qui permet aux membres de la communauté de guider le processus tandis que l'acteur externe joue un rôle de facilitateur</a:t>
            </a:r>
          </a:p>
          <a:p>
            <a:pPr marL="274320" indent="-274320">
              <a:lnSpc>
                <a:spcPct val="114000"/>
              </a:lnSpc>
              <a:spcBef>
                <a:spcPts val="600"/>
              </a:spcBef>
              <a:spcAft>
                <a:spcPts val="600"/>
              </a:spcAft>
              <a:buSzPct val="90000"/>
              <a:buFont typeface="Symbol" panose="05050102010706020507" pitchFamily="18" charset="2"/>
              <a:buChar char="·"/>
            </a:pPr>
            <a:r>
              <a:rPr lang="fr-FR" sz="2000" dirty="0"/>
              <a:t>L'acteur extérieur met l'accent sur une écoute attentive</a:t>
            </a:r>
          </a:p>
          <a:p>
            <a:pPr marL="274320" indent="-274320">
              <a:lnSpc>
                <a:spcPct val="114000"/>
              </a:lnSpc>
              <a:spcBef>
                <a:spcPts val="600"/>
              </a:spcBef>
              <a:spcAft>
                <a:spcPts val="600"/>
              </a:spcAft>
              <a:buSzPct val="90000"/>
              <a:buFont typeface="Symbol" panose="05050102010706020507" pitchFamily="18" charset="2"/>
              <a:buChar char="·"/>
            </a:pPr>
            <a:r>
              <a:rPr lang="fr-FR" sz="2000" dirty="0"/>
              <a:t>L'apprentissage et l'analyse sont continus.</a:t>
            </a:r>
          </a:p>
          <a:p>
            <a:pPr marL="274320" indent="-274320">
              <a:lnSpc>
                <a:spcPct val="114000"/>
              </a:lnSpc>
              <a:spcBef>
                <a:spcPts val="600"/>
              </a:spcBef>
              <a:spcAft>
                <a:spcPts val="600"/>
              </a:spcAft>
              <a:buSzPct val="90000"/>
              <a:buFont typeface="Symbol" panose="05050102010706020507" pitchFamily="18" charset="2"/>
              <a:buChar char="·"/>
            </a:pPr>
            <a:r>
              <a:rPr lang="fr-FR" sz="2000" dirty="0"/>
              <a:t>Les méthodes sont participatives</a:t>
            </a:r>
          </a:p>
          <a:p>
            <a:pPr marL="274320" indent="-274320">
              <a:lnSpc>
                <a:spcPct val="114000"/>
              </a:lnSpc>
              <a:spcBef>
                <a:spcPts val="600"/>
              </a:spcBef>
              <a:spcAft>
                <a:spcPts val="600"/>
              </a:spcAft>
              <a:buSzPct val="90000"/>
              <a:buFont typeface="Symbol" panose="05050102010706020507" pitchFamily="18" charset="2"/>
              <a:buChar char="·"/>
            </a:pPr>
            <a:r>
              <a:rPr lang="fr-FR" sz="2000" dirty="0"/>
              <a:t>Assurer la représentativité des points de vue de la communauté, en particulier de ceux qui ne sont pas toujours entendus</a:t>
            </a:r>
            <a:endParaRPr lang="en-US" sz="2000" dirty="0"/>
          </a:p>
        </p:txBody>
      </p:sp>
    </p:spTree>
    <p:extLst>
      <p:ext uri="{BB962C8B-B14F-4D97-AF65-F5344CB8AC3E}">
        <p14:creationId xmlns:p14="http://schemas.microsoft.com/office/powerpoint/2010/main" val="1772072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Facteurs pouvant limiter une analyse approfondie du contexte</a:t>
            </a:r>
            <a:endParaRPr lang="en-US" dirty="0"/>
          </a:p>
        </p:txBody>
      </p:sp>
      <p:sp>
        <p:nvSpPr>
          <p:cNvPr id="4" name="Text Placeholder 3"/>
          <p:cNvSpPr>
            <a:spLocks noGrp="1"/>
          </p:cNvSpPr>
          <p:nvPr>
            <p:ph type="body" sz="quarter" idx="12"/>
          </p:nvPr>
        </p:nvSpPr>
        <p:spPr>
          <a:xfrm>
            <a:off x="1197879" y="1672391"/>
            <a:ext cx="9736298" cy="3729037"/>
          </a:xfrm>
        </p:spPr>
        <p:txBody>
          <a:bodyPr>
            <a:normAutofit fontScale="92500" lnSpcReduction="10000"/>
          </a:bodyPr>
          <a:lstStyle/>
          <a:p>
            <a:pPr marL="274320" indent="-274320">
              <a:lnSpc>
                <a:spcPct val="114000"/>
              </a:lnSpc>
              <a:spcBef>
                <a:spcPts val="600"/>
              </a:spcBef>
              <a:spcAft>
                <a:spcPts val="600"/>
              </a:spcAft>
              <a:buSzPct val="90000"/>
              <a:buFont typeface="Symbol" panose="05050102010706020507" pitchFamily="18" charset="2"/>
              <a:buChar char="·"/>
            </a:pPr>
            <a:r>
              <a:rPr lang="fr-FR" sz="2000" dirty="0"/>
              <a:t>Des questions particulièrement sensibles ou taboues </a:t>
            </a:r>
          </a:p>
          <a:p>
            <a:pPr marL="274320" indent="-274320">
              <a:lnSpc>
                <a:spcPct val="114000"/>
              </a:lnSpc>
              <a:spcBef>
                <a:spcPts val="600"/>
              </a:spcBef>
              <a:spcAft>
                <a:spcPts val="600"/>
              </a:spcAft>
              <a:buSzPct val="90000"/>
              <a:buFont typeface="Symbol" panose="05050102010706020507" pitchFamily="18" charset="2"/>
              <a:buChar char="·"/>
            </a:pPr>
            <a:r>
              <a:rPr lang="fr-FR" sz="2000" dirty="0"/>
              <a:t>Certains risques/questions de protection de l'enfance peuvent être traités plus efficacement que d'autres</a:t>
            </a:r>
          </a:p>
          <a:p>
            <a:pPr marL="274320" indent="-274320">
              <a:lnSpc>
                <a:spcPct val="114000"/>
              </a:lnSpc>
              <a:spcBef>
                <a:spcPts val="600"/>
              </a:spcBef>
              <a:spcAft>
                <a:spcPts val="600"/>
              </a:spcAft>
              <a:buSzPct val="90000"/>
              <a:buFont typeface="Symbol" panose="05050102010706020507" pitchFamily="18" charset="2"/>
              <a:buChar char="·"/>
            </a:pPr>
            <a:r>
              <a:rPr lang="fr-FR" sz="2000" dirty="0"/>
              <a:t>La compréhension et les priorités en matière de protection de l'enfance peuvent différer entre les acteurs humanitaires et les membres de la communauté</a:t>
            </a:r>
          </a:p>
          <a:p>
            <a:pPr marL="274320" indent="-274320">
              <a:lnSpc>
                <a:spcPct val="114000"/>
              </a:lnSpc>
              <a:spcBef>
                <a:spcPts val="600"/>
              </a:spcBef>
              <a:spcAft>
                <a:spcPts val="600"/>
              </a:spcAft>
              <a:buSzPct val="90000"/>
              <a:buFont typeface="Symbol" panose="05050102010706020507" pitchFamily="18" charset="2"/>
              <a:buChar char="·"/>
            </a:pPr>
            <a:r>
              <a:rPr lang="fr-FR" sz="2000" dirty="0"/>
              <a:t>Les besoins urgents dans les phases aiguës des situations d'urgence peuvent ne pas laisser le temps à un processus lent et délibératif pour comprendre réellement le contexte et permettre à la communauté de se mobiliser</a:t>
            </a:r>
            <a:r>
              <a:rPr lang="fr-FR" sz="2100" dirty="0"/>
              <a:t> elle-même </a:t>
            </a:r>
            <a:r>
              <a:rPr lang="fr-FR" sz="2000" dirty="0"/>
              <a:t>pour protéger les enfants</a:t>
            </a:r>
          </a:p>
          <a:p>
            <a:pPr marL="274320" indent="-274320">
              <a:lnSpc>
                <a:spcPct val="114000"/>
              </a:lnSpc>
              <a:spcBef>
                <a:spcPts val="600"/>
              </a:spcBef>
              <a:spcAft>
                <a:spcPts val="600"/>
              </a:spcAft>
              <a:buSzPct val="90000"/>
              <a:buFont typeface="Symbol" panose="05050102010706020507" pitchFamily="18" charset="2"/>
              <a:buChar char="·"/>
            </a:pPr>
            <a:r>
              <a:rPr lang="fr-FR" sz="2000" dirty="0"/>
              <a:t>L'insécurité peut limiter un accès adéquat et continu aux communauté</a:t>
            </a:r>
            <a:endParaRPr lang="en-US" sz="2000" dirty="0"/>
          </a:p>
        </p:txBody>
      </p:sp>
    </p:spTree>
    <p:extLst>
      <p:ext uri="{BB962C8B-B14F-4D97-AF65-F5344CB8AC3E}">
        <p14:creationId xmlns:p14="http://schemas.microsoft.com/office/powerpoint/2010/main" val="1175666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Une participation significative des enfants</a:t>
            </a:r>
            <a:endParaRPr lang="en-US" dirty="0"/>
          </a:p>
        </p:txBody>
      </p:sp>
      <p:sp>
        <p:nvSpPr>
          <p:cNvPr id="3" name="Text Placeholder 2"/>
          <p:cNvSpPr>
            <a:spLocks noGrp="1"/>
          </p:cNvSpPr>
          <p:nvPr>
            <p:ph type="body" sz="quarter" idx="10"/>
          </p:nvPr>
        </p:nvSpPr>
        <p:spPr/>
        <p:txBody>
          <a:bodyPr>
            <a:normAutofit fontScale="92500" lnSpcReduction="10000"/>
          </a:bodyPr>
          <a:lstStyle/>
          <a:p>
            <a:r>
              <a:rPr lang="fr-FR" dirty="0"/>
              <a:t>Quelques</a:t>
            </a:r>
            <a:r>
              <a:rPr lang="en-US" dirty="0"/>
              <a:t> </a:t>
            </a:r>
            <a:r>
              <a:rPr lang="fr-FR" dirty="0"/>
              <a:t>considérations</a:t>
            </a:r>
          </a:p>
        </p:txBody>
      </p:sp>
      <p:sp>
        <p:nvSpPr>
          <p:cNvPr id="4" name="Text Placeholder 3"/>
          <p:cNvSpPr>
            <a:spLocks noGrp="1"/>
          </p:cNvSpPr>
          <p:nvPr>
            <p:ph type="body" sz="quarter" idx="12"/>
          </p:nvPr>
        </p:nvSpPr>
        <p:spPr>
          <a:xfrm>
            <a:off x="894561" y="2614612"/>
            <a:ext cx="9561406" cy="3729037"/>
          </a:xfrm>
        </p:spPr>
        <p:txBody>
          <a:bodyPr>
            <a:normAutofit lnSpcReduction="10000"/>
          </a:bodyPr>
          <a:lstStyle/>
          <a:p>
            <a:pPr marL="274320" indent="-274320">
              <a:lnSpc>
                <a:spcPct val="114000"/>
              </a:lnSpc>
              <a:spcBef>
                <a:spcPts val="600"/>
              </a:spcBef>
              <a:spcAft>
                <a:spcPts val="600"/>
              </a:spcAft>
              <a:buSzPct val="90000"/>
              <a:buFont typeface="Symbol" panose="05050102010706020507" pitchFamily="18" charset="2"/>
              <a:buChar char="·"/>
            </a:pPr>
            <a:r>
              <a:rPr lang="fr-FR" sz="2000" dirty="0"/>
              <a:t>Le but de la programmation est de voir des résultats positifs pour les enfants</a:t>
            </a:r>
            <a:endParaRPr lang="en-US" sz="2000" dirty="0"/>
          </a:p>
          <a:p>
            <a:pPr marL="274320" indent="-274320">
              <a:lnSpc>
                <a:spcPct val="114000"/>
              </a:lnSpc>
              <a:spcBef>
                <a:spcPts val="600"/>
              </a:spcBef>
              <a:spcAft>
                <a:spcPts val="600"/>
              </a:spcAft>
              <a:buSzPct val="90000"/>
              <a:buFont typeface="Symbol" panose="05050102010706020507" pitchFamily="18" charset="2"/>
              <a:buChar char="·"/>
            </a:pPr>
            <a:r>
              <a:rPr lang="fr-FR" sz="2000" dirty="0"/>
              <a:t>Impliquer les enfants au-delà des «domaines habituels des enfants» (par exemple, clubs d'enfants, efforts plus larges du travail de protection)</a:t>
            </a:r>
            <a:r>
              <a:rPr lang="en-US" sz="2000" dirty="0"/>
              <a:t> </a:t>
            </a:r>
          </a:p>
          <a:p>
            <a:pPr marL="731520" lvl="1" indent="-274320">
              <a:lnSpc>
                <a:spcPct val="114000"/>
              </a:lnSpc>
              <a:spcBef>
                <a:spcPts val="600"/>
              </a:spcBef>
              <a:spcAft>
                <a:spcPts val="600"/>
              </a:spcAft>
              <a:buFont typeface="Wingdings" panose="05000000000000000000" pitchFamily="2" charset="2"/>
              <a:buChar char="§"/>
            </a:pPr>
            <a:r>
              <a:rPr lang="fr-FR" sz="1800" dirty="0"/>
              <a:t>Rôles</a:t>
            </a:r>
            <a:r>
              <a:rPr lang="en-US" sz="1800" dirty="0"/>
              <a:t> </a:t>
            </a:r>
            <a:r>
              <a:rPr lang="fr-FR" sz="1800" dirty="0"/>
              <a:t>décisionnels</a:t>
            </a:r>
          </a:p>
          <a:p>
            <a:pPr marL="365760" indent="-274320">
              <a:lnSpc>
                <a:spcPct val="114000"/>
              </a:lnSpc>
              <a:spcBef>
                <a:spcPts val="600"/>
              </a:spcBef>
              <a:spcAft>
                <a:spcPts val="600"/>
              </a:spcAft>
              <a:buSzPct val="90000"/>
              <a:buFont typeface="Symbol" panose="05050102010706020507" pitchFamily="18" charset="2"/>
              <a:buChar char="·"/>
            </a:pPr>
            <a:r>
              <a:rPr lang="fr-FR" sz="2000" dirty="0"/>
              <a:t>La participation est volontaire, sécurisée et adaptée à leurs capacités de développement</a:t>
            </a:r>
          </a:p>
          <a:p>
            <a:pPr marL="365760" indent="-274320">
              <a:lnSpc>
                <a:spcPct val="114000"/>
              </a:lnSpc>
              <a:spcBef>
                <a:spcPts val="600"/>
              </a:spcBef>
              <a:spcAft>
                <a:spcPts val="600"/>
              </a:spcAft>
              <a:buSzPct val="90000"/>
              <a:buFont typeface="Symbol" panose="05050102010706020507" pitchFamily="18" charset="2"/>
              <a:buChar char="·"/>
            </a:pPr>
            <a:r>
              <a:rPr lang="fr-FR" sz="2000" dirty="0"/>
              <a:t>Écouter et faire participer les adultes à la discussion de leurs avis sur la participation des enfants, et sur la manière dont ces avis limitent ou renforcent ladite participation </a:t>
            </a:r>
            <a:endParaRPr lang="en-US" dirty="0"/>
          </a:p>
        </p:txBody>
      </p:sp>
    </p:spTree>
    <p:extLst>
      <p:ext uri="{BB962C8B-B14F-4D97-AF65-F5344CB8AC3E}">
        <p14:creationId xmlns:p14="http://schemas.microsoft.com/office/powerpoint/2010/main" val="3326243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6022" y="789540"/>
            <a:ext cx="10820015" cy="428625"/>
          </a:xfrm>
        </p:spPr>
        <p:txBody>
          <a:bodyPr>
            <a:normAutofit fontScale="92500" lnSpcReduction="10000"/>
          </a:bodyPr>
          <a:lstStyle/>
          <a:p>
            <a:r>
              <a:rPr lang="fr-FR" dirty="0"/>
              <a:t>Quelques</a:t>
            </a:r>
            <a:r>
              <a:rPr lang="en-US" dirty="0"/>
              <a:t> </a:t>
            </a:r>
            <a:r>
              <a:rPr lang="fr-FR" dirty="0"/>
              <a:t>considérations</a:t>
            </a:r>
            <a:r>
              <a:rPr lang="en-US" dirty="0"/>
              <a:t> (suite)</a:t>
            </a:r>
          </a:p>
        </p:txBody>
      </p:sp>
      <p:sp>
        <p:nvSpPr>
          <p:cNvPr id="4" name="Text Placeholder 3"/>
          <p:cNvSpPr>
            <a:spLocks noGrp="1"/>
          </p:cNvSpPr>
          <p:nvPr>
            <p:ph type="body" sz="quarter" idx="12"/>
          </p:nvPr>
        </p:nvSpPr>
        <p:spPr>
          <a:xfrm>
            <a:off x="940770" y="1486728"/>
            <a:ext cx="10250517" cy="3729037"/>
          </a:xfrm>
        </p:spPr>
        <p:txBody>
          <a:bodyPr>
            <a:normAutofit fontScale="92500"/>
          </a:bodyPr>
          <a:lstStyle/>
          <a:p>
            <a:pPr marL="274320" indent="-274320">
              <a:lnSpc>
                <a:spcPct val="114000"/>
              </a:lnSpc>
              <a:spcBef>
                <a:spcPts val="600"/>
              </a:spcBef>
              <a:spcAft>
                <a:spcPts val="600"/>
              </a:spcAft>
              <a:buSzPct val="90000"/>
              <a:buFont typeface="Symbol" panose="05050102010706020507" pitchFamily="18" charset="2"/>
              <a:buChar char="·"/>
            </a:pPr>
            <a:r>
              <a:rPr lang="fr-FR" sz="2200" dirty="0"/>
              <a:t>Considérez que les enfants ont d'autres priorités et responsabilités </a:t>
            </a:r>
          </a:p>
          <a:p>
            <a:pPr marL="274320" indent="-274320">
              <a:lnSpc>
                <a:spcPct val="114000"/>
              </a:lnSpc>
              <a:spcBef>
                <a:spcPts val="600"/>
              </a:spcBef>
              <a:spcAft>
                <a:spcPts val="600"/>
              </a:spcAft>
              <a:buSzPct val="90000"/>
              <a:buFont typeface="Symbol" panose="05050102010706020507" pitchFamily="18" charset="2"/>
              <a:buChar char="·"/>
            </a:pPr>
            <a:r>
              <a:rPr lang="fr-FR" sz="2200" dirty="0"/>
              <a:t>Veillez à l'inclusion des enfants particulièrement vulnérables, car leurs perspectives, leurs préoccupations et leurs ressources sont souvent absentes des forums publics</a:t>
            </a:r>
          </a:p>
          <a:p>
            <a:pPr marL="274320" indent="-274320">
              <a:lnSpc>
                <a:spcPct val="114000"/>
              </a:lnSpc>
              <a:spcBef>
                <a:spcPts val="600"/>
              </a:spcBef>
              <a:spcAft>
                <a:spcPts val="600"/>
              </a:spcAft>
              <a:buSzPct val="90000"/>
              <a:buFont typeface="Symbol" panose="05050102010706020507" pitchFamily="18" charset="2"/>
              <a:buChar char="·"/>
            </a:pPr>
            <a:r>
              <a:rPr lang="fr-FR" sz="2200" dirty="0"/>
              <a:t>Le contenu et les approches du renforcement des capacités sont adaptés à leur niveau de développement et se concentrent sur le renforcement des compétences pertinentes (par exemple, leadership, communication, résolution de problèmes en groupe, plaidoyer)</a:t>
            </a:r>
          </a:p>
          <a:p>
            <a:pPr marL="274320" indent="-274320">
              <a:buSzPct val="90000"/>
              <a:buFont typeface="Symbol" panose="05050102010706020507" pitchFamily="18" charset="2"/>
              <a:buChar char="·"/>
            </a:pPr>
            <a:r>
              <a:rPr lang="fr-FR" sz="2200" dirty="0"/>
              <a:t>L'éducation par les pairs, une approche précieuse de la protection de l'enfance</a:t>
            </a:r>
            <a:r>
              <a:rPr lang="en-US" sz="2200" dirty="0"/>
              <a:t> </a:t>
            </a:r>
            <a:r>
              <a:rPr lang="fr-FR" sz="2200" dirty="0"/>
              <a:t>basée sur la communauté</a:t>
            </a:r>
            <a:endParaRPr lang="en-US" sz="2200" dirty="0"/>
          </a:p>
        </p:txBody>
      </p:sp>
    </p:spTree>
    <p:extLst>
      <p:ext uri="{BB962C8B-B14F-4D97-AF65-F5344CB8AC3E}">
        <p14:creationId xmlns:p14="http://schemas.microsoft.com/office/powerpoint/2010/main" val="3131728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6022" y="789540"/>
            <a:ext cx="10820015" cy="428625"/>
          </a:xfrm>
        </p:spPr>
        <p:txBody>
          <a:bodyPr>
            <a:normAutofit fontScale="92500" lnSpcReduction="10000"/>
          </a:bodyPr>
          <a:lstStyle/>
          <a:p>
            <a:r>
              <a:rPr lang="fr-FR" dirty="0"/>
              <a:t>Défis potentiels à une participation significative des enfants</a:t>
            </a:r>
            <a:endParaRPr lang="en-US" dirty="0"/>
          </a:p>
        </p:txBody>
      </p:sp>
      <p:sp>
        <p:nvSpPr>
          <p:cNvPr id="4" name="Text Placeholder 3"/>
          <p:cNvSpPr>
            <a:spLocks noGrp="1"/>
          </p:cNvSpPr>
          <p:nvPr>
            <p:ph type="body" sz="quarter" idx="12"/>
          </p:nvPr>
        </p:nvSpPr>
        <p:spPr>
          <a:xfrm>
            <a:off x="940770" y="1564481"/>
            <a:ext cx="10250517" cy="3921919"/>
          </a:xfrm>
        </p:spPr>
        <p:txBody>
          <a:bodyPr>
            <a:normAutofit/>
          </a:bodyPr>
          <a:lstStyle/>
          <a:p>
            <a:pPr marL="274320" indent="-274320">
              <a:buSzPct val="90000"/>
              <a:buFont typeface="Symbol" panose="05050102010706020507" pitchFamily="18" charset="2"/>
              <a:buChar char="·"/>
            </a:pPr>
            <a:r>
              <a:rPr lang="fr-FR" sz="2000" dirty="0"/>
              <a:t>Manque de clarté sur ce à quoi ressemble une «participation significative des enfants»</a:t>
            </a:r>
          </a:p>
          <a:p>
            <a:pPr marL="274320" indent="-274320">
              <a:buSzPct val="90000"/>
              <a:buFont typeface="Symbol" panose="05050102010706020507" pitchFamily="18" charset="2"/>
              <a:buChar char="·"/>
            </a:pPr>
            <a:r>
              <a:rPr lang="fr-FR" sz="2000" dirty="0"/>
              <a:t>Attitudes ou croyances selon lesquelles les enfants peuvent ou ne doivent pas jouer un rôle dans l'espace public, notamment en ce qui concerne la prise de décision</a:t>
            </a:r>
          </a:p>
          <a:p>
            <a:pPr marL="731520" lvl="1" indent="-274320">
              <a:buSzPct val="90000"/>
              <a:buFont typeface="Symbol" panose="05050102010706020507" pitchFamily="18" charset="2"/>
              <a:buChar char="·"/>
            </a:pPr>
            <a:r>
              <a:rPr lang="fr-FR" sz="1600" dirty="0"/>
              <a:t>Cela peut varier selon le </a:t>
            </a:r>
            <a:r>
              <a:rPr lang="en-US" sz="1600" dirty="0"/>
              <a:t>genre</a:t>
            </a:r>
          </a:p>
          <a:p>
            <a:pPr marL="274320" indent="-274320">
              <a:buSzPct val="90000"/>
              <a:buFont typeface="Symbol" panose="05050102010706020507" pitchFamily="18" charset="2"/>
              <a:buChar char="·"/>
            </a:pPr>
            <a:r>
              <a:rPr lang="fr-FR" sz="2000" dirty="0"/>
              <a:t>Les enfants ont souvent de nombreuses exigences concurrentes en ce qui concerne leur temps et doivent donner la priorité à la satisfaction des besoins de leur famille et aux</a:t>
            </a:r>
            <a:r>
              <a:rPr lang="fr-FR" sz="2000" dirty="0">
                <a:solidFill>
                  <a:srgbClr val="FF0000"/>
                </a:solidFill>
              </a:rPr>
              <a:t> </a:t>
            </a:r>
            <a:r>
              <a:rPr lang="fr-FR" sz="2000" dirty="0"/>
              <a:t>études</a:t>
            </a:r>
          </a:p>
          <a:p>
            <a:pPr marL="274320" indent="-274320">
              <a:buSzPct val="90000"/>
              <a:buFont typeface="Symbol" panose="05050102010706020507" pitchFamily="18" charset="2"/>
              <a:buChar char="·"/>
            </a:pPr>
            <a:r>
              <a:rPr lang="fr-FR" sz="2000" dirty="0"/>
              <a:t>Les enfants les plus vulnérables sont souvent les plus invisibles dans leurs communautés</a:t>
            </a:r>
            <a:endParaRPr lang="en-US" dirty="0"/>
          </a:p>
        </p:txBody>
      </p:sp>
    </p:spTree>
    <p:extLst>
      <p:ext uri="{BB962C8B-B14F-4D97-AF65-F5344CB8AC3E}">
        <p14:creationId xmlns:p14="http://schemas.microsoft.com/office/powerpoint/2010/main" val="2275472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3200" dirty="0"/>
              <a:t>Faciliter les liens entre les systèmes officiels et non officiels de protection de l'enfance</a:t>
            </a:r>
            <a:endParaRPr lang="en-US" sz="3200" dirty="0"/>
          </a:p>
        </p:txBody>
      </p:sp>
      <p:sp>
        <p:nvSpPr>
          <p:cNvPr id="6" name="Text Placeholder 5"/>
          <p:cNvSpPr>
            <a:spLocks noGrp="1"/>
          </p:cNvSpPr>
          <p:nvPr>
            <p:ph type="body" sz="quarter" idx="10"/>
          </p:nvPr>
        </p:nvSpPr>
        <p:spPr/>
        <p:txBody>
          <a:bodyPr>
            <a:normAutofit fontScale="92500" lnSpcReduction="10000"/>
          </a:bodyPr>
          <a:lstStyle/>
          <a:p>
            <a:r>
              <a:rPr lang="en-US" dirty="0"/>
              <a:t>Considérations</a:t>
            </a:r>
          </a:p>
        </p:txBody>
      </p:sp>
      <p:sp>
        <p:nvSpPr>
          <p:cNvPr id="7" name="Text Placeholder 6"/>
          <p:cNvSpPr>
            <a:spLocks noGrp="1"/>
          </p:cNvSpPr>
          <p:nvPr>
            <p:ph type="body" sz="quarter" idx="12"/>
          </p:nvPr>
        </p:nvSpPr>
        <p:spPr>
          <a:xfrm>
            <a:off x="815068" y="2614612"/>
            <a:ext cx="10197509" cy="3729037"/>
          </a:xfrm>
        </p:spPr>
        <p:txBody>
          <a:bodyPr>
            <a:normAutofit/>
          </a:bodyPr>
          <a:lstStyle/>
          <a:p>
            <a:pPr marL="274320" indent="-274320">
              <a:lnSpc>
                <a:spcPct val="114000"/>
              </a:lnSpc>
              <a:spcBef>
                <a:spcPts val="600"/>
              </a:spcBef>
              <a:spcAft>
                <a:spcPts val="600"/>
              </a:spcAft>
              <a:buSzPct val="90000"/>
              <a:buFont typeface="Symbol" panose="05050102010706020507" pitchFamily="18" charset="2"/>
              <a:buChar char="·"/>
            </a:pPr>
            <a:r>
              <a:rPr lang="fr-FR" sz="2200" dirty="0"/>
              <a:t>Les systèmes existent à différents niveaux et ont besoin d’éléments pour relier les différents niveaux de façon significative</a:t>
            </a:r>
          </a:p>
          <a:p>
            <a:pPr marL="274320" indent="-274320">
              <a:lnSpc>
                <a:spcPct val="114000"/>
              </a:lnSpc>
              <a:spcBef>
                <a:spcPts val="600"/>
              </a:spcBef>
              <a:spcAft>
                <a:spcPts val="600"/>
              </a:spcAft>
              <a:buSzPct val="90000"/>
              <a:buFont typeface="Symbol" panose="05050102010706020507" pitchFamily="18" charset="2"/>
              <a:buChar char="·"/>
            </a:pPr>
            <a:r>
              <a:rPr lang="fr-FR" sz="2200" dirty="0"/>
              <a:t>Établissez des liens et engagez-vous avec le système officiel à différents niveaux dès le début afin d'obtenir un engagement à long terme en faveur du soutien après la fin de l'aide extérieure</a:t>
            </a:r>
          </a:p>
          <a:p>
            <a:pPr marL="274320" indent="-274320">
              <a:lnSpc>
                <a:spcPct val="114000"/>
              </a:lnSpc>
              <a:spcBef>
                <a:spcPts val="600"/>
              </a:spcBef>
              <a:spcAft>
                <a:spcPts val="600"/>
              </a:spcAft>
              <a:buSzPct val="90000"/>
              <a:buFont typeface="Symbol" panose="05050102010706020507" pitchFamily="18" charset="2"/>
              <a:buChar char="·"/>
            </a:pPr>
            <a:r>
              <a:rPr lang="fr-FR" sz="2200" dirty="0"/>
              <a:t>Plaider en faveur de la reconnaissance officielle des approches au niveau communautaire de la protection de l'enfance avec le soutien des ressources correspondantes</a:t>
            </a:r>
            <a:endParaRPr lang="en-US" sz="2200" dirty="0"/>
          </a:p>
        </p:txBody>
      </p:sp>
    </p:spTree>
    <p:extLst>
      <p:ext uri="{BB962C8B-B14F-4D97-AF65-F5344CB8AC3E}">
        <p14:creationId xmlns:p14="http://schemas.microsoft.com/office/powerpoint/2010/main" val="27492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6022" y="789540"/>
            <a:ext cx="10820015" cy="428625"/>
          </a:xfrm>
        </p:spPr>
        <p:txBody>
          <a:bodyPr>
            <a:normAutofit fontScale="92500" lnSpcReduction="10000"/>
          </a:bodyPr>
          <a:lstStyle/>
          <a:p>
            <a:r>
              <a:rPr lang="en-US" dirty="0"/>
              <a:t>Considérations (suite)</a:t>
            </a:r>
          </a:p>
        </p:txBody>
      </p:sp>
      <p:sp>
        <p:nvSpPr>
          <p:cNvPr id="4" name="Text Placeholder 3"/>
          <p:cNvSpPr>
            <a:spLocks noGrp="1"/>
          </p:cNvSpPr>
          <p:nvPr>
            <p:ph type="body" sz="quarter" idx="12"/>
          </p:nvPr>
        </p:nvSpPr>
        <p:spPr>
          <a:xfrm>
            <a:off x="1299358" y="1486728"/>
            <a:ext cx="9870665" cy="3729037"/>
          </a:xfrm>
        </p:spPr>
        <p:txBody>
          <a:bodyPr>
            <a:normAutofit fontScale="92500"/>
          </a:bodyPr>
          <a:lstStyle/>
          <a:p>
            <a:pPr marL="274320" indent="-274320">
              <a:buSzPct val="90000"/>
              <a:buFont typeface="Symbol" panose="05050102010706020507" pitchFamily="18" charset="2"/>
              <a:buChar char="·"/>
            </a:pPr>
            <a:r>
              <a:rPr lang="fr-FR" sz="2200" dirty="0"/>
              <a:t>Un réseautage et une coordination solides entre les efforts de protection de l'enfance au niveau communautaire et les éléments pertinents des systèmes officiels </a:t>
            </a:r>
          </a:p>
          <a:p>
            <a:pPr marL="274320" indent="-274320">
              <a:buSzPct val="90000"/>
              <a:buFont typeface="Symbol" panose="05050102010706020507" pitchFamily="18" charset="2"/>
              <a:buChar char="·"/>
            </a:pPr>
            <a:r>
              <a:rPr lang="fr-FR" sz="2200" dirty="0"/>
              <a:t>Reliez la PE à d'autres structures de développement au niveau communautaire </a:t>
            </a:r>
          </a:p>
          <a:p>
            <a:pPr marL="274320" indent="-274320">
              <a:buSzPct val="90000"/>
              <a:buFont typeface="Symbol" panose="05050102010706020507" pitchFamily="18" charset="2"/>
              <a:buChar char="·"/>
            </a:pPr>
            <a:r>
              <a:rPr lang="fr-FR" sz="2200" dirty="0"/>
              <a:t>Les liens sont plus forts lorsque les priorités et les pratiques des systèmes à différents niveaux sont cohérentes</a:t>
            </a:r>
          </a:p>
          <a:p>
            <a:pPr marL="274320" indent="-274320">
              <a:buSzPct val="90000"/>
              <a:buFont typeface="Symbol" panose="05050102010706020507" pitchFamily="18" charset="2"/>
              <a:buChar char="·"/>
            </a:pPr>
            <a:r>
              <a:rPr lang="fr-FR" sz="2200" dirty="0"/>
              <a:t>Mettez l'accent sur l'inclusion, la participation et la convergence à chaque étape de la mise en place des approches au niveau communautaire, et faites un effort pour établir un lien avec le(s) système(s) officiel(s)</a:t>
            </a:r>
            <a:endParaRPr lang="en-US" sz="2200" dirty="0"/>
          </a:p>
        </p:txBody>
      </p:sp>
    </p:spTree>
    <p:extLst>
      <p:ext uri="{BB962C8B-B14F-4D97-AF65-F5344CB8AC3E}">
        <p14:creationId xmlns:p14="http://schemas.microsoft.com/office/powerpoint/2010/main" val="1996093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100513" y="575050"/>
            <a:ext cx="7300912" cy="1384383"/>
          </a:xfrm>
        </p:spPr>
        <p:txBody>
          <a:bodyPr>
            <a:noAutofit/>
          </a:bodyPr>
          <a:lstStyle/>
          <a:p>
            <a:pPr>
              <a:lnSpc>
                <a:spcPct val="100000"/>
              </a:lnSpc>
              <a:spcBef>
                <a:spcPts val="600"/>
              </a:spcBef>
            </a:pPr>
            <a:r>
              <a:rPr lang="fr-FR" sz="2400" dirty="0"/>
              <a:t>Le but de cette séance est de présenter aux participants des considérations fondées sur des informations factuelles pour une protection de l'enfance efficace au niveau communautaire</a:t>
            </a:r>
            <a:endParaRPr lang="en-US" sz="2400" dirty="0"/>
          </a:p>
        </p:txBody>
      </p:sp>
      <p:sp>
        <p:nvSpPr>
          <p:cNvPr id="4" name="Text Placeholder 3"/>
          <p:cNvSpPr>
            <a:spLocks noGrp="1"/>
          </p:cNvSpPr>
          <p:nvPr>
            <p:ph type="body" sz="quarter" idx="12"/>
          </p:nvPr>
        </p:nvSpPr>
        <p:spPr>
          <a:xfrm>
            <a:off x="4312193" y="2106252"/>
            <a:ext cx="7089232" cy="4016543"/>
          </a:xfrm>
        </p:spPr>
        <p:txBody>
          <a:bodyPr>
            <a:normAutofit fontScale="70000" lnSpcReduction="20000"/>
          </a:bodyPr>
          <a:lstStyle/>
          <a:p>
            <a:pPr marL="274320" indent="-274320">
              <a:lnSpc>
                <a:spcPct val="114000"/>
              </a:lnSpc>
              <a:spcBef>
                <a:spcPts val="600"/>
              </a:spcBef>
              <a:spcAft>
                <a:spcPts val="600"/>
              </a:spcAft>
              <a:buSzPct val="90000"/>
              <a:buFont typeface="Symbol" panose="05050102010706020507" pitchFamily="18" charset="2"/>
              <a:buChar char="·"/>
            </a:pPr>
            <a:r>
              <a:rPr lang="fr-FR" dirty="0"/>
              <a:t>À la fin de la séance, les participants seront en mesure de</a:t>
            </a:r>
            <a:r>
              <a:rPr lang="en-US" dirty="0"/>
              <a:t>:</a:t>
            </a:r>
          </a:p>
          <a:p>
            <a:pPr lvl="1" indent="-274320">
              <a:lnSpc>
                <a:spcPct val="134000"/>
              </a:lnSpc>
              <a:spcBef>
                <a:spcPts val="600"/>
              </a:spcBef>
              <a:spcAft>
                <a:spcPts val="600"/>
              </a:spcAft>
              <a:buFont typeface="Wingdings" panose="05000000000000000000" pitchFamily="2" charset="2"/>
              <a:buChar char="§"/>
            </a:pPr>
            <a:r>
              <a:rPr lang="fr-FR" sz="2600" dirty="0"/>
              <a:t>Décrire certaines approches de conception et de mise en œuvre de programmes qui contribuent à une protection efficace au niveau communautaire</a:t>
            </a:r>
            <a:endParaRPr lang="en-US" sz="2600" dirty="0"/>
          </a:p>
          <a:p>
            <a:pPr lvl="1" indent="-274320">
              <a:lnSpc>
                <a:spcPct val="134000"/>
              </a:lnSpc>
              <a:spcBef>
                <a:spcPts val="600"/>
              </a:spcBef>
              <a:spcAft>
                <a:spcPts val="600"/>
              </a:spcAft>
              <a:buFont typeface="Wingdings" panose="05000000000000000000" pitchFamily="2" charset="2"/>
              <a:buChar char="§"/>
            </a:pPr>
            <a:r>
              <a:rPr lang="fr-FR" sz="2600" dirty="0"/>
              <a:t>Identifier les défis potentiels pour la mise en œuvre des approches de protection de l'enfance au niveau communautaire</a:t>
            </a:r>
            <a:endParaRPr lang="en-US" sz="2600" dirty="0"/>
          </a:p>
          <a:p>
            <a:pPr lvl="1" indent="-274320">
              <a:lnSpc>
                <a:spcPct val="134000"/>
              </a:lnSpc>
              <a:spcBef>
                <a:spcPts val="600"/>
              </a:spcBef>
              <a:spcAft>
                <a:spcPts val="600"/>
              </a:spcAft>
              <a:buFont typeface="Wingdings" panose="05000000000000000000" pitchFamily="2" charset="2"/>
              <a:buChar char="§"/>
            </a:pPr>
            <a:r>
              <a:rPr lang="fr-FR" sz="2600" dirty="0"/>
              <a:t>Analyser certaines stratégies visant à relever les défis liés à la mise en œuvre d'approches de protection de l'enfance au niveau communautaire</a:t>
            </a:r>
            <a:endParaRPr lang="en-US" sz="2600" dirty="0"/>
          </a:p>
          <a:p>
            <a:pPr lvl="1">
              <a:lnSpc>
                <a:spcPct val="114000"/>
              </a:lnSpc>
              <a:spcBef>
                <a:spcPts val="600"/>
              </a:spcBef>
              <a:spcAft>
                <a:spcPts val="600"/>
              </a:spcAft>
            </a:pPr>
            <a:endParaRPr lang="en-US" dirty="0"/>
          </a:p>
        </p:txBody>
      </p:sp>
    </p:spTree>
    <p:extLst>
      <p:ext uri="{BB962C8B-B14F-4D97-AF65-F5344CB8AC3E}">
        <p14:creationId xmlns:p14="http://schemas.microsoft.com/office/powerpoint/2010/main" val="7920057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fr-FR" sz="3000" dirty="0"/>
              <a:t>Exercice facultatif: Comment promouvoir une forte appropriation communautaire</a:t>
            </a:r>
            <a:r>
              <a:rPr lang="en-US" sz="3000" dirty="0"/>
              <a:t>?</a:t>
            </a:r>
          </a:p>
        </p:txBody>
      </p:sp>
      <p:sp>
        <p:nvSpPr>
          <p:cNvPr id="3" name="Text Placeholder 2"/>
          <p:cNvSpPr>
            <a:spLocks noGrp="1"/>
          </p:cNvSpPr>
          <p:nvPr>
            <p:ph type="body" sz="quarter" idx="12"/>
          </p:nvPr>
        </p:nvSpPr>
        <p:spPr>
          <a:xfrm>
            <a:off x="4333364" y="1800225"/>
            <a:ext cx="7068061" cy="4089371"/>
          </a:xfrm>
        </p:spPr>
        <p:txBody>
          <a:bodyPr>
            <a:noAutofit/>
          </a:bodyPr>
          <a:lstStyle/>
          <a:p>
            <a:pPr marL="514350" indent="-365760">
              <a:lnSpc>
                <a:spcPct val="114000"/>
              </a:lnSpc>
              <a:spcBef>
                <a:spcPts val="600"/>
              </a:spcBef>
              <a:spcAft>
                <a:spcPts val="600"/>
              </a:spcAft>
              <a:buFont typeface="+mj-lt"/>
              <a:buAutoNum type="arabicPeriod"/>
            </a:pPr>
            <a:r>
              <a:rPr lang="fr-FR" sz="1800" dirty="0"/>
              <a:t>Avec vos voisins, discutez de cette question et faites un brainstorming pour trouver des réponses</a:t>
            </a:r>
          </a:p>
          <a:p>
            <a:pPr marL="514350" indent="-365760">
              <a:lnSpc>
                <a:spcPct val="114000"/>
              </a:lnSpc>
              <a:spcBef>
                <a:spcPts val="600"/>
              </a:spcBef>
              <a:spcAft>
                <a:spcPts val="600"/>
              </a:spcAft>
              <a:buFont typeface="+mj-lt"/>
              <a:buAutoNum type="arabicPeriod"/>
            </a:pPr>
            <a:r>
              <a:rPr lang="fr-FR" sz="1800" dirty="0"/>
              <a:t>Partagez-les avec le groupe*</a:t>
            </a:r>
          </a:p>
          <a:p>
            <a:pPr marL="514350" indent="-365760">
              <a:lnSpc>
                <a:spcPct val="114000"/>
              </a:lnSpc>
              <a:spcBef>
                <a:spcPts val="600"/>
              </a:spcBef>
              <a:spcAft>
                <a:spcPts val="600"/>
              </a:spcAft>
              <a:buFont typeface="+mj-lt"/>
              <a:buAutoNum type="arabicPeriod"/>
            </a:pPr>
            <a:r>
              <a:rPr lang="fr-FR" sz="1800" dirty="0"/>
              <a:t>Examinez les approches qui pourraient </a:t>
            </a:r>
            <a:r>
              <a:rPr lang="fr-FR" sz="1800" b="1" dirty="0"/>
              <a:t>limiter</a:t>
            </a:r>
            <a:r>
              <a:rPr lang="fr-FR" sz="1800" dirty="0"/>
              <a:t> l'appropriation par la communauté.</a:t>
            </a:r>
          </a:p>
          <a:p>
            <a:pPr marL="514350" indent="-365760">
              <a:lnSpc>
                <a:spcPct val="114000"/>
              </a:lnSpc>
              <a:spcBef>
                <a:spcPts val="600"/>
              </a:spcBef>
              <a:spcAft>
                <a:spcPts val="600"/>
              </a:spcAft>
              <a:buFont typeface="+mj-lt"/>
              <a:buAutoNum type="arabicPeriod"/>
            </a:pPr>
            <a:r>
              <a:rPr lang="fr-FR" sz="1800" dirty="0"/>
              <a:t>De petits groupes passent en revue les réponses et réfléchissent à leur propre programmation: </a:t>
            </a:r>
            <a:r>
              <a:rPr lang="fr-FR" sz="1800" i="1" dirty="0"/>
              <a:t>Encourageons-nous une forte appropriation par la communauté?</a:t>
            </a:r>
          </a:p>
          <a:p>
            <a:pPr marL="514350" indent="-365760">
              <a:lnSpc>
                <a:spcPct val="114000"/>
              </a:lnSpc>
              <a:spcBef>
                <a:spcPts val="600"/>
              </a:spcBef>
              <a:spcAft>
                <a:spcPts val="600"/>
              </a:spcAft>
              <a:buFont typeface="+mj-lt"/>
              <a:buAutoNum type="arabicPeriod"/>
            </a:pPr>
            <a:r>
              <a:rPr lang="fr-FR" sz="1800" dirty="0"/>
              <a:t>Débriefing des réactions en plénière </a:t>
            </a:r>
          </a:p>
          <a:p>
            <a:pPr marL="514350" indent="-365760">
              <a:lnSpc>
                <a:spcPct val="114000"/>
              </a:lnSpc>
              <a:spcBef>
                <a:spcPts val="600"/>
              </a:spcBef>
              <a:spcAft>
                <a:spcPts val="600"/>
              </a:spcAft>
              <a:buFont typeface="+mj-lt"/>
              <a:buAutoNum type="arabicPeriod"/>
            </a:pPr>
            <a:r>
              <a:rPr lang="fr-FR" sz="1800" dirty="0"/>
              <a:t>Résumez avec la diapositive suivante et les contributions supplémentaires des participants</a:t>
            </a:r>
            <a:endParaRPr lang="en-US" sz="1800" dirty="0"/>
          </a:p>
        </p:txBody>
      </p:sp>
      <p:pic>
        <p:nvPicPr>
          <p:cNvPr id="6" name="Picture 5"/>
          <p:cNvPicPr>
            <a:picLocks noChangeAspect="1"/>
          </p:cNvPicPr>
          <p:nvPr/>
        </p:nvPicPr>
        <p:blipFill>
          <a:blip r:embed="rId3"/>
          <a:stretch>
            <a:fillRect/>
          </a:stretch>
        </p:blipFill>
        <p:spPr>
          <a:xfrm>
            <a:off x="10837532" y="5507289"/>
            <a:ext cx="1127788" cy="1096805"/>
          </a:xfrm>
          <a:prstGeom prst="rect">
            <a:avLst/>
          </a:prstGeom>
        </p:spPr>
      </p:pic>
    </p:spTree>
    <p:extLst>
      <p:ext uri="{BB962C8B-B14F-4D97-AF65-F5344CB8AC3E}">
        <p14:creationId xmlns:p14="http://schemas.microsoft.com/office/powerpoint/2010/main" val="245536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t>Forte appropriation communautaire</a:t>
            </a:r>
            <a:endParaRPr lang="en-US" dirty="0"/>
          </a:p>
        </p:txBody>
      </p:sp>
      <p:sp>
        <p:nvSpPr>
          <p:cNvPr id="7" name="Text Placeholder 6"/>
          <p:cNvSpPr>
            <a:spLocks noGrp="1"/>
          </p:cNvSpPr>
          <p:nvPr>
            <p:ph type="body" sz="quarter" idx="12"/>
          </p:nvPr>
        </p:nvSpPr>
        <p:spPr>
          <a:xfrm>
            <a:off x="656023" y="1843139"/>
            <a:ext cx="10820015" cy="521171"/>
          </a:xfrm>
        </p:spPr>
        <p:txBody>
          <a:bodyPr/>
          <a:lstStyle/>
          <a:p>
            <a:r>
              <a:rPr lang="fr-FR" sz="2600" dirty="0"/>
              <a:t>Quelques</a:t>
            </a:r>
            <a:r>
              <a:rPr lang="en-US" sz="2600" dirty="0"/>
              <a:t> </a:t>
            </a:r>
            <a:r>
              <a:rPr lang="fr-FR" sz="2600" dirty="0"/>
              <a:t>considérations</a:t>
            </a:r>
          </a:p>
        </p:txBody>
      </p:sp>
      <p:sp>
        <p:nvSpPr>
          <p:cNvPr id="8" name="Text Placeholder 7"/>
          <p:cNvSpPr>
            <a:spLocks noGrp="1"/>
          </p:cNvSpPr>
          <p:nvPr>
            <p:ph type="body" sz="quarter" idx="13"/>
          </p:nvPr>
        </p:nvSpPr>
        <p:spPr>
          <a:xfrm>
            <a:off x="656023" y="2425789"/>
            <a:ext cx="4661045" cy="605076"/>
          </a:xfrm>
        </p:spPr>
        <p:txBody>
          <a:bodyPr/>
          <a:lstStyle/>
          <a:p>
            <a:r>
              <a:rPr lang="en-US" dirty="0"/>
              <a:t>Encourage</a:t>
            </a:r>
          </a:p>
        </p:txBody>
      </p:sp>
      <p:sp>
        <p:nvSpPr>
          <p:cNvPr id="9" name="Text Placeholder 8"/>
          <p:cNvSpPr>
            <a:spLocks noGrp="1"/>
          </p:cNvSpPr>
          <p:nvPr>
            <p:ph type="body" sz="quarter" idx="14"/>
          </p:nvPr>
        </p:nvSpPr>
        <p:spPr>
          <a:xfrm>
            <a:off x="656022" y="3030865"/>
            <a:ext cx="5167261" cy="3437097"/>
          </a:xfrm>
        </p:spPr>
        <p:txBody>
          <a:bodyPr>
            <a:normAutofit lnSpcReduction="10000"/>
          </a:bodyPr>
          <a:lstStyle/>
          <a:p>
            <a:pPr marL="274320" indent="-274320">
              <a:lnSpc>
                <a:spcPct val="114000"/>
              </a:lnSpc>
              <a:spcBef>
                <a:spcPts val="600"/>
              </a:spcBef>
              <a:spcAft>
                <a:spcPts val="600"/>
              </a:spcAft>
              <a:buSzPct val="90000"/>
              <a:buFont typeface="Symbol" panose="05050102010706020507" pitchFamily="18" charset="2"/>
              <a:buChar char="·"/>
            </a:pPr>
            <a:r>
              <a:rPr lang="fr-FR" sz="2200" dirty="0"/>
              <a:t>Gagner la confiance par le respect</a:t>
            </a:r>
          </a:p>
          <a:p>
            <a:pPr marL="274320" indent="-274320">
              <a:lnSpc>
                <a:spcPct val="114000"/>
              </a:lnSpc>
              <a:spcBef>
                <a:spcPts val="600"/>
              </a:spcBef>
              <a:spcAft>
                <a:spcPts val="600"/>
              </a:spcAft>
              <a:buSzPct val="90000"/>
              <a:buFont typeface="Symbol" panose="05050102010706020507" pitchFamily="18" charset="2"/>
              <a:buChar char="·"/>
            </a:pPr>
            <a:r>
              <a:rPr lang="fr-FR" sz="2200" dirty="0"/>
              <a:t>Comprendre et s'appuyer sur les capacités de la communauté</a:t>
            </a:r>
          </a:p>
          <a:p>
            <a:pPr marL="274320" indent="-274320">
              <a:lnSpc>
                <a:spcPct val="114000"/>
              </a:lnSpc>
              <a:spcBef>
                <a:spcPts val="600"/>
              </a:spcBef>
              <a:spcAft>
                <a:spcPts val="600"/>
              </a:spcAft>
              <a:buSzPct val="90000"/>
              <a:buFont typeface="Symbol" panose="05050102010706020507" pitchFamily="18" charset="2"/>
              <a:buChar char="·"/>
            </a:pPr>
            <a:r>
              <a:rPr lang="fr-FR" sz="2200" dirty="0"/>
              <a:t>Mobiliser les ressources propres de la communauté</a:t>
            </a:r>
          </a:p>
          <a:p>
            <a:pPr marL="274320" indent="-274320">
              <a:lnSpc>
                <a:spcPct val="114000"/>
              </a:lnSpc>
              <a:spcBef>
                <a:spcPts val="600"/>
              </a:spcBef>
              <a:spcAft>
                <a:spcPts val="600"/>
              </a:spcAft>
              <a:buSzPct val="90000"/>
              <a:buFont typeface="Symbol" panose="05050102010706020507" pitchFamily="18" charset="2"/>
              <a:buChar char="·"/>
            </a:pPr>
            <a:r>
              <a:rPr lang="fr-FR" sz="2200" dirty="0"/>
              <a:t>Une forte implication de la communauté dans la prise de décision</a:t>
            </a:r>
            <a:endParaRPr lang="en-US" dirty="0"/>
          </a:p>
          <a:p>
            <a:endParaRPr lang="en-US" dirty="0"/>
          </a:p>
        </p:txBody>
      </p:sp>
      <p:sp>
        <p:nvSpPr>
          <p:cNvPr id="10" name="Text Placeholder 9"/>
          <p:cNvSpPr>
            <a:spLocks noGrp="1"/>
          </p:cNvSpPr>
          <p:nvPr>
            <p:ph type="body" sz="quarter" idx="15"/>
          </p:nvPr>
        </p:nvSpPr>
        <p:spPr>
          <a:xfrm>
            <a:off x="6814990" y="2420488"/>
            <a:ext cx="4661045" cy="605076"/>
          </a:xfrm>
        </p:spPr>
        <p:txBody>
          <a:bodyPr/>
          <a:lstStyle/>
          <a:p>
            <a:r>
              <a:rPr lang="fr-FR" dirty="0"/>
              <a:t>Limite</a:t>
            </a:r>
          </a:p>
        </p:txBody>
      </p:sp>
      <p:sp>
        <p:nvSpPr>
          <p:cNvPr id="11" name="Text Placeholder 10"/>
          <p:cNvSpPr>
            <a:spLocks noGrp="1"/>
          </p:cNvSpPr>
          <p:nvPr>
            <p:ph type="body" sz="quarter" idx="16"/>
          </p:nvPr>
        </p:nvSpPr>
        <p:spPr>
          <a:xfrm>
            <a:off x="6814988" y="3025564"/>
            <a:ext cx="5088253" cy="3092999"/>
          </a:xfrm>
        </p:spPr>
        <p:txBody>
          <a:bodyPr>
            <a:normAutofit lnSpcReduction="10000"/>
          </a:bodyPr>
          <a:lstStyle/>
          <a:p>
            <a:pPr marL="274320" indent="-274320">
              <a:lnSpc>
                <a:spcPct val="114000"/>
              </a:lnSpc>
              <a:spcBef>
                <a:spcPts val="600"/>
              </a:spcBef>
              <a:spcAft>
                <a:spcPts val="600"/>
              </a:spcAft>
              <a:buSzPct val="90000"/>
              <a:buFont typeface="Symbol" panose="05050102010706020507" pitchFamily="18" charset="2"/>
              <a:buChar char="·"/>
            </a:pPr>
            <a:r>
              <a:rPr lang="en-US" sz="2200" dirty="0"/>
              <a:t>Des</a:t>
            </a:r>
            <a:r>
              <a:rPr lang="en-US" sz="2200" i="1" dirty="0"/>
              <a:t> </a:t>
            </a:r>
            <a:r>
              <a:rPr lang="fr-FR" sz="2200" dirty="0"/>
              <a:t>approches</a:t>
            </a:r>
            <a:r>
              <a:rPr lang="en-US" sz="2200" i="1" dirty="0"/>
              <a:t> </a:t>
            </a:r>
            <a:r>
              <a:rPr lang="fr-FR" sz="2200" i="1" dirty="0"/>
              <a:t>descendantes</a:t>
            </a:r>
            <a:r>
              <a:rPr lang="en-US" sz="2200" dirty="0"/>
              <a:t>:</a:t>
            </a:r>
            <a:endParaRPr lang="en-US" sz="2200" i="1" dirty="0"/>
          </a:p>
          <a:p>
            <a:pPr marL="731520" lvl="1" indent="-274320">
              <a:lnSpc>
                <a:spcPct val="114000"/>
              </a:lnSpc>
              <a:spcBef>
                <a:spcPts val="600"/>
              </a:spcBef>
              <a:spcAft>
                <a:spcPts val="600"/>
              </a:spcAft>
              <a:buFont typeface="Wingdings" panose="05000000000000000000" pitchFamily="2" charset="2"/>
              <a:buChar char="§"/>
            </a:pPr>
            <a:r>
              <a:rPr lang="fr-FR" sz="2000" dirty="0"/>
              <a:t>Ne pas s'appuyer sur les idées et les ressources locales</a:t>
            </a:r>
          </a:p>
          <a:p>
            <a:pPr marL="731520" lvl="1" indent="-274320">
              <a:lnSpc>
                <a:spcPct val="114000"/>
              </a:lnSpc>
              <a:spcBef>
                <a:spcPts val="600"/>
              </a:spcBef>
              <a:spcAft>
                <a:spcPts val="600"/>
              </a:spcAft>
              <a:buFont typeface="Wingdings" panose="05000000000000000000" pitchFamily="2" charset="2"/>
              <a:buChar char="§"/>
            </a:pPr>
            <a:r>
              <a:rPr lang="fr-FR" sz="2000" dirty="0"/>
              <a:t>Prise de décision uniquement par les organisations humanitaires</a:t>
            </a:r>
          </a:p>
          <a:p>
            <a:pPr marL="274320" indent="-274320">
              <a:lnSpc>
                <a:spcPct val="114000"/>
              </a:lnSpc>
              <a:spcBef>
                <a:spcPts val="600"/>
              </a:spcBef>
              <a:spcAft>
                <a:spcPts val="600"/>
              </a:spcAft>
              <a:buFont typeface="Wingdings" panose="05000000000000000000" pitchFamily="2" charset="2"/>
              <a:buChar char="§"/>
            </a:pPr>
            <a:r>
              <a:rPr lang="fr-FR" sz="2200" dirty="0"/>
              <a:t>Injection de grosses sommes d'argent</a:t>
            </a:r>
            <a:endParaRPr lang="en-US" sz="2200" dirty="0"/>
          </a:p>
          <a:p>
            <a:endParaRPr lang="en-US" dirty="0"/>
          </a:p>
        </p:txBody>
      </p:sp>
    </p:spTree>
    <p:extLst>
      <p:ext uri="{BB962C8B-B14F-4D97-AF65-F5344CB8AC3E}">
        <p14:creationId xmlns:p14="http://schemas.microsoft.com/office/powerpoint/2010/main" val="2105375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Récapitulation des objectifs et des résultats d'apprentissage</a:t>
            </a:r>
            <a:endParaRPr lang="en-US" dirty="0"/>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40731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100513" y="575050"/>
            <a:ext cx="7300912" cy="1384383"/>
          </a:xfrm>
        </p:spPr>
        <p:txBody>
          <a:bodyPr>
            <a:noAutofit/>
          </a:bodyPr>
          <a:lstStyle/>
          <a:p>
            <a:pPr>
              <a:lnSpc>
                <a:spcPct val="100000"/>
              </a:lnSpc>
              <a:spcBef>
                <a:spcPts val="600"/>
              </a:spcBef>
            </a:pPr>
            <a:r>
              <a:rPr lang="fr-FR" sz="2400" dirty="0"/>
              <a:t>Le but de cette séance est de présenter aux participants des considérations fondées sur des informations factuelles pour une protection de l'enfance efficace au niveau communautaire</a:t>
            </a:r>
            <a:endParaRPr lang="en-US" sz="2400" dirty="0"/>
          </a:p>
        </p:txBody>
      </p:sp>
      <p:sp>
        <p:nvSpPr>
          <p:cNvPr id="4" name="Text Placeholder 3"/>
          <p:cNvSpPr>
            <a:spLocks noGrp="1"/>
          </p:cNvSpPr>
          <p:nvPr>
            <p:ph type="body" sz="quarter" idx="12"/>
          </p:nvPr>
        </p:nvSpPr>
        <p:spPr>
          <a:xfrm>
            <a:off x="4312193" y="2584554"/>
            <a:ext cx="7089232" cy="4016543"/>
          </a:xfrm>
        </p:spPr>
        <p:txBody>
          <a:bodyPr>
            <a:normAutofit fontScale="70000" lnSpcReduction="20000"/>
          </a:bodyPr>
          <a:lstStyle/>
          <a:p>
            <a:pPr marL="274320" indent="-274320">
              <a:lnSpc>
                <a:spcPct val="114000"/>
              </a:lnSpc>
              <a:spcBef>
                <a:spcPts val="600"/>
              </a:spcBef>
              <a:spcAft>
                <a:spcPts val="600"/>
              </a:spcAft>
              <a:buSzPct val="90000"/>
              <a:buFont typeface="Symbol" panose="05050102010706020507" pitchFamily="18" charset="2"/>
              <a:buChar char="·"/>
            </a:pPr>
            <a:r>
              <a:rPr lang="fr-FR" dirty="0"/>
              <a:t>À la fin de la séance, les participants seront en mesure de</a:t>
            </a:r>
            <a:r>
              <a:rPr lang="en-US" dirty="0"/>
              <a:t>:</a:t>
            </a:r>
          </a:p>
          <a:p>
            <a:pPr lvl="1" indent="-274320">
              <a:lnSpc>
                <a:spcPct val="134000"/>
              </a:lnSpc>
              <a:spcBef>
                <a:spcPts val="600"/>
              </a:spcBef>
              <a:spcAft>
                <a:spcPts val="600"/>
              </a:spcAft>
              <a:buFont typeface="Wingdings" panose="05000000000000000000" pitchFamily="2" charset="2"/>
              <a:buChar char="§"/>
            </a:pPr>
            <a:r>
              <a:rPr lang="fr-FR" sz="2600" dirty="0"/>
              <a:t>Décrire certaines approches de conception et de mise en œuvre de programmes qui contribuent à une protection efficace au niveau communautaire</a:t>
            </a:r>
            <a:endParaRPr lang="en-US" sz="2600" dirty="0"/>
          </a:p>
          <a:p>
            <a:pPr lvl="1" indent="-274320">
              <a:lnSpc>
                <a:spcPct val="134000"/>
              </a:lnSpc>
              <a:spcBef>
                <a:spcPts val="600"/>
              </a:spcBef>
              <a:spcAft>
                <a:spcPts val="600"/>
              </a:spcAft>
              <a:buFont typeface="Wingdings" panose="05000000000000000000" pitchFamily="2" charset="2"/>
              <a:buChar char="§"/>
            </a:pPr>
            <a:r>
              <a:rPr lang="fr-FR" sz="2600" dirty="0"/>
              <a:t>Identifier les défis potentiels pour la mise en œuvre des approches de protection de l'enfance au niveau communautaire</a:t>
            </a:r>
            <a:endParaRPr lang="en-US" sz="2600" dirty="0"/>
          </a:p>
          <a:p>
            <a:pPr lvl="1" indent="-274320">
              <a:lnSpc>
                <a:spcPct val="134000"/>
              </a:lnSpc>
              <a:spcBef>
                <a:spcPts val="600"/>
              </a:spcBef>
              <a:spcAft>
                <a:spcPts val="600"/>
              </a:spcAft>
              <a:buFont typeface="Wingdings" panose="05000000000000000000" pitchFamily="2" charset="2"/>
              <a:buChar char="§"/>
            </a:pPr>
            <a:r>
              <a:rPr lang="fr-FR" sz="2600" dirty="0"/>
              <a:t>Analyser certaines stratégies visant à relever les défis liés à la mise en œuvre d'approches de protection de l'enfance au niveau communautaire</a:t>
            </a:r>
            <a:endParaRPr lang="en-US" sz="2600" dirty="0"/>
          </a:p>
          <a:p>
            <a:pPr lvl="1">
              <a:lnSpc>
                <a:spcPct val="114000"/>
              </a:lnSpc>
              <a:spcBef>
                <a:spcPts val="600"/>
              </a:spcBef>
              <a:spcAft>
                <a:spcPts val="600"/>
              </a:spcAft>
            </a:pPr>
            <a:endParaRPr lang="en-US" dirty="0"/>
          </a:p>
        </p:txBody>
      </p:sp>
    </p:spTree>
    <p:extLst>
      <p:ext uri="{BB962C8B-B14F-4D97-AF65-F5344CB8AC3E}">
        <p14:creationId xmlns:p14="http://schemas.microsoft.com/office/powerpoint/2010/main" val="17799554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631" y="365125"/>
            <a:ext cx="10515600" cy="1325563"/>
          </a:xfrm>
          <a:solidFill>
            <a:schemeClr val="bg1"/>
          </a:solidFill>
        </p:spPr>
        <p:txBody>
          <a:bodyPr/>
          <a:lstStyle/>
          <a:p>
            <a:r>
              <a:rPr lang="en-US" b="1" dirty="0">
                <a:solidFill>
                  <a:schemeClr val="accent4"/>
                </a:solidFill>
              </a:rPr>
              <a:t>Je </a:t>
            </a:r>
            <a:r>
              <a:rPr lang="fr-FR" b="1" dirty="0">
                <a:solidFill>
                  <a:schemeClr val="accent4"/>
                </a:solidFill>
              </a:rPr>
              <a:t>vous</a:t>
            </a:r>
            <a:r>
              <a:rPr lang="en-US" b="1" dirty="0">
                <a:solidFill>
                  <a:schemeClr val="accent4"/>
                </a:solidFill>
              </a:rPr>
              <a:t> </a:t>
            </a:r>
            <a:r>
              <a:rPr lang="fr-FR" b="1" dirty="0">
                <a:solidFill>
                  <a:schemeClr val="accent4"/>
                </a:solidFill>
              </a:rPr>
              <a:t>remercie</a:t>
            </a:r>
            <a:r>
              <a:rPr lang="en-US" b="1" dirty="0">
                <a:solidFill>
                  <a:schemeClr val="accent4"/>
                </a:solidFill>
              </a:rPr>
              <a:t>!</a:t>
            </a:r>
          </a:p>
        </p:txBody>
      </p:sp>
      <p:pic>
        <p:nvPicPr>
          <p:cNvPr id="9" name="Content Placeholder 8"/>
          <p:cNvPicPr>
            <a:picLocks noGrp="1" noChangeAspect="1"/>
          </p:cNvPicPr>
          <p:nvPr>
            <p:ph idx="1"/>
          </p:nvPr>
        </p:nvPicPr>
        <p:blipFill>
          <a:blip r:embed="rId3"/>
          <a:stretch>
            <a:fillRect/>
          </a:stretch>
        </p:blipFill>
        <p:spPr>
          <a:xfrm>
            <a:off x="838200" y="1975019"/>
            <a:ext cx="10515600" cy="4052550"/>
          </a:xfrm>
          <a:prstGeom prst="rect">
            <a:avLst/>
          </a:prstGeom>
        </p:spPr>
      </p:pic>
    </p:spTree>
    <p:extLst>
      <p:ext uri="{BB962C8B-B14F-4D97-AF65-F5344CB8AC3E}">
        <p14:creationId xmlns:p14="http://schemas.microsoft.com/office/powerpoint/2010/main" val="160118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Analyse systématique de la littérature</a:t>
            </a:r>
            <a:endParaRPr lang="en-US" dirty="0"/>
          </a:p>
        </p:txBody>
      </p:sp>
      <p:sp>
        <p:nvSpPr>
          <p:cNvPr id="3" name="Text Placeholder 2"/>
          <p:cNvSpPr>
            <a:spLocks noGrp="1"/>
          </p:cNvSpPr>
          <p:nvPr>
            <p:ph type="body" sz="quarter" idx="10"/>
          </p:nvPr>
        </p:nvSpPr>
        <p:spPr/>
        <p:txBody>
          <a:bodyPr>
            <a:normAutofit fontScale="92500" lnSpcReduction="10000"/>
          </a:bodyPr>
          <a:lstStyle/>
          <a:p>
            <a:r>
              <a:rPr lang="fr-FR" dirty="0"/>
              <a:t>Groupe spécialisé sur la PEBC 2018</a:t>
            </a:r>
            <a:endParaRPr lang="en-US" dirty="0"/>
          </a:p>
        </p:txBody>
      </p:sp>
      <p:sp>
        <p:nvSpPr>
          <p:cNvPr id="4" name="Text Placeholder 3"/>
          <p:cNvSpPr>
            <a:spLocks noGrp="1"/>
          </p:cNvSpPr>
          <p:nvPr>
            <p:ph type="body" sz="quarter" idx="12"/>
          </p:nvPr>
        </p:nvSpPr>
        <p:spPr>
          <a:xfrm>
            <a:off x="1058779" y="2582277"/>
            <a:ext cx="9504947" cy="4243388"/>
          </a:xfrm>
        </p:spPr>
        <p:txBody>
          <a:bodyPr>
            <a:normAutofit lnSpcReduction="10000"/>
          </a:bodyPr>
          <a:lstStyle/>
          <a:p>
            <a:pPr marL="347472" indent="-347472">
              <a:lnSpc>
                <a:spcPct val="114000"/>
              </a:lnSpc>
              <a:spcBef>
                <a:spcPts val="0"/>
              </a:spcBef>
              <a:spcAft>
                <a:spcPts val="600"/>
              </a:spcAft>
              <a:buSzPct val="90000"/>
              <a:buFont typeface="Symbol" panose="05050102010706020507" pitchFamily="18" charset="2"/>
              <a:buChar char="·"/>
            </a:pPr>
            <a:r>
              <a:rPr lang="fr-FR" sz="2200" dirty="0"/>
              <a:t>Protocole de recherche développé par le Groupe spécialisé</a:t>
            </a:r>
            <a:endParaRPr lang="en-US" sz="2200" dirty="0"/>
          </a:p>
          <a:p>
            <a:pPr marL="347472" indent="-347472">
              <a:lnSpc>
                <a:spcPct val="114000"/>
              </a:lnSpc>
              <a:spcBef>
                <a:spcPts val="0"/>
              </a:spcBef>
              <a:spcAft>
                <a:spcPts val="600"/>
              </a:spcAft>
              <a:buSzPct val="90000"/>
              <a:buFont typeface="Symbol" panose="05050102010706020507" pitchFamily="18" charset="2"/>
              <a:buChar char="·"/>
            </a:pPr>
            <a:r>
              <a:rPr lang="en-US" sz="2200" dirty="0"/>
              <a:t>31 articles </a:t>
            </a:r>
            <a:r>
              <a:rPr lang="fr-FR" sz="2200" dirty="0"/>
              <a:t>publiés</a:t>
            </a:r>
          </a:p>
          <a:p>
            <a:pPr marL="347472" indent="-347472">
              <a:lnSpc>
                <a:spcPct val="114000"/>
              </a:lnSpc>
              <a:spcBef>
                <a:spcPts val="0"/>
              </a:spcBef>
              <a:spcAft>
                <a:spcPts val="600"/>
              </a:spcAft>
              <a:buSzPct val="90000"/>
              <a:buFont typeface="Symbol" panose="05050102010706020507" pitchFamily="18" charset="2"/>
              <a:buChar char="·"/>
            </a:pPr>
            <a:r>
              <a:rPr lang="en-US" sz="2200" dirty="0"/>
              <a:t>223 documents de </a:t>
            </a:r>
            <a:r>
              <a:rPr lang="fr-FR" sz="2200" dirty="0"/>
              <a:t>littérature</a:t>
            </a:r>
            <a:r>
              <a:rPr lang="en-US" sz="2200" dirty="0"/>
              <a:t> grise</a:t>
            </a:r>
          </a:p>
          <a:p>
            <a:pPr marL="347472" indent="-347472">
              <a:lnSpc>
                <a:spcPct val="114000"/>
              </a:lnSpc>
              <a:spcBef>
                <a:spcPts val="0"/>
              </a:spcBef>
              <a:spcAft>
                <a:spcPts val="600"/>
              </a:spcAft>
              <a:buSzPct val="90000"/>
              <a:buFont typeface="Symbol" panose="05050102010706020507" pitchFamily="18" charset="2"/>
              <a:buChar char="·"/>
            </a:pPr>
            <a:r>
              <a:rPr lang="fr-FR" sz="2200" dirty="0"/>
              <a:t>Un travail inter-agences important</a:t>
            </a:r>
            <a:endParaRPr lang="en-US" sz="2200" dirty="0"/>
          </a:p>
          <a:p>
            <a:pPr marL="347472" indent="-347472">
              <a:lnSpc>
                <a:spcPct val="114000"/>
              </a:lnSpc>
              <a:spcBef>
                <a:spcPts val="0"/>
              </a:spcBef>
              <a:spcAft>
                <a:spcPts val="600"/>
              </a:spcAft>
              <a:buSzPct val="90000"/>
              <a:buFont typeface="Symbol" panose="05050102010706020507" pitchFamily="18" charset="2"/>
              <a:buChar char="·"/>
            </a:pPr>
            <a:r>
              <a:rPr lang="fr-FR" sz="2200" dirty="0"/>
              <a:t>Organisations membres travaillant avec les résultats pour renforcer la protection de l'enfance au niveau communautaire dans les contextes humanitaires</a:t>
            </a:r>
            <a:endParaRPr lang="en-US" sz="2200" dirty="0"/>
          </a:p>
          <a:p>
            <a:pPr marL="347472" indent="-347472">
              <a:lnSpc>
                <a:spcPct val="114000"/>
              </a:lnSpc>
              <a:spcBef>
                <a:spcPts val="0"/>
              </a:spcBef>
              <a:spcAft>
                <a:spcPts val="600"/>
              </a:spcAft>
              <a:buSzPct val="90000"/>
              <a:buFont typeface="Symbol" panose="05050102010706020507" pitchFamily="18" charset="2"/>
              <a:buChar char="·"/>
            </a:pPr>
            <a:r>
              <a:rPr lang="fr-FR" sz="2200" dirty="0"/>
              <a:t>Le groupe spécialisé sur la PEBC a utilisé cette revue pour développer des considérations clés comme première étape dans l'élaboration des orientations</a:t>
            </a:r>
            <a:endParaRPr lang="en-US" sz="2200" dirty="0"/>
          </a:p>
          <a:p>
            <a:endParaRPr lang="en-US" dirty="0"/>
          </a:p>
        </p:txBody>
      </p:sp>
    </p:spTree>
    <p:extLst>
      <p:ext uri="{BB962C8B-B14F-4D97-AF65-F5344CB8AC3E}">
        <p14:creationId xmlns:p14="http://schemas.microsoft.com/office/powerpoint/2010/main" val="299545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Considérations clés dans les approches de protection de l'enfance au niveau communautaire</a:t>
            </a:r>
            <a:endParaRPr lang="en-US" dirty="0"/>
          </a:p>
        </p:txBody>
      </p:sp>
      <p:sp>
        <p:nvSpPr>
          <p:cNvPr id="4" name="Text Placeholder 3"/>
          <p:cNvSpPr>
            <a:spLocks noGrp="1"/>
          </p:cNvSpPr>
          <p:nvPr>
            <p:ph type="body" sz="quarter" idx="12"/>
          </p:nvPr>
        </p:nvSpPr>
        <p:spPr>
          <a:xfrm>
            <a:off x="1012960" y="2117558"/>
            <a:ext cx="9801726" cy="3335754"/>
          </a:xfrm>
        </p:spPr>
        <p:txBody>
          <a:bodyPr>
            <a:normAutofit/>
          </a:bodyPr>
          <a:lstStyle/>
          <a:p>
            <a:pPr marL="347472" indent="-347472">
              <a:lnSpc>
                <a:spcPct val="114000"/>
              </a:lnSpc>
              <a:spcBef>
                <a:spcPts val="600"/>
              </a:spcBef>
              <a:buSzPct val="90000"/>
              <a:buFont typeface="Symbol" panose="05050102010706020507" pitchFamily="18" charset="2"/>
              <a:buChar char="·"/>
            </a:pPr>
            <a:r>
              <a:rPr lang="fr-FR" sz="2400" dirty="0"/>
              <a:t>Soutenues par l'apprentissage et la recherche</a:t>
            </a:r>
            <a:endParaRPr lang="en-US" sz="2400" dirty="0"/>
          </a:p>
          <a:p>
            <a:pPr marL="347472" indent="-347472">
              <a:lnSpc>
                <a:spcPct val="114000"/>
              </a:lnSpc>
              <a:spcBef>
                <a:spcPts val="600"/>
              </a:spcBef>
              <a:buSzPct val="90000"/>
              <a:buFont typeface="Symbol" panose="05050102010706020507" pitchFamily="18" charset="2"/>
              <a:buChar char="·"/>
            </a:pPr>
            <a:r>
              <a:rPr lang="fr-FR" sz="2400" dirty="0"/>
              <a:t>Démontrent les approches efficaces dans différents contextes (humanitaire et de développement)</a:t>
            </a:r>
            <a:endParaRPr lang="en-US" sz="2400" dirty="0"/>
          </a:p>
          <a:p>
            <a:pPr marL="347472" indent="-347472">
              <a:lnSpc>
                <a:spcPct val="114000"/>
              </a:lnSpc>
              <a:spcBef>
                <a:spcPts val="600"/>
              </a:spcBef>
              <a:buSzPct val="90000"/>
              <a:buFont typeface="Symbol" panose="05050102010706020507" pitchFamily="18" charset="2"/>
              <a:buChar char="·"/>
            </a:pPr>
            <a:r>
              <a:rPr lang="fr-FR" sz="2400" dirty="0"/>
              <a:t>Validées dans les pays pilotes de notre initiative</a:t>
            </a:r>
            <a:endParaRPr lang="en-US" sz="2400" dirty="0"/>
          </a:p>
          <a:p>
            <a:pPr marL="347472" indent="-347472">
              <a:lnSpc>
                <a:spcPct val="114000"/>
              </a:lnSpc>
              <a:spcBef>
                <a:spcPts val="600"/>
              </a:spcBef>
              <a:buSzPct val="90000"/>
              <a:buFont typeface="Symbol" panose="05050102010706020507" pitchFamily="18" charset="2"/>
              <a:buChar char="·"/>
            </a:pPr>
            <a:r>
              <a:rPr lang="en-US" sz="2400" i="0" dirty="0"/>
              <a:t>La</a:t>
            </a:r>
            <a:r>
              <a:rPr lang="en-US" sz="2400" i="0" baseline="0" dirty="0"/>
              <a:t> base du </a:t>
            </a:r>
            <a:r>
              <a:rPr lang="fr-FR" sz="2400" i="1" dirty="0"/>
              <a:t>Guide de réflexion pour le terrain: Approches au niveau communautaire de la protection de l’enfance dans l’intervention humanitaire</a:t>
            </a:r>
            <a:r>
              <a:rPr lang="en-US" sz="2400" dirty="0"/>
              <a:t>, </a:t>
            </a:r>
            <a:r>
              <a:rPr lang="fr-FR" sz="2400" dirty="0"/>
              <a:t>et ce programme de renforcement des capacités</a:t>
            </a:r>
            <a:endParaRPr lang="en-US" sz="2400" dirty="0"/>
          </a:p>
        </p:txBody>
      </p:sp>
    </p:spTree>
    <p:extLst>
      <p:ext uri="{BB962C8B-B14F-4D97-AF65-F5344CB8AC3E}">
        <p14:creationId xmlns:p14="http://schemas.microsoft.com/office/powerpoint/2010/main" val="4083250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t>Ce que nous avons trouvé</a:t>
            </a:r>
            <a:endParaRPr lang="en-US" dirty="0"/>
          </a:p>
        </p:txBody>
      </p:sp>
      <p:sp>
        <p:nvSpPr>
          <p:cNvPr id="6" name="Text Placeholder 5"/>
          <p:cNvSpPr>
            <a:spLocks noGrp="1"/>
          </p:cNvSpPr>
          <p:nvPr>
            <p:ph type="body" sz="quarter" idx="10"/>
          </p:nvPr>
        </p:nvSpPr>
        <p:spPr/>
        <p:txBody>
          <a:bodyPr>
            <a:normAutofit fontScale="92500" lnSpcReduction="10000"/>
          </a:bodyPr>
          <a:lstStyle/>
          <a:p>
            <a:r>
              <a:rPr lang="en-US" dirty="0"/>
              <a:t>Considérations sur …</a:t>
            </a:r>
          </a:p>
        </p:txBody>
      </p:sp>
      <p:sp>
        <p:nvSpPr>
          <p:cNvPr id="7" name="Text Placeholder 6"/>
          <p:cNvSpPr>
            <a:spLocks noGrp="1"/>
          </p:cNvSpPr>
          <p:nvPr>
            <p:ph type="body" sz="quarter" idx="12"/>
          </p:nvPr>
        </p:nvSpPr>
        <p:spPr>
          <a:xfrm>
            <a:off x="1203158" y="2614612"/>
            <a:ext cx="10272878" cy="3729037"/>
          </a:xfrm>
        </p:spPr>
        <p:txBody>
          <a:bodyPr>
            <a:normAutofit/>
          </a:bodyPr>
          <a:lstStyle/>
          <a:p>
            <a:pPr marL="347472" indent="-347472">
              <a:buSzPct val="90000"/>
              <a:buFont typeface="Symbol" panose="05050102010706020507" pitchFamily="18" charset="2"/>
              <a:buChar char="·"/>
            </a:pPr>
            <a:r>
              <a:rPr lang="fr-FR" sz="2400" dirty="0"/>
              <a:t>Les</a:t>
            </a:r>
            <a:r>
              <a:rPr lang="fr-FR" sz="2400" dirty="0">
                <a:solidFill>
                  <a:srgbClr val="FF0000"/>
                </a:solidFill>
              </a:rPr>
              <a:t> </a:t>
            </a:r>
            <a:r>
              <a:rPr lang="fr-FR" sz="2400" dirty="0"/>
              <a:t>principes de la protection de l'enfance au niveau communautaire</a:t>
            </a:r>
            <a:endParaRPr lang="en-US" sz="2400" dirty="0"/>
          </a:p>
          <a:p>
            <a:pPr marL="347472" indent="-347472">
              <a:buSzPct val="90000"/>
              <a:buFont typeface="Symbol" panose="05050102010706020507" pitchFamily="18" charset="2"/>
              <a:buChar char="·"/>
            </a:pPr>
            <a:r>
              <a:rPr lang="fr-FR" sz="2400" dirty="0"/>
              <a:t>Un engagement efficace avec les communautés</a:t>
            </a:r>
            <a:endParaRPr lang="en-US" sz="2400" dirty="0"/>
          </a:p>
          <a:p>
            <a:pPr marL="347472" indent="-347472">
              <a:buSzPct val="90000"/>
              <a:buFont typeface="Symbol" panose="05050102010706020507" pitchFamily="18" charset="2"/>
              <a:buChar char="·"/>
            </a:pPr>
            <a:r>
              <a:rPr lang="fr-FR" sz="2400" dirty="0"/>
              <a:t>Mener une analyse approfondie du contexte</a:t>
            </a:r>
            <a:endParaRPr lang="en-US" sz="2400" dirty="0"/>
          </a:p>
          <a:p>
            <a:pPr marL="347472" indent="-347472">
              <a:buSzPct val="90000"/>
              <a:buFont typeface="Symbol" panose="05050102010706020507" pitchFamily="18" charset="2"/>
              <a:buChar char="·"/>
            </a:pPr>
            <a:r>
              <a:rPr lang="fr-FR" sz="2400" dirty="0"/>
              <a:t>Une participation significative des enfants</a:t>
            </a:r>
            <a:endParaRPr lang="en-US" sz="2400" dirty="0"/>
          </a:p>
          <a:p>
            <a:pPr marL="347472" indent="-347472">
              <a:buSzPct val="90000"/>
              <a:buFont typeface="Symbol" panose="05050102010706020507" pitchFamily="18" charset="2"/>
              <a:buChar char="·"/>
            </a:pPr>
            <a:r>
              <a:rPr lang="fr-FR" sz="2400" dirty="0"/>
              <a:t>Faciliter l'établissement de liens solides entre les systèmes officiels et non officiels</a:t>
            </a:r>
            <a:endParaRPr lang="en-US" sz="2400" dirty="0"/>
          </a:p>
          <a:p>
            <a:pPr marL="347472" indent="-347472">
              <a:buSzPct val="90000"/>
              <a:buFont typeface="Symbol" panose="05050102010706020507" pitchFamily="18" charset="2"/>
              <a:buChar char="·"/>
            </a:pPr>
            <a:r>
              <a:rPr lang="fr-FR" sz="2400" dirty="0"/>
              <a:t>Adapter nos approches: Du </a:t>
            </a:r>
            <a:r>
              <a:rPr lang="fr-FR" sz="2400" i="1" dirty="0"/>
              <a:t>leader</a:t>
            </a:r>
            <a:r>
              <a:rPr lang="fr-FR" sz="2400" dirty="0"/>
              <a:t> au </a:t>
            </a:r>
            <a:r>
              <a:rPr lang="fr-FR" sz="2400" i="1" dirty="0"/>
              <a:t>facilitateur</a:t>
            </a:r>
            <a:endParaRPr lang="en-US" sz="2400" i="1" dirty="0"/>
          </a:p>
        </p:txBody>
      </p:sp>
    </p:spTree>
    <p:extLst>
      <p:ext uri="{BB962C8B-B14F-4D97-AF65-F5344CB8AC3E}">
        <p14:creationId xmlns:p14="http://schemas.microsoft.com/office/powerpoint/2010/main" val="2076634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791" y="2930236"/>
            <a:ext cx="7851649" cy="841664"/>
          </a:xfrm>
        </p:spPr>
        <p:txBody>
          <a:bodyPr>
            <a:normAutofit fontScale="90000"/>
          </a:bodyPr>
          <a:lstStyle/>
          <a:p>
            <a:r>
              <a:rPr lang="fr-FR" dirty="0"/>
              <a:t>Considérations clés d'une protection de l'enfance efficace au niveau communautaire</a:t>
            </a:r>
            <a:endParaRPr lang="en-US" dirty="0"/>
          </a:p>
        </p:txBody>
      </p:sp>
    </p:spTree>
    <p:extLst>
      <p:ext uri="{BB962C8B-B14F-4D97-AF65-F5344CB8AC3E}">
        <p14:creationId xmlns:p14="http://schemas.microsoft.com/office/powerpoint/2010/main" val="2082030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Principes de bonnes pratiques</a:t>
            </a:r>
          </a:p>
        </p:txBody>
      </p:sp>
      <p:sp>
        <p:nvSpPr>
          <p:cNvPr id="5" name="Text Placeholder 4"/>
          <p:cNvSpPr>
            <a:spLocks noGrp="1"/>
          </p:cNvSpPr>
          <p:nvPr>
            <p:ph type="body" sz="quarter" idx="13"/>
          </p:nvPr>
        </p:nvSpPr>
        <p:spPr>
          <a:xfrm>
            <a:off x="208547" y="1719304"/>
            <a:ext cx="6063915" cy="793470"/>
          </a:xfrm>
        </p:spPr>
        <p:txBody>
          <a:bodyPr>
            <a:normAutofit/>
          </a:bodyPr>
          <a:lstStyle/>
          <a:p>
            <a:r>
              <a:rPr lang="fr-FR" sz="2200" dirty="0"/>
              <a:t>Principes humanitaires de protection de l'enfance</a:t>
            </a:r>
            <a:endParaRPr lang="en-US" sz="2200" dirty="0"/>
          </a:p>
        </p:txBody>
      </p:sp>
      <p:sp>
        <p:nvSpPr>
          <p:cNvPr id="6" name="Text Placeholder 5"/>
          <p:cNvSpPr>
            <a:spLocks noGrp="1"/>
          </p:cNvSpPr>
          <p:nvPr>
            <p:ph type="body" sz="quarter" idx="14"/>
          </p:nvPr>
        </p:nvSpPr>
        <p:spPr>
          <a:xfrm>
            <a:off x="352926" y="2362493"/>
            <a:ext cx="5101390" cy="3965468"/>
          </a:xfrm>
        </p:spPr>
        <p:txBody>
          <a:bodyPr>
            <a:noAutofit/>
          </a:bodyPr>
          <a:lstStyle/>
          <a:p>
            <a:pPr>
              <a:lnSpc>
                <a:spcPct val="114000"/>
              </a:lnSpc>
              <a:spcBef>
                <a:spcPts val="600"/>
              </a:spcBef>
              <a:spcAft>
                <a:spcPts val="600"/>
              </a:spcAft>
            </a:pPr>
            <a:r>
              <a:rPr lang="fr-FR" sz="1600" dirty="0"/>
              <a:t>Éviter d'exposer les gens à d'autres préjudices en raison de vos actions </a:t>
            </a:r>
            <a:r>
              <a:rPr lang="en-US" sz="1600" dirty="0"/>
              <a:t>(</a:t>
            </a:r>
            <a:r>
              <a:rPr lang="fr-FR" sz="1600" dirty="0"/>
              <a:t>«</a:t>
            </a:r>
            <a:r>
              <a:rPr lang="en-US" sz="1600" dirty="0"/>
              <a:t>Ne créer aucun préjudice</a:t>
            </a:r>
            <a:r>
              <a:rPr lang="fr-FR" sz="1600" dirty="0"/>
              <a:t>»</a:t>
            </a:r>
            <a:r>
              <a:rPr lang="en-US" sz="1600" dirty="0"/>
              <a:t>)</a:t>
            </a:r>
          </a:p>
          <a:p>
            <a:pPr>
              <a:lnSpc>
                <a:spcPct val="114000"/>
              </a:lnSpc>
              <a:spcBef>
                <a:spcPts val="600"/>
              </a:spcBef>
              <a:spcAft>
                <a:spcPts val="600"/>
              </a:spcAft>
            </a:pPr>
            <a:r>
              <a:rPr lang="fr-FR" sz="1600" dirty="0"/>
              <a:t>Assurer l'accès des personnes à une assistance impartiale</a:t>
            </a:r>
            <a:endParaRPr lang="en-US" sz="1600" dirty="0"/>
          </a:p>
          <a:p>
            <a:pPr>
              <a:lnSpc>
                <a:spcPct val="114000"/>
              </a:lnSpc>
              <a:spcBef>
                <a:spcPts val="600"/>
              </a:spcBef>
              <a:spcAft>
                <a:spcPts val="600"/>
              </a:spcAft>
            </a:pPr>
            <a:r>
              <a:rPr lang="fr-FR" sz="1600" dirty="0"/>
              <a:t>Protéger les personnes contre les dommages physiques et psychologiques résultant de la violence et de la coercition</a:t>
            </a:r>
            <a:endParaRPr lang="en-US" sz="1600" dirty="0"/>
          </a:p>
          <a:p>
            <a:pPr>
              <a:lnSpc>
                <a:spcPct val="114000"/>
              </a:lnSpc>
              <a:spcBef>
                <a:spcPts val="600"/>
              </a:spcBef>
              <a:spcAft>
                <a:spcPts val="600"/>
              </a:spcAft>
            </a:pPr>
            <a:r>
              <a:rPr lang="fr-FR" sz="1600" dirty="0"/>
              <a:t>Aider les personnes à faire valoir leurs droits, à accéder aux recours disponibles et à se remettre des effets des abus</a:t>
            </a:r>
            <a:endParaRPr lang="en-US" sz="1600" dirty="0"/>
          </a:p>
          <a:p>
            <a:pPr>
              <a:lnSpc>
                <a:spcPct val="114000"/>
              </a:lnSpc>
              <a:spcBef>
                <a:spcPts val="600"/>
              </a:spcBef>
              <a:spcAft>
                <a:spcPts val="600"/>
              </a:spcAft>
            </a:pPr>
            <a:r>
              <a:rPr lang="fr-FR" sz="1600" dirty="0"/>
              <a:t>Renforcer les systèmes de protection de l'enfance</a:t>
            </a:r>
          </a:p>
          <a:p>
            <a:pPr>
              <a:lnSpc>
                <a:spcPct val="114000"/>
              </a:lnSpc>
              <a:spcBef>
                <a:spcPts val="600"/>
              </a:spcBef>
              <a:spcAft>
                <a:spcPts val="600"/>
              </a:spcAft>
            </a:pPr>
            <a:r>
              <a:rPr lang="fr-FR" sz="1600" dirty="0"/>
              <a:t>Renforcer la résilience des enfants dans l'intervention humanitaire</a:t>
            </a:r>
            <a:endParaRPr lang="en-US" sz="1600" dirty="0"/>
          </a:p>
        </p:txBody>
      </p:sp>
      <p:sp>
        <p:nvSpPr>
          <p:cNvPr id="7" name="Text Placeholder 6"/>
          <p:cNvSpPr>
            <a:spLocks noGrp="1"/>
          </p:cNvSpPr>
          <p:nvPr>
            <p:ph type="body" sz="quarter" idx="15"/>
          </p:nvPr>
        </p:nvSpPr>
        <p:spPr>
          <a:xfrm>
            <a:off x="6663254" y="1757417"/>
            <a:ext cx="5372799" cy="605076"/>
          </a:xfrm>
        </p:spPr>
        <p:txBody>
          <a:bodyPr>
            <a:normAutofit fontScale="92500" lnSpcReduction="20000"/>
          </a:bodyPr>
          <a:lstStyle/>
          <a:p>
            <a:r>
              <a:rPr lang="en-US" dirty="0"/>
              <a:t>Accent sur l'engagement communautaire</a:t>
            </a:r>
          </a:p>
        </p:txBody>
      </p:sp>
      <p:sp>
        <p:nvSpPr>
          <p:cNvPr id="8" name="Text Placeholder 7"/>
          <p:cNvSpPr>
            <a:spLocks noGrp="1"/>
          </p:cNvSpPr>
          <p:nvPr>
            <p:ph type="body" sz="quarter" idx="16"/>
          </p:nvPr>
        </p:nvSpPr>
        <p:spPr>
          <a:xfrm>
            <a:off x="6610654" y="2573698"/>
            <a:ext cx="5372799" cy="3843619"/>
          </a:xfrm>
        </p:spPr>
        <p:txBody>
          <a:bodyPr>
            <a:normAutofit fontScale="70000" lnSpcReduction="20000"/>
          </a:bodyPr>
          <a:lstStyle/>
          <a:p>
            <a:pPr marR="0" lvl="0">
              <a:lnSpc>
                <a:spcPct val="124000"/>
              </a:lnSpc>
              <a:spcBef>
                <a:spcPts val="600"/>
              </a:spcBef>
              <a:spcAft>
                <a:spcPts val="600"/>
              </a:spcAft>
            </a:pPr>
            <a:r>
              <a:rPr lang="fr-FR" sz="1900" dirty="0"/>
              <a:t>Sensibilité au contexte et analyse approfondie du contexte</a:t>
            </a:r>
            <a:endParaRPr lang="en-US" sz="1900" dirty="0"/>
          </a:p>
          <a:p>
            <a:pPr marR="0" lvl="0">
              <a:lnSpc>
                <a:spcPct val="124000"/>
              </a:lnSpc>
              <a:spcBef>
                <a:spcPts val="600"/>
              </a:spcBef>
              <a:spcAft>
                <a:spcPts val="600"/>
              </a:spcAft>
            </a:pPr>
            <a:r>
              <a:rPr lang="fr-FR" sz="1900" dirty="0"/>
              <a:t>Large représentation et inclusion, en particulier en ce qui concerne les enfants particulièrement vulnérables</a:t>
            </a:r>
            <a:endParaRPr lang="en-US" sz="1900" dirty="0"/>
          </a:p>
          <a:p>
            <a:pPr marR="0" lvl="0">
              <a:lnSpc>
                <a:spcPct val="124000"/>
              </a:lnSpc>
              <a:spcBef>
                <a:spcPts val="600"/>
              </a:spcBef>
              <a:spcAft>
                <a:spcPts val="600"/>
              </a:spcAft>
            </a:pPr>
            <a:r>
              <a:rPr lang="fr-FR" sz="1900" dirty="0"/>
              <a:t>Une participation significative des enfants</a:t>
            </a:r>
            <a:endParaRPr lang="en-US" sz="1900" dirty="0"/>
          </a:p>
          <a:p>
            <a:pPr marR="0" lvl="0">
              <a:lnSpc>
                <a:spcPct val="124000"/>
              </a:lnSpc>
              <a:spcBef>
                <a:spcPts val="600"/>
              </a:spcBef>
              <a:spcAft>
                <a:spcPts val="600"/>
              </a:spcAft>
            </a:pPr>
            <a:r>
              <a:rPr lang="fr-FR" sz="1900" dirty="0"/>
              <a:t>Reconnaître et s’appuyer sur les capacités et les ressources communautaires, afin de ne pas créer de structures parallèles</a:t>
            </a:r>
          </a:p>
          <a:p>
            <a:pPr marR="0" lvl="0">
              <a:lnSpc>
                <a:spcPct val="124000"/>
              </a:lnSpc>
              <a:spcBef>
                <a:spcPts val="600"/>
              </a:spcBef>
              <a:spcAft>
                <a:spcPts val="600"/>
              </a:spcAft>
            </a:pPr>
            <a:r>
              <a:rPr lang="fr-FR" sz="1900" dirty="0"/>
              <a:t>Reconnaître et se fonder sur les capacités et les ressources communautaires, afin de ne pas établir de structures parallèles</a:t>
            </a:r>
          </a:p>
          <a:p>
            <a:pPr marR="0" lvl="0">
              <a:lnSpc>
                <a:spcPct val="124000"/>
              </a:lnSpc>
              <a:spcBef>
                <a:spcPts val="600"/>
              </a:spcBef>
              <a:spcAft>
                <a:spcPts val="600"/>
              </a:spcAft>
            </a:pPr>
            <a:r>
              <a:rPr lang="fr-FR" sz="1900" dirty="0"/>
              <a:t>Reconnaître le rôle que les membres de la communauté jouent dans la protection de l'enfance, y compris le rôle principal de la famille</a:t>
            </a:r>
            <a:endParaRPr lang="en-US" sz="1900" dirty="0"/>
          </a:p>
          <a:p>
            <a:pPr marR="0" lvl="0">
              <a:lnSpc>
                <a:spcPct val="124000"/>
              </a:lnSpc>
              <a:spcBef>
                <a:spcPts val="600"/>
              </a:spcBef>
              <a:spcAft>
                <a:spcPts val="600"/>
              </a:spcAft>
            </a:pPr>
            <a:r>
              <a:rPr lang="fr-FR" sz="1900" dirty="0"/>
              <a:t>Adopter dès le départ une perspective à long terme dans un but de durabilité et de leadership communautaire</a:t>
            </a:r>
            <a:endParaRPr lang="en-US" sz="1900" dirty="0"/>
          </a:p>
          <a:p>
            <a:endParaRPr lang="en-US" dirty="0"/>
          </a:p>
        </p:txBody>
      </p:sp>
    </p:spTree>
    <p:extLst>
      <p:ext uri="{BB962C8B-B14F-4D97-AF65-F5344CB8AC3E}">
        <p14:creationId xmlns:p14="http://schemas.microsoft.com/office/powerpoint/2010/main" val="3867013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t>Engagement efficace avec les communautés</a:t>
            </a:r>
            <a:endParaRPr lang="en-US" dirty="0"/>
          </a:p>
        </p:txBody>
      </p:sp>
      <p:sp>
        <p:nvSpPr>
          <p:cNvPr id="6" name="Text Placeholder 5"/>
          <p:cNvSpPr>
            <a:spLocks noGrp="1"/>
          </p:cNvSpPr>
          <p:nvPr>
            <p:ph type="body" sz="quarter" idx="10"/>
          </p:nvPr>
        </p:nvSpPr>
        <p:spPr/>
        <p:txBody>
          <a:bodyPr>
            <a:normAutofit fontScale="92500" lnSpcReduction="10000"/>
          </a:bodyPr>
          <a:lstStyle/>
          <a:p>
            <a:r>
              <a:rPr lang="fr-FR" dirty="0"/>
              <a:t>Quelques</a:t>
            </a:r>
            <a:r>
              <a:rPr lang="en-US" dirty="0"/>
              <a:t> </a:t>
            </a:r>
            <a:r>
              <a:rPr lang="fr-FR" dirty="0"/>
              <a:t>considérations</a:t>
            </a:r>
          </a:p>
        </p:txBody>
      </p:sp>
      <p:sp>
        <p:nvSpPr>
          <p:cNvPr id="7" name="Text Placeholder 6"/>
          <p:cNvSpPr>
            <a:spLocks noGrp="1"/>
          </p:cNvSpPr>
          <p:nvPr>
            <p:ph type="body" sz="quarter" idx="12"/>
          </p:nvPr>
        </p:nvSpPr>
        <p:spPr>
          <a:xfrm>
            <a:off x="1020128" y="2598319"/>
            <a:ext cx="9787390" cy="3729037"/>
          </a:xfrm>
        </p:spPr>
        <p:txBody>
          <a:bodyPr>
            <a:normAutofit fontScale="92500" lnSpcReduction="10000"/>
          </a:bodyPr>
          <a:lstStyle/>
          <a:p>
            <a:pPr marL="274320" lvl="0" indent="-274320">
              <a:lnSpc>
                <a:spcPct val="114000"/>
              </a:lnSpc>
              <a:spcBef>
                <a:spcPts val="600"/>
              </a:spcBef>
              <a:spcAft>
                <a:spcPts val="600"/>
              </a:spcAft>
              <a:buClrTx/>
              <a:buSzPct val="90000"/>
              <a:buFont typeface="Symbol" panose="05050102010706020507" pitchFamily="18" charset="2"/>
              <a:buChar char="·"/>
            </a:pPr>
            <a:r>
              <a:rPr lang="fr-FR" sz="2000" dirty="0">
                <a:solidFill>
                  <a:srgbClr val="545554"/>
                </a:solidFill>
              </a:rPr>
              <a:t>S'appuyer sur les systèmes, les structures, les ressources et les dirigeants locaux qui contribuent positivement à la protection de l'enfance</a:t>
            </a:r>
          </a:p>
          <a:p>
            <a:pPr marL="274320" lvl="0" indent="-274320">
              <a:lnSpc>
                <a:spcPct val="114000"/>
              </a:lnSpc>
              <a:spcBef>
                <a:spcPts val="600"/>
              </a:spcBef>
              <a:spcAft>
                <a:spcPts val="600"/>
              </a:spcAft>
              <a:buClrTx/>
              <a:buSzPct val="90000"/>
              <a:buFont typeface="Symbol" panose="05050102010706020507" pitchFamily="18" charset="2"/>
              <a:buChar char="·"/>
            </a:pPr>
            <a:r>
              <a:rPr lang="fr-FR" sz="2000" dirty="0">
                <a:solidFill>
                  <a:srgbClr val="545554"/>
                </a:solidFill>
              </a:rPr>
              <a:t>Mettre l'accent sur les priorités de la communauté pour les enfants</a:t>
            </a:r>
          </a:p>
          <a:p>
            <a:pPr marL="274320" lvl="0" indent="-274320">
              <a:lnSpc>
                <a:spcPct val="114000"/>
              </a:lnSpc>
              <a:spcBef>
                <a:spcPts val="600"/>
              </a:spcBef>
              <a:spcAft>
                <a:spcPts val="600"/>
              </a:spcAft>
              <a:buClrTx/>
              <a:buSzPct val="90000"/>
              <a:buFont typeface="Symbol" panose="05050102010706020507" pitchFamily="18" charset="2"/>
              <a:buChar char="·"/>
            </a:pPr>
            <a:r>
              <a:rPr lang="fr-FR" sz="2000" dirty="0">
                <a:solidFill>
                  <a:srgbClr val="545554"/>
                </a:solidFill>
              </a:rPr>
              <a:t>Impliquer les dirigeants de la communauté, les enfants et une représentation diversifiée des membres de la communauté</a:t>
            </a:r>
          </a:p>
          <a:p>
            <a:pPr marL="274320" lvl="0" indent="-274320">
              <a:lnSpc>
                <a:spcPct val="114000"/>
              </a:lnSpc>
              <a:spcBef>
                <a:spcPts val="600"/>
              </a:spcBef>
              <a:spcAft>
                <a:spcPts val="600"/>
              </a:spcAft>
              <a:buClrTx/>
              <a:buSzPct val="90000"/>
              <a:buFont typeface="Symbol" panose="05050102010706020507" pitchFamily="18" charset="2"/>
              <a:buChar char="·"/>
            </a:pPr>
            <a:r>
              <a:rPr lang="fr-FR" sz="2000" dirty="0">
                <a:solidFill>
                  <a:srgbClr val="545554"/>
                </a:solidFill>
              </a:rPr>
              <a:t>Reconnaître le rôle de la famille dans un système de protection</a:t>
            </a:r>
            <a:endParaRPr lang="en-US" sz="2000" dirty="0">
              <a:solidFill>
                <a:srgbClr val="545554"/>
              </a:solidFill>
              <a:highlight>
                <a:srgbClr val="FFFF00"/>
              </a:highlight>
            </a:endParaRPr>
          </a:p>
          <a:p>
            <a:pPr marL="274320" lvl="0" indent="-274320">
              <a:lnSpc>
                <a:spcPct val="114000"/>
              </a:lnSpc>
              <a:spcBef>
                <a:spcPts val="600"/>
              </a:spcBef>
              <a:spcAft>
                <a:spcPts val="600"/>
              </a:spcAft>
              <a:buClrTx/>
              <a:buSzPct val="90000"/>
              <a:buFont typeface="Symbol" panose="05050102010706020507" pitchFamily="18" charset="2"/>
              <a:buChar char="·"/>
            </a:pPr>
            <a:r>
              <a:rPr lang="fr-FR" sz="2000" dirty="0">
                <a:solidFill>
                  <a:srgbClr val="545554"/>
                </a:solidFill>
              </a:rPr>
              <a:t>Veiller à ce que les rôles, les responsabilités et les attentes soient clairs pour les participants de la communauté et tout acteur externe</a:t>
            </a:r>
          </a:p>
          <a:p>
            <a:pPr marL="274320" lvl="0" indent="-274320">
              <a:lnSpc>
                <a:spcPct val="114000"/>
              </a:lnSpc>
              <a:spcBef>
                <a:spcPts val="600"/>
              </a:spcBef>
              <a:spcAft>
                <a:spcPts val="600"/>
              </a:spcAft>
              <a:buClrTx/>
              <a:buSzPct val="90000"/>
              <a:buFont typeface="Symbol" panose="05050102010706020507" pitchFamily="18" charset="2"/>
              <a:buChar char="·"/>
            </a:pPr>
            <a:r>
              <a:rPr lang="fr-FR" sz="2000" dirty="0">
                <a:solidFill>
                  <a:srgbClr val="545554"/>
                </a:solidFill>
              </a:rPr>
              <a:t>Assurer une forte </a:t>
            </a:r>
            <a:r>
              <a:rPr lang="fr-FR" sz="2000" b="1" dirty="0">
                <a:solidFill>
                  <a:srgbClr val="545554"/>
                </a:solidFill>
              </a:rPr>
              <a:t>appropriation par la communauté</a:t>
            </a:r>
            <a:endParaRPr lang="en-US" sz="2000" b="1" dirty="0">
              <a:solidFill>
                <a:srgbClr val="545554"/>
              </a:solidFill>
            </a:endParaRPr>
          </a:p>
          <a:p>
            <a:pPr lvl="0">
              <a:lnSpc>
                <a:spcPct val="114000"/>
              </a:lnSpc>
              <a:spcBef>
                <a:spcPts val="600"/>
              </a:spcBef>
              <a:spcAft>
                <a:spcPts val="600"/>
              </a:spcAft>
              <a:buClrTx/>
            </a:pPr>
            <a:endParaRPr lang="en-US" sz="2000" dirty="0">
              <a:solidFill>
                <a:srgbClr val="545554"/>
              </a:solidFill>
            </a:endParaRPr>
          </a:p>
          <a:p>
            <a:pPr marL="342900" marR="0" lvl="0" indent="-342900">
              <a:lnSpc>
                <a:spcPct val="115000"/>
              </a:lnSpc>
              <a:spcBef>
                <a:spcPts val="0"/>
              </a:spcBef>
              <a:spcAft>
                <a:spcPts val="600"/>
              </a:spcAft>
              <a:buFont typeface="Arial" panose="020B0604020202020204" pitchFamily="34" charset="0"/>
              <a:buChar char="●"/>
            </a:pPr>
            <a:endParaRPr lang="en-US" dirty="0">
              <a:latin typeface="Noto Sans Symbols"/>
              <a:ea typeface="Noto Sans Symbols"/>
              <a:cs typeface="Noto Sans Symbols"/>
            </a:endParaRPr>
          </a:p>
        </p:txBody>
      </p:sp>
    </p:spTree>
    <p:extLst>
      <p:ext uri="{BB962C8B-B14F-4D97-AF65-F5344CB8AC3E}">
        <p14:creationId xmlns:p14="http://schemas.microsoft.com/office/powerpoint/2010/main" val="82461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56020" y="696077"/>
            <a:ext cx="10820015" cy="428625"/>
          </a:xfrm>
        </p:spPr>
        <p:txBody>
          <a:bodyPr>
            <a:normAutofit fontScale="92500" lnSpcReduction="10000"/>
          </a:bodyPr>
          <a:lstStyle/>
          <a:p>
            <a:r>
              <a:rPr lang="fr-FR" dirty="0"/>
              <a:t>Quelques</a:t>
            </a:r>
            <a:r>
              <a:rPr lang="en-US" dirty="0"/>
              <a:t> </a:t>
            </a:r>
            <a:r>
              <a:rPr lang="fr-FR" dirty="0"/>
              <a:t>considérations</a:t>
            </a:r>
            <a:r>
              <a:rPr lang="en-US" dirty="0"/>
              <a:t> (suite)</a:t>
            </a:r>
          </a:p>
        </p:txBody>
      </p:sp>
      <p:sp>
        <p:nvSpPr>
          <p:cNvPr id="4" name="Text Placeholder 3"/>
          <p:cNvSpPr>
            <a:spLocks noGrp="1"/>
          </p:cNvSpPr>
          <p:nvPr>
            <p:ph type="body" sz="quarter" idx="12"/>
          </p:nvPr>
        </p:nvSpPr>
        <p:spPr>
          <a:xfrm>
            <a:off x="800401" y="1346535"/>
            <a:ext cx="10028020" cy="3986964"/>
          </a:xfrm>
        </p:spPr>
        <p:txBody>
          <a:bodyPr>
            <a:normAutofit fontScale="85000" lnSpcReduction="10000"/>
          </a:bodyPr>
          <a:lstStyle/>
          <a:p>
            <a:pPr>
              <a:lnSpc>
                <a:spcPct val="134000"/>
              </a:lnSpc>
              <a:spcBef>
                <a:spcPts val="600"/>
              </a:spcBef>
              <a:spcAft>
                <a:spcPts val="600"/>
              </a:spcAft>
              <a:buClrTx/>
            </a:pPr>
            <a:r>
              <a:rPr lang="fr-FR" sz="2100" dirty="0">
                <a:solidFill>
                  <a:srgbClr val="545554"/>
                </a:solidFill>
              </a:rPr>
              <a:t>Mobiliser les ressources communautaires pour soutenir les activités liées à la protection de l’enfance et au bien-être des enfants</a:t>
            </a:r>
          </a:p>
          <a:p>
            <a:pPr>
              <a:lnSpc>
                <a:spcPct val="134000"/>
              </a:lnSpc>
              <a:spcBef>
                <a:spcPts val="600"/>
              </a:spcBef>
              <a:spcAft>
                <a:spcPts val="600"/>
              </a:spcAft>
              <a:buClrTx/>
            </a:pPr>
            <a:r>
              <a:rPr lang="fr-FR" sz="2100" dirty="0">
                <a:solidFill>
                  <a:srgbClr val="545554"/>
                </a:solidFill>
              </a:rPr>
              <a:t>Soutenir un «volontariat engagé».</a:t>
            </a:r>
          </a:p>
          <a:p>
            <a:pPr>
              <a:lnSpc>
                <a:spcPct val="134000"/>
              </a:lnSpc>
              <a:spcBef>
                <a:spcPts val="600"/>
              </a:spcBef>
              <a:spcAft>
                <a:spcPts val="600"/>
              </a:spcAft>
              <a:buClrTx/>
            </a:pPr>
            <a:r>
              <a:rPr lang="fr-FR" sz="2100" dirty="0">
                <a:solidFill>
                  <a:srgbClr val="545554"/>
                </a:solidFill>
              </a:rPr>
              <a:t>Établir des normes convenues au niveau local (basées sur les normes internationales) pour le travail de protection de l'enfance et la participation des enfants</a:t>
            </a:r>
          </a:p>
          <a:p>
            <a:pPr>
              <a:lnSpc>
                <a:spcPct val="134000"/>
              </a:lnSpc>
              <a:spcBef>
                <a:spcPts val="600"/>
              </a:spcBef>
              <a:spcAft>
                <a:spcPts val="600"/>
              </a:spcAft>
              <a:buClrTx/>
            </a:pPr>
            <a:r>
              <a:rPr lang="fr-FR" sz="2100" dirty="0">
                <a:solidFill>
                  <a:srgbClr val="545554"/>
                </a:solidFill>
              </a:rPr>
              <a:t>Lier la protection de l'enfance à des processus de développement communautaire plus larges afin que la communauté puisse en retirer des avantages plus immédiats et plus concrets</a:t>
            </a:r>
          </a:p>
          <a:p>
            <a:pPr>
              <a:lnSpc>
                <a:spcPct val="134000"/>
              </a:lnSpc>
              <a:spcBef>
                <a:spcPts val="600"/>
              </a:spcBef>
              <a:spcAft>
                <a:spcPts val="600"/>
              </a:spcAft>
              <a:buClrTx/>
            </a:pPr>
            <a:r>
              <a:rPr lang="fr-FR" sz="2100" dirty="0">
                <a:solidFill>
                  <a:srgbClr val="545554"/>
                </a:solidFill>
              </a:rPr>
              <a:t>Relier les mécanismes/approches de protection de l'enfance à d'autres structures/groupes non formels (par exemple, les groupes de jeunes ou de femmes, les groupes religieux)</a:t>
            </a:r>
            <a:endParaRPr lang="en-US" dirty="0"/>
          </a:p>
        </p:txBody>
      </p:sp>
    </p:spTree>
    <p:extLst>
      <p:ext uri="{BB962C8B-B14F-4D97-AF65-F5344CB8AC3E}">
        <p14:creationId xmlns:p14="http://schemas.microsoft.com/office/powerpoint/2010/main" val="3336481311"/>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IRC-CPCM-Part-1-Templates</Template>
  <TotalTime>9882</TotalTime>
  <Words>3103</Words>
  <Application>Microsoft Office PowerPoint</Application>
  <PresentationFormat>Widescreen</PresentationFormat>
  <Paragraphs>209</Paragraphs>
  <Slides>24</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Calibri Light</vt:lpstr>
      <vt:lpstr>Helvetica Neue</vt:lpstr>
      <vt:lpstr>Noto Sans Symbols</vt:lpstr>
      <vt:lpstr>Symbol</vt:lpstr>
      <vt:lpstr>Wingdings</vt:lpstr>
      <vt:lpstr>Office Theme</vt:lpstr>
      <vt:lpstr>Custom Design</vt:lpstr>
      <vt:lpstr>PowerPoint Presentation</vt:lpstr>
      <vt:lpstr>PowerPoint Presentation</vt:lpstr>
      <vt:lpstr>Analyse systématique de la littérature</vt:lpstr>
      <vt:lpstr>Considérations clés dans les approches de protection de l'enfance au niveau communautaire</vt:lpstr>
      <vt:lpstr>Ce que nous avons trouvé</vt:lpstr>
      <vt:lpstr>Considérations clés d'une protection de l'enfance efficace au niveau communautaire</vt:lpstr>
      <vt:lpstr>Principes de bonnes pratiques</vt:lpstr>
      <vt:lpstr>Engagement efficace avec les communautés</vt:lpstr>
      <vt:lpstr>PowerPoint Presentation</vt:lpstr>
      <vt:lpstr>PowerPoint Presentation</vt:lpstr>
      <vt:lpstr>PowerPoint Presentation</vt:lpstr>
      <vt:lpstr>Effectuer une analyse approfondie du contexte</vt:lpstr>
      <vt:lpstr>Approches de l'analyse approfondie du contexte</vt:lpstr>
      <vt:lpstr>Facteurs pouvant limiter une analyse approfondie du contexte</vt:lpstr>
      <vt:lpstr>Une participation significative des enfants</vt:lpstr>
      <vt:lpstr>PowerPoint Presentation</vt:lpstr>
      <vt:lpstr>PowerPoint Presentation</vt:lpstr>
      <vt:lpstr>Faciliter les liens entre les systèmes officiels et non officiels de protection de l'enfance</vt:lpstr>
      <vt:lpstr>PowerPoint Presentation</vt:lpstr>
      <vt:lpstr>PowerPoint Presentation</vt:lpstr>
      <vt:lpstr>Forte appropriation communautaire</vt:lpstr>
      <vt:lpstr>Récapitulation des objectifs et des résultats d'apprentissage</vt:lpstr>
      <vt:lpstr>PowerPoint Presentation</vt:lpstr>
      <vt:lpstr>Je vous remercie!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Dominique Mwepu</cp:lastModifiedBy>
  <cp:revision>208</cp:revision>
  <dcterms:created xsi:type="dcterms:W3CDTF">2017-12-20T18:51:03Z</dcterms:created>
  <dcterms:modified xsi:type="dcterms:W3CDTF">2020-04-27T20:11:17Z</dcterms:modified>
</cp:coreProperties>
</file>