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86" r:id="rId2"/>
  </p:sldMasterIdLst>
  <p:notesMasterIdLst>
    <p:notesMasterId r:id="rId32"/>
  </p:notesMasterIdLst>
  <p:sldIdLst>
    <p:sldId id="271" r:id="rId3"/>
    <p:sldId id="272" r:id="rId4"/>
    <p:sldId id="275" r:id="rId5"/>
    <p:sldId id="319" r:id="rId6"/>
    <p:sldId id="315" r:id="rId7"/>
    <p:sldId id="342" r:id="rId8"/>
    <p:sldId id="343" r:id="rId9"/>
    <p:sldId id="344" r:id="rId10"/>
    <p:sldId id="345" r:id="rId11"/>
    <p:sldId id="318" r:id="rId12"/>
    <p:sldId id="347" r:id="rId13"/>
    <p:sldId id="324" r:id="rId14"/>
    <p:sldId id="321" r:id="rId15"/>
    <p:sldId id="322" r:id="rId16"/>
    <p:sldId id="323" r:id="rId17"/>
    <p:sldId id="325" r:id="rId18"/>
    <p:sldId id="346" r:id="rId19"/>
    <p:sldId id="330" r:id="rId20"/>
    <p:sldId id="331" r:id="rId21"/>
    <p:sldId id="332" r:id="rId22"/>
    <p:sldId id="333" r:id="rId23"/>
    <p:sldId id="335" r:id="rId24"/>
    <p:sldId id="348" r:id="rId25"/>
    <p:sldId id="349" r:id="rId26"/>
    <p:sldId id="338" r:id="rId27"/>
    <p:sldId id="317" r:id="rId28"/>
    <p:sldId id="350" r:id="rId29"/>
    <p:sldId id="351"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E26C70-C49C-4362-BDDE-28EACB8CBBB9}">
          <p14:sldIdLst>
            <p14:sldId id="271"/>
            <p14:sldId id="272"/>
            <p14:sldId id="275"/>
            <p14:sldId id="319"/>
            <p14:sldId id="315"/>
            <p14:sldId id="342"/>
            <p14:sldId id="343"/>
            <p14:sldId id="344"/>
            <p14:sldId id="345"/>
            <p14:sldId id="318"/>
            <p14:sldId id="347"/>
          </p14:sldIdLst>
        </p14:section>
        <p14:section name="Optional: Key Consideration Review" id="{41EB649A-057F-4264-8E7F-B01D9A1E1821}">
          <p14:sldIdLst>
            <p14:sldId id="324"/>
            <p14:sldId id="321"/>
            <p14:sldId id="322"/>
            <p14:sldId id="323"/>
          </p14:sldIdLst>
        </p14:section>
        <p14:section name="Part 2" id="{CE6A16BB-92D1-44C5-928B-1735A584FC90}">
          <p14:sldIdLst>
            <p14:sldId id="325"/>
            <p14:sldId id="346"/>
            <p14:sldId id="330"/>
            <p14:sldId id="331"/>
            <p14:sldId id="332"/>
            <p14:sldId id="333"/>
            <p14:sldId id="335"/>
            <p14:sldId id="348"/>
            <p14:sldId id="349"/>
            <p14:sldId id="338"/>
            <p14:sldId id="317"/>
            <p14:sldId id="350"/>
            <p14:sldId id="351"/>
            <p14:sldId id="29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E. Willis" initials="SEW"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BCA"/>
    <a:srgbClr val="E3D3DB"/>
    <a:srgbClr val="97467D"/>
    <a:srgbClr val="026794"/>
    <a:srgbClr val="405E79"/>
    <a:srgbClr val="35B2B4"/>
    <a:srgbClr val="95CD7A"/>
    <a:srgbClr val="70995C"/>
    <a:srgbClr val="000000"/>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91" autoAdjust="0"/>
    <p:restoredTop sz="85714" autoAdjust="0"/>
  </p:normalViewPr>
  <p:slideViewPr>
    <p:cSldViewPr snapToGrid="0" snapToObjects="1">
      <p:cViewPr varScale="1">
        <p:scale>
          <a:sx n="58" d="100"/>
          <a:sy n="58" d="100"/>
        </p:scale>
        <p:origin x="876" y="72"/>
      </p:cViewPr>
      <p:guideLst>
        <p:guide orient="horz" pos="2160"/>
        <p:guide pos="3840"/>
      </p:guideLst>
    </p:cSldViewPr>
  </p:slideViewPr>
  <p:outlineViewPr>
    <p:cViewPr>
      <p:scale>
        <a:sx n="33" d="100"/>
        <a:sy n="33" d="100"/>
      </p:scale>
      <p:origin x="0" y="-396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4/27/2020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Au fur et à mesure que nous en apprenons davantage sur ce qui contribue à une protection de l'enfance plus efficace et plus durable au niveau communautaire, nous devrions nous arrêter et examiner les points forts et les limites de nos approches actuelles. Voulons-nous travailler pour atteindre des niveaux plus élevés de prise de décision et de participation communautaire dans nos interventions? Si oui, que devons-nous faire différemment? Que devons-nous apprendre de plus?</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a:t>
            </a:fld>
            <a:endParaRPr lang="en-US"/>
          </a:p>
        </p:txBody>
      </p:sp>
    </p:spTree>
    <p:extLst>
      <p:ext uri="{BB962C8B-B14F-4D97-AF65-F5344CB8AC3E}">
        <p14:creationId xmlns:p14="http://schemas.microsoft.com/office/powerpoint/2010/main" val="2146549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Facultatif. Il s'agit d'un examen des Considérations clés présentées dans le M1.S4.</a:t>
            </a:r>
          </a:p>
          <a:p>
            <a:endParaRPr lang="fr-FR" dirty="0"/>
          </a:p>
          <a:p>
            <a:r>
              <a:rPr lang="fr-FR" dirty="0"/>
              <a:t>Demandez aux participants de réfléchir à cette question: L'approche que vous utilisez est-elle adaptée au contexte dans lequel vous travaillez? </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12</a:t>
            </a:fld>
            <a:endParaRPr lang="en-US" dirty="0"/>
          </a:p>
        </p:txBody>
      </p:sp>
    </p:spTree>
    <p:extLst>
      <p:ext uri="{BB962C8B-B14F-4D97-AF65-F5344CB8AC3E}">
        <p14:creationId xmlns:p14="http://schemas.microsoft.com/office/powerpoint/2010/main" val="3542634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Demandez aux participants pourquoi un engagement communautaire fort est important: </a:t>
            </a:r>
            <a:r>
              <a:rPr lang="fr-FR" b="0" dirty="0"/>
              <a:t>Les résultats d'années de recherche, combinés aux réflexions informelles des praticiens et des chercheurs, ont permis de comprendre que les directives prescrites et les approches «taille unique» ne sont pas «adaptées» lorsqu'il s'agit de mécanismes de protection de l'enfance au niveau communautaire (PENC). Une plus grande implication de la communauté dans l'analyse, la planification et la mise en œuvre contribue à une programmation plus pertinente, appropriée et durable.</a:t>
            </a:r>
          </a:p>
          <a:p>
            <a:endParaRPr lang="fr-FR" b="0" dirty="0"/>
          </a:p>
          <a:p>
            <a:r>
              <a:rPr lang="fr-FR" b="0" dirty="0"/>
              <a:t>L'engagement communautaire commence dès le début de notre travail, que ce soit lors d'une première évaluation rapide dans la phase de réponse, lors de l'établissement d'un programme de préparation ou lors du lancement d'un nouveau programme dans un contexte de relèvement. L'engagement concerne la manière dont nous examinons, concevons, mettons en œuvre, suivons et évaluons nos programmes.</a:t>
            </a:r>
          </a:p>
          <a:p>
            <a:r>
              <a:rPr lang="fr-FR" b="0" dirty="0"/>
              <a:t>Un engagement communautaire efficace ne repose pas uniquement sur une expertise technique en matière de protection de l'enfance. Il existe des «compétences générales» qui sont essentielles pour établir des relations de confiance et de collaboration. Celles-ci constituent les compétences de base des approches de protection de l'enfance au niveau communautaire.</a:t>
            </a:r>
            <a:endParaRPr lang="en-US" b="0" dirty="0"/>
          </a:p>
        </p:txBody>
      </p:sp>
      <p:sp>
        <p:nvSpPr>
          <p:cNvPr id="4" name="Slide Number Placeholder 3"/>
          <p:cNvSpPr>
            <a:spLocks noGrp="1"/>
          </p:cNvSpPr>
          <p:nvPr>
            <p:ph type="sldNum" sz="quarter" idx="10"/>
          </p:nvPr>
        </p:nvSpPr>
        <p:spPr/>
        <p:txBody>
          <a:bodyPr/>
          <a:lstStyle/>
          <a:p>
            <a:fld id="{780767AD-8186-5647-9165-A19B63BA7F43}" type="slidenum">
              <a:rPr lang="en-US" smtClean="0"/>
              <a:t>13</a:t>
            </a:fld>
            <a:endParaRPr lang="en-US" dirty="0"/>
          </a:p>
        </p:txBody>
      </p:sp>
    </p:spTree>
    <p:extLst>
      <p:ext uri="{BB962C8B-B14F-4D97-AF65-F5344CB8AC3E}">
        <p14:creationId xmlns:p14="http://schemas.microsoft.com/office/powerpoint/2010/main" val="2136223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Au cours du dernier exercice, les participants se sont demandé s'ils voulaient que leur programmation soit de plus en plus dirigée par la communauté. Cette deuxième partie de la séance les encourage à réfléchir à la manière dont ils pourraient commencer à adopter des approches plus dirigées par la communauté. </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16</a:t>
            </a:fld>
            <a:endParaRPr lang="en-US" dirty="0"/>
          </a:p>
        </p:txBody>
      </p:sp>
    </p:spTree>
    <p:extLst>
      <p:ext uri="{BB962C8B-B14F-4D97-AF65-F5344CB8AC3E}">
        <p14:creationId xmlns:p14="http://schemas.microsoft.com/office/powerpoint/2010/main" val="1551619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17</a:t>
            </a:fld>
            <a:endParaRPr lang="en-US" dirty="0"/>
          </a:p>
        </p:txBody>
      </p:sp>
    </p:spTree>
    <p:extLst>
      <p:ext uri="{BB962C8B-B14F-4D97-AF65-F5344CB8AC3E}">
        <p14:creationId xmlns:p14="http://schemas.microsoft.com/office/powerpoint/2010/main" val="4168991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Rappelez aux participants pourquoi un engagement communautaire fort est important (Diapositive 13):</a:t>
            </a:r>
            <a:r>
              <a:rPr lang="fr-FR" b="0" dirty="0"/>
              <a:t> des niveaux plus élevés d'engagement communautaire dans l'analyse, la planification et la mise en œuvre contribuent à une programmation plus pertinente, appropriée et durable.</a:t>
            </a:r>
          </a:p>
          <a:p>
            <a:endParaRPr lang="fr-FR" b="0" dirty="0"/>
          </a:p>
          <a:p>
            <a:r>
              <a:rPr lang="fr-FR" b="0" dirty="0"/>
              <a:t>Le passage à des programmes de protection de l'enfance de plus en plus dirigés par la communauté prendra du temps. Nous avons encore beaucoup à apprendre sur la manière de bien faire ce passage dans le contexte humanitaire.</a:t>
            </a:r>
          </a:p>
          <a:p>
            <a:endParaRPr lang="fr-FR" b="0" dirty="0"/>
          </a:p>
          <a:p>
            <a:r>
              <a:rPr lang="fr-FR" b="0" dirty="0"/>
              <a:t>Il est important dans ce processus de préciser que nous ne suggérons pas d'arrêter la programmation en cours si elle est «descendante».</a:t>
            </a:r>
          </a:p>
          <a:p>
            <a:endParaRPr lang="fr-FR" b="0" dirty="0"/>
          </a:p>
          <a:p>
            <a:r>
              <a:rPr lang="fr-FR" b="0" dirty="0"/>
              <a:t>Cela dit, l'expérience nous a montré qu'une fois qu'une approche «descendante» a été établie, il peut être difficile de «passer» à une approche plus dirigée par la communauté. Lorsque les approches descendantes sont nécessaires pour répondre à des besoins de protection urgents, elles doivent être envisagées en même temps que d'autres mesures initiales visant à atteindre des niveaux de plus en plus élevés de prise de décision et d'appropriation par la communauté. À cet égard, les processus décrits dans le présent guide ne remplacent pas les évaluations rapides des besoins classiques, mais les complètent et se concentrent sur un soutien à plus long terme.</a:t>
            </a:r>
            <a:endParaRPr lang="en-US" b="0" dirty="0"/>
          </a:p>
        </p:txBody>
      </p:sp>
      <p:sp>
        <p:nvSpPr>
          <p:cNvPr id="4" name="Slide Number Placeholder 3"/>
          <p:cNvSpPr>
            <a:spLocks noGrp="1"/>
          </p:cNvSpPr>
          <p:nvPr>
            <p:ph type="sldNum" sz="quarter" idx="10"/>
          </p:nvPr>
        </p:nvSpPr>
        <p:spPr/>
        <p:txBody>
          <a:bodyPr/>
          <a:lstStyle/>
          <a:p>
            <a:fld id="{780767AD-8186-5647-9165-A19B63BA7F43}" type="slidenum">
              <a:rPr lang="en-US" smtClean="0"/>
              <a:t>18</a:t>
            </a:fld>
            <a:endParaRPr lang="en-US" dirty="0"/>
          </a:p>
        </p:txBody>
      </p:sp>
    </p:spTree>
    <p:extLst>
      <p:ext uri="{BB962C8B-B14F-4D97-AF65-F5344CB8AC3E}">
        <p14:creationId xmlns:p14="http://schemas.microsoft.com/office/powerpoint/2010/main" val="201829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Grâce à la flexibilité et à l'innovation, vous pouvez utiliser les riches informations recueillies dans cette analyse de contexte pour suggérer des moyens d'adapter vos approches de programmation actuelles afin d'accroître la participation de la communauté à la prise de décision et à l'action.</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19</a:t>
            </a:fld>
            <a:endParaRPr lang="en-US" dirty="0"/>
          </a:p>
        </p:txBody>
      </p:sp>
    </p:spTree>
    <p:extLst>
      <p:ext uri="{BB962C8B-B14F-4D97-AF65-F5344CB8AC3E}">
        <p14:creationId xmlns:p14="http://schemas.microsoft.com/office/powerpoint/2010/main" val="3849619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recherches ont montré que si les approches de protection de l'enfance au niveau communautaire sont particulièrement viables et efficaces dans les activités de prévention et de préparation aux situations d'urgence, dans les contextes humanitaires, elles ont tendance à être davantage utilisées dans les efforts de réponse. Comme nous l'avons noté, même pendant les phases aiguës des situations d'urgence, lorsque des mesures urgentes sont prises sous l'impulsion de l'extérieur, le dialogue avec les communautés peut s'engager et contribuer à définir la phase suivante de la réponse.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20</a:t>
            </a:fld>
            <a:endParaRPr lang="en-US" dirty="0"/>
          </a:p>
        </p:txBody>
      </p:sp>
    </p:spTree>
    <p:extLst>
      <p:ext uri="{BB962C8B-B14F-4D97-AF65-F5344CB8AC3E}">
        <p14:creationId xmlns:p14="http://schemas.microsoft.com/office/powerpoint/2010/main" val="3332180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Cette question est examinée plus en détail.</a:t>
            </a:r>
          </a:p>
          <a:p>
            <a:endParaRPr lang="fr-FR" dirty="0"/>
          </a:p>
          <a:p>
            <a:r>
              <a:rPr lang="fr-FR" dirty="0"/>
              <a:t>Les enfants et les jeunes se sont avérés particulièrement efficaces pour diriger ces initiatives au niveau communautaire, et nous vous encourageons à soutenir leur participation à toutes les étapes de la programmation. Non seulement les faits montrent les avantages qu'une participation significative des enfants apporte à la programmation, mais, surtout, elle contribue énormément à l'environnement protecteur, au développement et au bien-être des enfants.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21</a:t>
            </a:fld>
            <a:endParaRPr lang="en-US" dirty="0"/>
          </a:p>
        </p:txBody>
      </p:sp>
    </p:spTree>
    <p:extLst>
      <p:ext uri="{BB962C8B-B14F-4D97-AF65-F5344CB8AC3E}">
        <p14:creationId xmlns:p14="http://schemas.microsoft.com/office/powerpoint/2010/main" val="2710512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Nils </a:t>
            </a:r>
            <a:r>
              <a:rPr lang="en-US" dirty="0" err="1"/>
              <a:t>Carstensen</a:t>
            </a:r>
            <a:r>
              <a:rPr lang="en-US" dirty="0"/>
              <a:t>. (2016). Understanding and supporting community-led protection. </a:t>
            </a:r>
            <a:r>
              <a:rPr lang="en-US" i="1" dirty="0"/>
              <a:t>Forced Migration Review</a:t>
            </a:r>
            <a:r>
              <a:rPr lang="en-US" dirty="0"/>
              <a:t>. Issue 53. Oxford: Refugee Studies Centre. p. 7.</a:t>
            </a:r>
          </a:p>
        </p:txBody>
      </p:sp>
      <p:sp>
        <p:nvSpPr>
          <p:cNvPr id="4" name="Slide Number Placeholder 3"/>
          <p:cNvSpPr>
            <a:spLocks noGrp="1"/>
          </p:cNvSpPr>
          <p:nvPr>
            <p:ph type="sldNum" sz="quarter" idx="10"/>
          </p:nvPr>
        </p:nvSpPr>
        <p:spPr/>
        <p:txBody>
          <a:bodyPr/>
          <a:lstStyle/>
          <a:p>
            <a:fld id="{780767AD-8186-5647-9165-A19B63BA7F43}" type="slidenum">
              <a:rPr lang="en-US" smtClean="0"/>
              <a:t>22</a:t>
            </a:fld>
            <a:endParaRPr lang="en-US"/>
          </a:p>
        </p:txBody>
      </p:sp>
    </p:spTree>
    <p:extLst>
      <p:ext uri="{BB962C8B-B14F-4D97-AF65-F5344CB8AC3E}">
        <p14:creationId xmlns:p14="http://schemas.microsoft.com/office/powerpoint/2010/main" val="309602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Demandez aux participants de réfléchir à certaines situations dans lesquelles une approche hautement participative et dirigée par la communauté n'est pas appropriée. Ils peuvent réfléchir à leur propre contexte et à leurs expériences.</a:t>
            </a:r>
          </a:p>
          <a:p>
            <a:endParaRPr lang="fr-FR" dirty="0"/>
          </a:p>
          <a:p>
            <a:r>
              <a:rPr lang="fr-FR" dirty="0"/>
              <a:t>Il est important de réfléchir aux implications des différentes approches d'engagement communautaire et de choisir celle qui semble la plus appropriée dans un contexte particulier. Si l'approche requise consiste à sauver des vies rapidement, une approche dirigée par les organisations est probablement indiquée, bien qu'il soit important de reconnaître que les populations locales peuvent déjà sauver des vies et ce, sans avoir besoin d'aide extérieure. Bien qu'elles soient appropriées, ces approches ne seront pas durables. Dans d'autres contextes, où un processus d'engagement plus lent et des niveaux plus élevés d'appropriation communautaire et de durabilité sont possibles, il serait utile d'utiliser un processus davantage dirigé par la communauté. </a:t>
            </a:r>
          </a:p>
          <a:p>
            <a:endParaRPr lang="fr-FR" dirty="0"/>
          </a:p>
          <a:p>
            <a:r>
              <a:rPr lang="fr-FR" dirty="0"/>
              <a:t>De nombreuses considérations doivent être prises en compte pour déterminer si une approche communautaire est viable et appropriée.</a:t>
            </a:r>
          </a:p>
          <a:p>
            <a:endParaRPr lang="fr-FR" dirty="0"/>
          </a:p>
          <a:p>
            <a:r>
              <a:rPr lang="fr-FR" dirty="0"/>
              <a:t>Les notes d'orientation figurant dans la </a:t>
            </a:r>
            <a:r>
              <a:rPr lang="fr-FR" b="1" dirty="0"/>
              <a:t>Partie 4</a:t>
            </a:r>
            <a:r>
              <a:rPr lang="fr-FR" dirty="0"/>
              <a:t> du Guide de réflexion pour le terrain traitent de l'importance d'une analyse approfondie du contexte et d'une évaluation des risques afin de déterminer s'il est approprié de soutenir des programmes dirigés par les communautés.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24</a:t>
            </a:fld>
            <a:endParaRPr lang="en-US"/>
          </a:p>
        </p:txBody>
      </p:sp>
    </p:spTree>
    <p:extLst>
      <p:ext uri="{BB962C8B-B14F-4D97-AF65-F5344CB8AC3E}">
        <p14:creationId xmlns:p14="http://schemas.microsoft.com/office/powerpoint/2010/main" val="421204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a:t>
            </a:fld>
            <a:endParaRPr lang="en-US" dirty="0"/>
          </a:p>
        </p:txBody>
      </p:sp>
    </p:spTree>
    <p:extLst>
      <p:ext uri="{BB962C8B-B14F-4D97-AF65-F5344CB8AC3E}">
        <p14:creationId xmlns:p14="http://schemas.microsoft.com/office/powerpoint/2010/main" val="3226835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40 minutes. 30 minutes de discussion, 15 minutes de présentation. </a:t>
            </a:r>
            <a:r>
              <a:rPr lang="fr-FR" b="0" dirty="0"/>
              <a:t>Les participants peuvent trouver plus facile de se concentrer sur les défis. Si c'est le cas, invitez-les à envisager des pistes de solutions réalistes et des opportunités éventuelles.</a:t>
            </a:r>
            <a:endParaRPr lang="en-US" b="0" dirty="0"/>
          </a:p>
        </p:txBody>
      </p:sp>
      <p:sp>
        <p:nvSpPr>
          <p:cNvPr id="4" name="Slide Number Placeholder 3"/>
          <p:cNvSpPr>
            <a:spLocks noGrp="1"/>
          </p:cNvSpPr>
          <p:nvPr>
            <p:ph type="sldNum" sz="quarter" idx="10"/>
          </p:nvPr>
        </p:nvSpPr>
        <p:spPr/>
        <p:txBody>
          <a:bodyPr/>
          <a:lstStyle/>
          <a:p>
            <a:fld id="{780767AD-8186-5647-9165-A19B63BA7F43}" type="slidenum">
              <a:rPr lang="en-US" smtClean="0"/>
              <a:t>25</a:t>
            </a:fld>
            <a:endParaRPr lang="en-US"/>
          </a:p>
        </p:txBody>
      </p:sp>
    </p:spTree>
    <p:extLst>
      <p:ext uri="{BB962C8B-B14F-4D97-AF65-F5344CB8AC3E}">
        <p14:creationId xmlns:p14="http://schemas.microsoft.com/office/powerpoint/2010/main" val="2540568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27</a:t>
            </a:fld>
            <a:endParaRPr lang="en-US" dirty="0"/>
          </a:p>
        </p:txBody>
      </p:sp>
    </p:spTree>
    <p:extLst>
      <p:ext uri="{BB962C8B-B14F-4D97-AF65-F5344CB8AC3E}">
        <p14:creationId xmlns:p14="http://schemas.microsoft.com/office/powerpoint/2010/main" val="3840538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28</a:t>
            </a:fld>
            <a:endParaRPr lang="en-US" dirty="0"/>
          </a:p>
        </p:txBody>
      </p:sp>
    </p:spTree>
    <p:extLst>
      <p:ext uri="{BB962C8B-B14F-4D97-AF65-F5344CB8AC3E}">
        <p14:creationId xmlns:p14="http://schemas.microsoft.com/office/powerpoint/2010/main" val="735401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29</a:t>
            </a:fld>
            <a:endParaRPr lang="en-US"/>
          </a:p>
        </p:txBody>
      </p:sp>
    </p:spTree>
    <p:extLst>
      <p:ext uri="{BB962C8B-B14F-4D97-AF65-F5344CB8AC3E}">
        <p14:creationId xmlns:p14="http://schemas.microsoft.com/office/powerpoint/2010/main" val="4024220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dirty="0"/>
          </a:p>
        </p:txBody>
      </p:sp>
    </p:spTree>
    <p:extLst>
      <p:ext uri="{BB962C8B-B14F-4D97-AF65-F5344CB8AC3E}">
        <p14:creationId xmlns:p14="http://schemas.microsoft.com/office/powerpoint/2010/main" val="185589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Adapté</a:t>
            </a:r>
            <a:r>
              <a:rPr lang="en-US" dirty="0"/>
              <a:t> de: Cislaghi, Beniamino. (2019). Report: The potential of a community-led approach to change harmful gender norms in low- and middle-income countries. Advancing Learning and Innovation on Gender Norms (</a:t>
            </a:r>
            <a:r>
              <a:rPr lang="en-US" dirty="0" err="1"/>
              <a:t>ALiGN</a:t>
            </a:r>
            <a:r>
              <a:rPr lang="en-US" dirty="0"/>
              <a:t>). p. 8. https://www.alignplatform.org/resources/community-led-approach-to-change-harmful-gender-norms</a:t>
            </a:r>
          </a:p>
          <a:p>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4</a:t>
            </a:fld>
            <a:endParaRPr lang="en-US"/>
          </a:p>
        </p:txBody>
      </p:sp>
    </p:spTree>
    <p:extLst>
      <p:ext uri="{BB962C8B-B14F-4D97-AF65-F5344CB8AC3E}">
        <p14:creationId xmlns:p14="http://schemas.microsoft.com/office/powerpoint/2010/main" val="91648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Au fur et à mesure que nous en apprenons davantage sur ce qui contribue à une protection de l'enfance plus efficace et plus durable au niveau communautaire, nous devrions nous arrêter et examiner les points forts et les limites de nos approches actuelles. Voulons-nous travailler pour atteindre des niveaux plus élevés de prise de décision et de participation communautaire dans nos interventions ? Si oui, que devons-nous faire différemment? Que devons-nous apprendre de plus?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a:p>
        </p:txBody>
      </p:sp>
    </p:spTree>
    <p:extLst>
      <p:ext uri="{BB962C8B-B14F-4D97-AF65-F5344CB8AC3E}">
        <p14:creationId xmlns:p14="http://schemas.microsoft.com/office/powerpoint/2010/main" val="231055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Veuillez renvoyer les participants aux documents M1.S5 – Polycopiés – </a:t>
            </a:r>
            <a:r>
              <a:rPr lang="fr-FR" dirty="0" err="1"/>
              <a:t>Benham</a:t>
            </a:r>
            <a:r>
              <a:rPr lang="fr-FR" dirty="0"/>
              <a:t> en bref et M1.S5 Typologies </a:t>
            </a:r>
            <a:r>
              <a:rPr lang="fr-FR" dirty="0" err="1"/>
              <a:t>Benham</a:t>
            </a:r>
            <a:r>
              <a:rPr lang="fr-FR" dirty="0"/>
              <a:t> – A condition de présenter les quatre diapositives suivantes avec un bref aperçu de la typologie.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6</a:t>
            </a:fld>
            <a:endParaRPr lang="en-US"/>
          </a:p>
        </p:txBody>
      </p:sp>
    </p:spTree>
    <p:extLst>
      <p:ext uri="{BB962C8B-B14F-4D97-AF65-F5344CB8AC3E}">
        <p14:creationId xmlns:p14="http://schemas.microsoft.com/office/powerpoint/2010/main" val="156715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Demandez aux participants quel(s) type(s) d'approche constitue(nt) selon eux la plus grande partie de leurs programmes ; les programmes humanitaires en général. Partagez cette information sous forme de polycopié.</a:t>
            </a:r>
          </a:p>
          <a:p>
            <a:endParaRPr lang="fr-FR" dirty="0"/>
          </a:p>
          <a:p>
            <a:r>
              <a:rPr lang="fr-FR" b="1" dirty="0"/>
              <a:t>SOULIGNEZ QU'IL N'Y A PAS DE BONNE OU DE MAUVAISE APPROCHE ; il s'agit simplement d'un cadre de réflexion et d'analyse.</a:t>
            </a:r>
          </a:p>
          <a:p>
            <a:endParaRPr lang="fr-FR" dirty="0"/>
          </a:p>
          <a:p>
            <a:r>
              <a:rPr lang="fr-FR" sz="1200" kern="1200" dirty="0">
                <a:solidFill>
                  <a:schemeClr val="tx1"/>
                </a:solidFill>
                <a:effectLst/>
                <a:latin typeface="+mn-lt"/>
                <a:ea typeface="+mn-ea"/>
                <a:cs typeface="+mn-cs"/>
              </a:rPr>
              <a:t>Une importante étude antérieure sur une protection de l'enfance efficace basée sur la communauté a été entreprise par l'</a:t>
            </a:r>
            <a:r>
              <a:rPr lang="fr-FR" sz="1200" kern="1200" dirty="0" err="1">
                <a:solidFill>
                  <a:schemeClr val="tx1"/>
                </a:solidFill>
                <a:effectLst/>
                <a:latin typeface="+mn-lt"/>
                <a:ea typeface="+mn-ea"/>
                <a:cs typeface="+mn-cs"/>
              </a:rPr>
              <a:t>Interagency</a:t>
            </a:r>
            <a:r>
              <a:rPr lang="fr-FR" sz="1200" kern="1200" dirty="0">
                <a:solidFill>
                  <a:schemeClr val="tx1"/>
                </a:solidFill>
                <a:effectLst/>
                <a:latin typeface="+mn-lt"/>
                <a:ea typeface="+mn-ea"/>
                <a:cs typeface="+mn-cs"/>
              </a:rPr>
              <a:t> Learning Initiative, sous le titre "</a:t>
            </a:r>
            <a:r>
              <a:rPr lang="fr-FR" sz="1200" kern="1200" dirty="0" err="1">
                <a:solidFill>
                  <a:schemeClr val="tx1"/>
                </a:solidFill>
                <a:effectLst/>
                <a:latin typeface="+mn-lt"/>
                <a:ea typeface="+mn-ea"/>
                <a:cs typeface="+mn-cs"/>
              </a:rPr>
              <a:t>Engaging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Communities</a:t>
            </a:r>
            <a:r>
              <a:rPr lang="fr-FR" sz="1200" kern="1200" dirty="0">
                <a:solidFill>
                  <a:schemeClr val="tx1"/>
                </a:solidFill>
                <a:effectLst/>
                <a:latin typeface="+mn-lt"/>
                <a:ea typeface="+mn-ea"/>
                <a:cs typeface="+mn-cs"/>
              </a:rPr>
              <a:t> for the </a:t>
            </a:r>
            <a:r>
              <a:rPr lang="fr-FR" sz="1200" kern="1200" dirty="0" err="1">
                <a:solidFill>
                  <a:schemeClr val="tx1"/>
                </a:solidFill>
                <a:effectLst/>
                <a:latin typeface="+mn-lt"/>
                <a:ea typeface="+mn-ea"/>
                <a:cs typeface="+mn-cs"/>
              </a:rPr>
              <a:t>Well-being</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Children</a:t>
            </a:r>
            <a:r>
              <a:rPr lang="fr-FR" sz="1200" kern="1200" dirty="0">
                <a:solidFill>
                  <a:schemeClr val="tx1"/>
                </a:solidFill>
                <a:effectLst/>
                <a:latin typeface="+mn-lt"/>
                <a:ea typeface="+mn-ea"/>
                <a:cs typeface="+mn-cs"/>
              </a:rPr>
              <a:t> (ILI)" (Travailler avec les communautés pour le bien-être des enfants). Elle a permis d'identifier les principaux problèmes et défis à relever pour parvenir à un consensus dans ce domaine. Le rapport a présenté une typologie de quatre approches différentes de l'engagement avec les communautés pour encadrer l'analyse. </a:t>
            </a:r>
            <a:r>
              <a:rPr lang="en-US" sz="1200" kern="1200" dirty="0">
                <a:solidFill>
                  <a:schemeClr val="tx1"/>
                </a:solidFill>
                <a:effectLst/>
                <a:latin typeface="+mn-lt"/>
                <a:ea typeface="+mn-ea"/>
                <a:cs typeface="+mn-cs"/>
              </a:rPr>
              <a:t>Behnam, N. (2008). </a:t>
            </a:r>
            <a:r>
              <a:rPr lang="en-US" sz="1200" i="1" kern="1200" dirty="0">
                <a:solidFill>
                  <a:schemeClr val="tx1"/>
                </a:solidFill>
                <a:effectLst/>
                <a:latin typeface="+mn-lt"/>
                <a:ea typeface="+mn-ea"/>
                <a:cs typeface="+mn-cs"/>
              </a:rPr>
              <a:t>Agencies, communities and children: A report of the Interagency Learning Initiative: Engaging Communities for Children’s Well-Being</a:t>
            </a:r>
            <a:r>
              <a:rPr lang="en-US" sz="1200" kern="1200" dirty="0">
                <a:solidFill>
                  <a:schemeClr val="tx1"/>
                </a:solidFill>
                <a:effectLst/>
                <a:latin typeface="+mn-lt"/>
                <a:ea typeface="+mn-ea"/>
                <a:cs typeface="+mn-cs"/>
              </a:rPr>
              <a:t>. Interagency Learning Initiative.</a:t>
            </a:r>
            <a:r>
              <a:rPr lang="en-US" sz="1200" kern="1200" baseline="0" dirty="0">
                <a:solidFill>
                  <a:schemeClr val="tx1"/>
                </a:solidFill>
                <a:effectLst/>
                <a:latin typeface="+mn-lt"/>
                <a:ea typeface="+mn-ea"/>
                <a:cs typeface="+mn-cs"/>
              </a:rPr>
              <a:t> p. 15.</a:t>
            </a:r>
            <a:endParaRPr lang="en-US" sz="1200" kern="1200" dirty="0">
              <a:solidFill>
                <a:schemeClr val="tx1"/>
              </a:solidFill>
              <a:effectLst/>
              <a:latin typeface="+mn-lt"/>
              <a:ea typeface="+mn-ea"/>
              <a:cs typeface="+mn-cs"/>
            </a:endParaRPr>
          </a:p>
          <a:p>
            <a:endParaRPr lang="en-US" dirty="0"/>
          </a:p>
          <a:p>
            <a:r>
              <a:rPr lang="en-US" dirty="0"/>
              <a:t>Much of the current humanitarian child protection programming would be reflected in the top two levels, particularly level 2. Our programs often involve partnerships with local organizations and the involvement of community members. Our efforts are still largely externally driven by organizational and donor mandates and the structure of the humanitarian system. If our programming is not closely aligned with the needs and priorities that communities have, and if community volunteers feel they are working for an external organization to help it achieve our goals and not their own, we can fail to have as meaningful and lasting an impact as we would wish.</a:t>
            </a:r>
          </a:p>
          <a:p>
            <a:endParaRPr lang="fr-FR" dirty="0"/>
          </a:p>
          <a:p>
            <a:r>
              <a:rPr lang="fr-FR" dirty="0"/>
              <a:t>Une grande partie des programmes humanitaires actuels de protection de l'enfance serait incluse dans les deux niveaux supérieurs, en particulier le niveau 2. Nos programmes impliquent souvent des partenariats avec des organisations locales et la participation des membres de la communauté. Nos efforts sont encore largement dictés de l'extérieur par les mandats des organisations et des donateurs et par les structures du système humanitaire. Si notre approche de programmation n'est pas étroitement alignée sur les besoins et les priorités des communautés, et si les volontaires communautaires ont le sentiment de travailler pour une organisation externe pour l'aider à atteindre ses objectifs et non les leurs, nous pouvons ne pas avoir un impact aussi significatif et durable que nous le souhaiterions.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9</a:t>
            </a:fld>
            <a:endParaRPr lang="en-US"/>
          </a:p>
        </p:txBody>
      </p:sp>
    </p:spTree>
    <p:extLst>
      <p:ext uri="{BB962C8B-B14F-4D97-AF65-F5344CB8AC3E}">
        <p14:creationId xmlns:p14="http://schemas.microsoft.com/office/powerpoint/2010/main" val="1735420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dirty="0"/>
              <a:t>«Cette typologie est présentée comme un outil de discussion et de réflexion sur les différentes manières de s'engager auprès des communautés et sur les exigences et le potentiel de chaque approche. Elle met l'accent sur les niveaux d'appropriation des programmes de protection de l'enfance, la source des ressources, ainsi que le type et la durée de la participation des acteurs externes (par exemple, les organisations non gouvernementales, et éventuellement les agences gouvernementales)». (</a:t>
            </a:r>
            <a:r>
              <a:rPr lang="fr-FR" b="0" dirty="0" err="1"/>
              <a:t>Benham</a:t>
            </a:r>
            <a:r>
              <a:rPr lang="fr-FR" b="0" dirty="0"/>
              <a:t>, 2008, p. 13)</a:t>
            </a:r>
          </a:p>
          <a:p>
            <a:endParaRPr lang="fr-FR" b="1" dirty="0"/>
          </a:p>
          <a:p>
            <a:r>
              <a:rPr lang="fr-FR" b="1" dirty="0"/>
              <a:t>Il est important de noter que cette typologie ne présume pas qu'un niveau est "meilleur" qu'un autre.</a:t>
            </a:r>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10</a:t>
            </a:fld>
            <a:endParaRPr lang="en-US"/>
          </a:p>
        </p:txBody>
      </p:sp>
    </p:spTree>
    <p:extLst>
      <p:ext uri="{BB962C8B-B14F-4D97-AF65-F5344CB8AC3E}">
        <p14:creationId xmlns:p14="http://schemas.microsoft.com/office/powerpoint/2010/main" val="3770270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30 minutes. 20 minutes de discussion, 10 minutes de débriefing</a:t>
            </a:r>
            <a:r>
              <a:rPr lang="fr-FR" dirty="0"/>
              <a:t>. Les participants peuvent trouver qu'il est plus facile de se concentrer sur les défis. Si c'est le cas, invitez-les à envisager des pistes de solution réalistes et des </a:t>
            </a:r>
            <a:r>
              <a:rPr lang="fr-FR" b="1" dirty="0"/>
              <a:t>opportunités</a:t>
            </a:r>
            <a:r>
              <a:rPr lang="fr-FR" dirty="0"/>
              <a:t> éventuelles.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a:p>
        </p:txBody>
      </p:sp>
    </p:spTree>
    <p:extLst>
      <p:ext uri="{BB962C8B-B14F-4D97-AF65-F5344CB8AC3E}">
        <p14:creationId xmlns:p14="http://schemas.microsoft.com/office/powerpoint/2010/main" val="3810515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lnSpc>
                <a:spcPct val="114000"/>
              </a:lnSpc>
              <a:spcBef>
                <a:spcPts val="600"/>
              </a:spcBef>
              <a:spcAft>
                <a:spcPts val="600"/>
              </a:spcAft>
              <a:buClr>
                <a:schemeClr val="accent2"/>
              </a:buClr>
              <a:defRPr>
                <a:solidFill>
                  <a:schemeClr val="tx1"/>
                </a:solidFill>
              </a:defRPr>
            </a:lvl1pPr>
            <a:lvl2pPr>
              <a:lnSpc>
                <a:spcPct val="114000"/>
              </a:lnSpc>
              <a:spcBef>
                <a:spcPts val="600"/>
              </a:spcBef>
              <a:spcAft>
                <a:spcPts val="600"/>
              </a:spcAft>
              <a:buClr>
                <a:schemeClr val="accent2"/>
              </a:buClr>
              <a:defRPr>
                <a:solidFill>
                  <a:schemeClr val="tx1"/>
                </a:solidFill>
              </a:defRPr>
            </a:lvl2pPr>
            <a:lvl3pPr>
              <a:lnSpc>
                <a:spcPct val="114000"/>
              </a:lnSpc>
              <a:spcBef>
                <a:spcPts val="600"/>
              </a:spcBef>
              <a:spcAft>
                <a:spcPts val="600"/>
              </a:spcAft>
              <a:buClr>
                <a:schemeClr val="accent2"/>
              </a:buClr>
              <a:defRPr>
                <a:solidFill>
                  <a:schemeClr val="tx1"/>
                </a:solidFill>
              </a:defRPr>
            </a:lvl3pPr>
            <a:lvl4pPr>
              <a:lnSpc>
                <a:spcPct val="114000"/>
              </a:lnSpc>
              <a:spcBef>
                <a:spcPts val="600"/>
              </a:spcBef>
              <a:spcAft>
                <a:spcPts val="600"/>
              </a:spcAft>
              <a:buClr>
                <a:schemeClr val="accent2"/>
              </a:buClr>
              <a:defRPr>
                <a:solidFill>
                  <a:schemeClr val="tx1"/>
                </a:solidFill>
              </a:defRPr>
            </a:lvl4pPr>
            <a:lvl5pPr>
              <a:lnSpc>
                <a:spcPct val="114000"/>
              </a:lnSpc>
              <a:spcBef>
                <a:spcPts val="600"/>
              </a:spcBef>
              <a:spcAft>
                <a:spcPts val="600"/>
              </a:spcAft>
              <a:buClr>
                <a:schemeClr val="accent2"/>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lnSpc>
                <a:spcPct val="114000"/>
              </a:lnSpc>
              <a:spcBef>
                <a:spcPts val="600"/>
              </a:spcBef>
              <a:spcAft>
                <a:spcPts val="600"/>
              </a:spcAft>
              <a:buClr>
                <a:schemeClr val="accent1"/>
              </a:buClr>
              <a:defRPr>
                <a:solidFill>
                  <a:schemeClr val="tx1"/>
                </a:solidFill>
              </a:defRPr>
            </a:lvl1pPr>
            <a:lvl2pPr>
              <a:lnSpc>
                <a:spcPct val="114000"/>
              </a:lnSpc>
              <a:spcBef>
                <a:spcPts val="600"/>
              </a:spcBef>
              <a:spcAft>
                <a:spcPts val="600"/>
              </a:spcAft>
              <a:buClr>
                <a:schemeClr val="accent1"/>
              </a:buClr>
              <a:defRPr>
                <a:solidFill>
                  <a:schemeClr val="tx1"/>
                </a:solidFill>
              </a:defRPr>
            </a:lvl2pPr>
            <a:lvl3pPr>
              <a:lnSpc>
                <a:spcPct val="114000"/>
              </a:lnSpc>
              <a:spcBef>
                <a:spcPts val="600"/>
              </a:spcBef>
              <a:spcAft>
                <a:spcPts val="600"/>
              </a:spcAft>
              <a:buClr>
                <a:schemeClr val="accent1"/>
              </a:buClr>
              <a:defRPr>
                <a:solidFill>
                  <a:schemeClr val="tx1"/>
                </a:solidFill>
              </a:defRPr>
            </a:lvl3pPr>
            <a:lvl4pPr>
              <a:lnSpc>
                <a:spcPct val="114000"/>
              </a:lnSpc>
              <a:spcBef>
                <a:spcPts val="600"/>
              </a:spcBef>
              <a:spcAft>
                <a:spcPts val="600"/>
              </a:spcAft>
              <a:buClr>
                <a:schemeClr val="accent1"/>
              </a:buClr>
              <a:defRPr>
                <a:solidFill>
                  <a:schemeClr val="tx1"/>
                </a:solidFill>
              </a:defRPr>
            </a:lvl4pPr>
            <a:lvl5pPr>
              <a:lnSpc>
                <a:spcPct val="114000"/>
              </a:lnSpc>
              <a:spcBef>
                <a:spcPts val="600"/>
              </a:spcBef>
              <a:spcAft>
                <a:spcPts val="600"/>
              </a:spcAft>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8153936" y="6448427"/>
            <a:ext cx="1396623" cy="180974"/>
          </a:xfrm>
          <a:prstGeom prst="rect">
            <a:avLst/>
          </a:prstGeom>
        </p:spPr>
        <p:txBody>
          <a:bodyPr/>
          <a:lstStyle/>
          <a:p>
            <a:fld id="{EDF33987-6305-4E2A-BF18-EF013ECE927B}" type="datetimeFigureOut">
              <a:rPr lang="en-US"/>
              <a:t>4/27/2020</a:t>
            </a:fld>
            <a:endParaRPr/>
          </a:p>
        </p:txBody>
      </p:sp>
      <p:sp>
        <p:nvSpPr>
          <p:cNvPr id="5" name="Footer Placeholder 4"/>
          <p:cNvSpPr>
            <a:spLocks noGrp="1"/>
          </p:cNvSpPr>
          <p:nvPr>
            <p:ph type="ftr" sz="quarter" idx="11"/>
          </p:nvPr>
        </p:nvSpPr>
        <p:spPr>
          <a:xfrm>
            <a:off x="1209151" y="6448427"/>
            <a:ext cx="6639905" cy="180974"/>
          </a:xfrm>
          <a:prstGeom prst="rect">
            <a:avLst/>
          </a:prstGeom>
        </p:spPr>
        <p:txBody>
          <a:bodyPr/>
          <a:lstStyle/>
          <a:p>
            <a:endParaRPr/>
          </a:p>
        </p:txBody>
      </p:sp>
      <p:sp>
        <p:nvSpPr>
          <p:cNvPr id="6" name="Slide Number Placeholder 5"/>
          <p:cNvSpPr>
            <a:spLocks noGrp="1"/>
          </p:cNvSpPr>
          <p:nvPr>
            <p:ph type="sldNum" sz="quarter" idx="12"/>
          </p:nvPr>
        </p:nvSpPr>
        <p:spPr>
          <a:xfrm>
            <a:off x="9830772" y="6448427"/>
            <a:ext cx="1143299" cy="180974"/>
          </a:xfrm>
          <a:prstGeom prst="rect">
            <a:avLst/>
          </a:prstGeom>
        </p:spPr>
        <p:txBody>
          <a:bodyPr/>
          <a:lstStyle/>
          <a:p>
            <a:fld id="{F36C87F6-986D-49E6-AF40-1B3A1EE8064D}" type="slidenum">
              <a:rPr/>
              <a:t>‹#›</a:t>
            </a:fld>
            <a:endParaRPr/>
          </a:p>
        </p:txBody>
      </p:sp>
    </p:spTree>
    <p:extLst>
      <p:ext uri="{BB962C8B-B14F-4D97-AF65-F5344CB8AC3E}">
        <p14:creationId xmlns:p14="http://schemas.microsoft.com/office/powerpoint/2010/main" val="90018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E6A862-3FB9-4982-95FD-3B3EAC865BD3}"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16367-F1D1-461C-A031-500E9B60F026}" type="slidenum">
              <a:rPr lang="en-US" smtClean="0"/>
              <a:t>‹#›</a:t>
            </a:fld>
            <a:endParaRPr lang="en-US"/>
          </a:p>
        </p:txBody>
      </p:sp>
    </p:spTree>
    <p:extLst>
      <p:ext uri="{BB962C8B-B14F-4D97-AF65-F5344CB8AC3E}">
        <p14:creationId xmlns:p14="http://schemas.microsoft.com/office/powerpoint/2010/main" val="3595924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E6A862-3FB9-4982-95FD-3B3EAC865BD3}"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16367-F1D1-461C-A031-500E9B60F026}" type="slidenum">
              <a:rPr lang="en-US" smtClean="0"/>
              <a:t>‹#›</a:t>
            </a:fld>
            <a:endParaRPr lang="en-US"/>
          </a:p>
        </p:txBody>
      </p:sp>
    </p:spTree>
    <p:extLst>
      <p:ext uri="{BB962C8B-B14F-4D97-AF65-F5344CB8AC3E}">
        <p14:creationId xmlns:p14="http://schemas.microsoft.com/office/powerpoint/2010/main" val="2898246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E6A862-3FB9-4982-95FD-3B3EAC865BD3}"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16367-F1D1-461C-A031-500E9B60F026}" type="slidenum">
              <a:rPr lang="en-US" smtClean="0"/>
              <a:t>‹#›</a:t>
            </a:fld>
            <a:endParaRPr lang="en-US"/>
          </a:p>
        </p:txBody>
      </p:sp>
    </p:spTree>
    <p:extLst>
      <p:ext uri="{BB962C8B-B14F-4D97-AF65-F5344CB8AC3E}">
        <p14:creationId xmlns:p14="http://schemas.microsoft.com/office/powerpoint/2010/main" val="880587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E6A862-3FB9-4982-95FD-3B3EAC865BD3}"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16367-F1D1-461C-A031-500E9B60F026}" type="slidenum">
              <a:rPr lang="en-US" smtClean="0"/>
              <a:t>‹#›</a:t>
            </a:fld>
            <a:endParaRPr lang="en-US"/>
          </a:p>
        </p:txBody>
      </p:sp>
    </p:spTree>
    <p:extLst>
      <p:ext uri="{BB962C8B-B14F-4D97-AF65-F5344CB8AC3E}">
        <p14:creationId xmlns:p14="http://schemas.microsoft.com/office/powerpoint/2010/main" val="1143673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E6A862-3FB9-4982-95FD-3B3EAC865BD3}"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316367-F1D1-461C-A031-500E9B60F026}" type="slidenum">
              <a:rPr lang="en-US" smtClean="0"/>
              <a:t>‹#›</a:t>
            </a:fld>
            <a:endParaRPr lang="en-US"/>
          </a:p>
        </p:txBody>
      </p:sp>
    </p:spTree>
    <p:extLst>
      <p:ext uri="{BB962C8B-B14F-4D97-AF65-F5344CB8AC3E}">
        <p14:creationId xmlns:p14="http://schemas.microsoft.com/office/powerpoint/2010/main" val="2343083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E6A862-3FB9-4982-95FD-3B3EAC865BD3}"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316367-F1D1-461C-A031-500E9B60F026}" type="slidenum">
              <a:rPr lang="en-US" smtClean="0"/>
              <a:t>‹#›</a:t>
            </a:fld>
            <a:endParaRPr lang="en-US"/>
          </a:p>
        </p:txBody>
      </p:sp>
    </p:spTree>
    <p:extLst>
      <p:ext uri="{BB962C8B-B14F-4D97-AF65-F5344CB8AC3E}">
        <p14:creationId xmlns:p14="http://schemas.microsoft.com/office/powerpoint/2010/main" val="2127784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6A862-3FB9-4982-95FD-3B3EAC865BD3}"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316367-F1D1-461C-A031-500E9B60F026}" type="slidenum">
              <a:rPr lang="en-US" smtClean="0"/>
              <a:t>‹#›</a:t>
            </a:fld>
            <a:endParaRPr lang="en-US"/>
          </a:p>
        </p:txBody>
      </p:sp>
    </p:spTree>
    <p:extLst>
      <p:ext uri="{BB962C8B-B14F-4D97-AF65-F5344CB8AC3E}">
        <p14:creationId xmlns:p14="http://schemas.microsoft.com/office/powerpoint/2010/main" val="2803425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6A862-3FB9-4982-95FD-3B3EAC865BD3}"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16367-F1D1-461C-A031-500E9B60F026}" type="slidenum">
              <a:rPr lang="en-US" smtClean="0"/>
              <a:t>‹#›</a:t>
            </a:fld>
            <a:endParaRPr lang="en-US"/>
          </a:p>
        </p:txBody>
      </p:sp>
    </p:spTree>
    <p:extLst>
      <p:ext uri="{BB962C8B-B14F-4D97-AF65-F5344CB8AC3E}">
        <p14:creationId xmlns:p14="http://schemas.microsoft.com/office/powerpoint/2010/main" val="156153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05E79"/>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6A862-3FB9-4982-95FD-3B3EAC865BD3}"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16367-F1D1-461C-A031-500E9B60F026}" type="slidenum">
              <a:rPr lang="en-US" smtClean="0"/>
              <a:t>‹#›</a:t>
            </a:fld>
            <a:endParaRPr lang="en-US"/>
          </a:p>
        </p:txBody>
      </p:sp>
    </p:spTree>
    <p:extLst>
      <p:ext uri="{BB962C8B-B14F-4D97-AF65-F5344CB8AC3E}">
        <p14:creationId xmlns:p14="http://schemas.microsoft.com/office/powerpoint/2010/main" val="590969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E6A862-3FB9-4982-95FD-3B3EAC865BD3}"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16367-F1D1-461C-A031-500E9B60F026}" type="slidenum">
              <a:rPr lang="en-US" smtClean="0"/>
              <a:t>‹#›</a:t>
            </a:fld>
            <a:endParaRPr lang="en-US"/>
          </a:p>
        </p:txBody>
      </p:sp>
    </p:spTree>
    <p:extLst>
      <p:ext uri="{BB962C8B-B14F-4D97-AF65-F5344CB8AC3E}">
        <p14:creationId xmlns:p14="http://schemas.microsoft.com/office/powerpoint/2010/main" val="1051578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E6A862-3FB9-4982-95FD-3B3EAC865BD3}"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16367-F1D1-461C-A031-500E9B60F026}" type="slidenum">
              <a:rPr lang="en-US" smtClean="0"/>
              <a:t>‹#›</a:t>
            </a:fld>
            <a:endParaRPr lang="en-US"/>
          </a:p>
        </p:txBody>
      </p:sp>
    </p:spTree>
    <p:extLst>
      <p:ext uri="{BB962C8B-B14F-4D97-AF65-F5344CB8AC3E}">
        <p14:creationId xmlns:p14="http://schemas.microsoft.com/office/powerpoint/2010/main" val="81177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 id="2147483685" r:id="rId31"/>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114000"/>
        </a:lnSpc>
        <a:spcBef>
          <a:spcPts val="600"/>
        </a:spcBef>
        <a:spcAft>
          <a:spcPts val="600"/>
        </a:spcAft>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114000"/>
        </a:lnSpc>
        <a:spcBef>
          <a:spcPts val="600"/>
        </a:spcBef>
        <a:spcAft>
          <a:spcPts val="600"/>
        </a:spcAft>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114000"/>
        </a:lnSpc>
        <a:spcBef>
          <a:spcPts val="600"/>
        </a:spcBef>
        <a:spcAft>
          <a:spcPts val="600"/>
        </a:spcAft>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114000"/>
        </a:lnSpc>
        <a:spcBef>
          <a:spcPts val="600"/>
        </a:spcBef>
        <a:spcAft>
          <a:spcPts val="600"/>
        </a:spcAft>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114000"/>
        </a:lnSpc>
        <a:spcBef>
          <a:spcPts val="600"/>
        </a:spcBef>
        <a:spcAft>
          <a:spcPts val="600"/>
        </a:spcAft>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6A862-3FB9-4982-95FD-3B3EAC865BD3}" type="datetimeFigureOut">
              <a:rPr lang="en-US" smtClean="0"/>
              <a:t>4/27/2020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16367-F1D1-461C-A031-500E9B60F026}" type="slidenum">
              <a:rPr lang="en-US" smtClean="0"/>
              <a:t>‹#›</a:t>
            </a:fld>
            <a:endParaRPr lang="en-US"/>
          </a:p>
        </p:txBody>
      </p:sp>
    </p:spTree>
    <p:extLst>
      <p:ext uri="{BB962C8B-B14F-4D97-AF65-F5344CB8AC3E}">
        <p14:creationId xmlns:p14="http://schemas.microsoft.com/office/powerpoint/2010/main" val="34096502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86359" y="1875295"/>
            <a:ext cx="9077635" cy="829337"/>
          </a:xfrm>
        </p:spPr>
        <p:txBody>
          <a:bodyPr>
            <a:normAutofit fontScale="92500"/>
          </a:bodyPr>
          <a:lstStyle/>
          <a:p>
            <a:r>
              <a:rPr lang="en-US" dirty="0"/>
              <a:t>Module 1: </a:t>
            </a:r>
            <a:r>
              <a:rPr lang="fr-FR" dirty="0"/>
              <a:t>Les fondements des pratiques prometteuses</a:t>
            </a:r>
            <a:endParaRPr lang="en-US" dirty="0"/>
          </a:p>
        </p:txBody>
      </p:sp>
      <p:sp>
        <p:nvSpPr>
          <p:cNvPr id="3" name="Text Placeholder 2"/>
          <p:cNvSpPr>
            <a:spLocks noGrp="1"/>
          </p:cNvSpPr>
          <p:nvPr>
            <p:ph type="body" sz="quarter" idx="12"/>
          </p:nvPr>
        </p:nvSpPr>
        <p:spPr>
          <a:xfrm>
            <a:off x="2187388" y="3268490"/>
            <a:ext cx="7853083" cy="2217910"/>
          </a:xfrm>
        </p:spPr>
        <p:txBody>
          <a:bodyPr/>
          <a:lstStyle/>
          <a:p>
            <a:pPr>
              <a:spcBef>
                <a:spcPts val="0"/>
              </a:spcBef>
              <a:spcAft>
                <a:spcPts val="1200"/>
              </a:spcAft>
            </a:pPr>
            <a:r>
              <a:rPr lang="fr-FR" dirty="0"/>
              <a:t>Analyse de nos approches au niveau communautaire</a:t>
            </a:r>
            <a:endParaRPr lang="en-US" dirty="0"/>
          </a:p>
          <a:p>
            <a:pPr>
              <a:spcBef>
                <a:spcPts val="0"/>
              </a:spcBef>
              <a:spcAft>
                <a:spcPts val="1200"/>
              </a:spcAft>
            </a:pPr>
            <a:r>
              <a:rPr lang="fr-FR" dirty="0"/>
              <a:t>Partie 1: Où en sommes-nous maintenant?</a:t>
            </a:r>
            <a:endParaRPr lang="en-US" dirty="0"/>
          </a:p>
        </p:txBody>
      </p:sp>
    </p:spTree>
    <p:extLst>
      <p:ext uri="{BB962C8B-B14F-4D97-AF65-F5344CB8AC3E}">
        <p14:creationId xmlns:p14="http://schemas.microsoft.com/office/powerpoint/2010/main" val="34309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 l'utiliser?</a:t>
            </a:r>
          </a:p>
        </p:txBody>
      </p:sp>
      <p:sp>
        <p:nvSpPr>
          <p:cNvPr id="3" name="Text Placeholder 2"/>
          <p:cNvSpPr>
            <a:spLocks noGrp="1"/>
          </p:cNvSpPr>
          <p:nvPr>
            <p:ph type="body" sz="quarter" idx="10"/>
          </p:nvPr>
        </p:nvSpPr>
        <p:spPr>
          <a:xfrm>
            <a:off x="656022" y="1847570"/>
            <a:ext cx="10820015" cy="500063"/>
          </a:xfrm>
        </p:spPr>
        <p:txBody>
          <a:bodyPr>
            <a:normAutofit fontScale="92500" lnSpcReduction="10000"/>
          </a:bodyPr>
          <a:lstStyle/>
          <a:p>
            <a:r>
              <a:rPr lang="fr-FR" dirty="0"/>
              <a:t>C'est un outil de réflexion</a:t>
            </a:r>
            <a:endParaRPr lang="en-US" dirty="0"/>
          </a:p>
        </p:txBody>
      </p:sp>
      <p:sp>
        <p:nvSpPr>
          <p:cNvPr id="4" name="Text Placeholder 3"/>
          <p:cNvSpPr>
            <a:spLocks noGrp="1"/>
          </p:cNvSpPr>
          <p:nvPr>
            <p:ph type="body" sz="quarter" idx="12"/>
          </p:nvPr>
        </p:nvSpPr>
        <p:spPr>
          <a:xfrm>
            <a:off x="1050468" y="2376490"/>
            <a:ext cx="10820015" cy="3481387"/>
          </a:xfrm>
        </p:spPr>
        <p:txBody>
          <a:bodyPr>
            <a:normAutofit/>
          </a:bodyPr>
          <a:lstStyle/>
          <a:p>
            <a:pPr marL="274320" indent="-274320">
              <a:buSzPct val="90000"/>
              <a:buFont typeface="Symbol" panose="05050102010706020507" pitchFamily="18" charset="2"/>
              <a:buChar char="·"/>
            </a:pPr>
            <a:r>
              <a:rPr lang="fr-FR" sz="2200" dirty="0"/>
              <a:t>Considération des différentes manières de s'engager auprès des communautés</a:t>
            </a:r>
          </a:p>
          <a:p>
            <a:pPr marL="274320" indent="-274320">
              <a:buSzPct val="90000"/>
              <a:buFont typeface="Symbol" panose="05050102010706020507" pitchFamily="18" charset="2"/>
              <a:buChar char="·"/>
            </a:pPr>
            <a:r>
              <a:rPr lang="fr-FR" sz="2200" dirty="0"/>
              <a:t>Exigences et mises en œuvre différentes de chaque approche</a:t>
            </a:r>
          </a:p>
          <a:p>
            <a:pPr marL="274320" indent="-274320">
              <a:buSzPct val="90000"/>
              <a:buFont typeface="Symbol" panose="05050102010706020507" pitchFamily="18" charset="2"/>
              <a:buChar char="·"/>
            </a:pPr>
            <a:r>
              <a:rPr lang="fr-FR" sz="2200" dirty="0"/>
              <a:t>Les différents potentiels de chacune des approches</a:t>
            </a:r>
          </a:p>
          <a:p>
            <a:pPr marL="274320" indent="-274320">
              <a:buSzPct val="90000"/>
              <a:buFont typeface="Symbol" panose="05050102010706020507" pitchFamily="18" charset="2"/>
              <a:buChar char="·"/>
            </a:pPr>
            <a:r>
              <a:rPr lang="fr-FR" sz="2200" dirty="0"/>
              <a:t>Niveaux d'appropriation à chaque niveau</a:t>
            </a:r>
          </a:p>
          <a:p>
            <a:pPr marL="274320" indent="-274320">
              <a:buSzPct val="90000"/>
              <a:buFont typeface="Symbol" panose="05050102010706020507" pitchFamily="18" charset="2"/>
              <a:buChar char="·"/>
            </a:pPr>
            <a:r>
              <a:rPr lang="fr-FR" sz="2200" dirty="0"/>
              <a:t>Type d'implication des acteurs humanitaires</a:t>
            </a:r>
          </a:p>
          <a:p>
            <a:pPr marL="274320" indent="-274320">
              <a:buSzPct val="90000"/>
              <a:buFont typeface="Symbol" panose="05050102010706020507" pitchFamily="18" charset="2"/>
              <a:buChar char="·"/>
            </a:pPr>
            <a:r>
              <a:rPr lang="fr-FR" sz="2200" dirty="0"/>
              <a:t>Sources de ressources</a:t>
            </a:r>
            <a:endParaRPr lang="en-US" sz="2200" dirty="0"/>
          </a:p>
          <a:p>
            <a:pPr marL="0" indent="0" algn="r">
              <a:buNone/>
            </a:pPr>
            <a:r>
              <a:rPr lang="en-US" sz="1050" dirty="0"/>
              <a:t>(Benham, 2008)</a:t>
            </a:r>
          </a:p>
        </p:txBody>
      </p:sp>
      <p:sp>
        <p:nvSpPr>
          <p:cNvPr id="5" name="Text Placeholder 2"/>
          <p:cNvSpPr txBox="1">
            <a:spLocks/>
          </p:cNvSpPr>
          <p:nvPr/>
        </p:nvSpPr>
        <p:spPr>
          <a:xfrm>
            <a:off x="853244" y="5727050"/>
            <a:ext cx="10820015" cy="5000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14000"/>
              </a:lnSpc>
              <a:spcBef>
                <a:spcPts val="600"/>
              </a:spcBef>
              <a:spcAft>
                <a:spcPts val="600"/>
              </a:spcAft>
              <a:buFont typeface="Arial"/>
              <a:buNone/>
              <a:defRPr sz="2800" b="1" kern="1200">
                <a:solidFill>
                  <a:schemeClr val="accent3"/>
                </a:solidFill>
                <a:latin typeface="Helvetica Neue" charset="0"/>
                <a:ea typeface="Helvetica Neue" charset="0"/>
                <a:cs typeface="Helvetica Neue" charset="0"/>
              </a:defRPr>
            </a:lvl1pPr>
            <a:lvl2pPr marL="685800" indent="-228600" algn="l" defTabSz="914400" rtl="0" eaLnBrk="1" latinLnBrk="0" hangingPunct="1">
              <a:lnSpc>
                <a:spcPct val="114000"/>
              </a:lnSpc>
              <a:spcBef>
                <a:spcPts val="600"/>
              </a:spcBef>
              <a:spcAft>
                <a:spcPts val="600"/>
              </a:spcAft>
              <a:buClr>
                <a:schemeClr val="accent3"/>
              </a:buClr>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114000"/>
              </a:lnSpc>
              <a:spcBef>
                <a:spcPts val="600"/>
              </a:spcBef>
              <a:spcAft>
                <a:spcPts val="600"/>
              </a:spcAft>
              <a:buClr>
                <a:schemeClr val="accent3"/>
              </a:buClr>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114000"/>
              </a:lnSpc>
              <a:spcBef>
                <a:spcPts val="600"/>
              </a:spcBef>
              <a:spcAft>
                <a:spcPts val="600"/>
              </a:spcAft>
              <a:buClr>
                <a:schemeClr val="accent3"/>
              </a:buClr>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114000"/>
              </a:lnSpc>
              <a:spcBef>
                <a:spcPts val="600"/>
              </a:spcBef>
              <a:spcAft>
                <a:spcPts val="600"/>
              </a:spcAft>
              <a:buClr>
                <a:schemeClr val="accent3"/>
              </a:buClr>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fr-FR" dirty="0"/>
              <a:t>Elle ne présume pas qu'un niveau est «meilleur» qu'un autre!</a:t>
            </a:r>
            <a:endParaRPr lang="en-US" dirty="0"/>
          </a:p>
        </p:txBody>
      </p:sp>
    </p:spTree>
    <p:extLst>
      <p:ext uri="{BB962C8B-B14F-4D97-AF65-F5344CB8AC3E}">
        <p14:creationId xmlns:p14="http://schemas.microsoft.com/office/powerpoint/2010/main" val="359823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21219" y="403133"/>
            <a:ext cx="7300912" cy="762280"/>
          </a:xfrm>
        </p:spPr>
        <p:txBody>
          <a:bodyPr>
            <a:normAutofit fontScale="85000" lnSpcReduction="10000"/>
          </a:bodyPr>
          <a:lstStyle/>
          <a:p>
            <a:r>
              <a:rPr lang="en-US" dirty="0" err="1"/>
              <a:t>Exercice</a:t>
            </a:r>
            <a:r>
              <a:rPr lang="en-US" dirty="0"/>
              <a:t> : </a:t>
            </a:r>
            <a:r>
              <a:rPr lang="en-US" dirty="0" err="1"/>
              <a:t>Analyse</a:t>
            </a:r>
            <a:r>
              <a:rPr lang="en-US" dirty="0"/>
              <a:t> de </a:t>
            </a:r>
            <a:r>
              <a:rPr lang="en-US" dirty="0" err="1"/>
              <a:t>nos</a:t>
            </a:r>
            <a:r>
              <a:rPr lang="en-US" dirty="0"/>
              <a:t> </a:t>
            </a:r>
            <a:r>
              <a:rPr lang="en-US" dirty="0" err="1"/>
              <a:t>approches</a:t>
            </a:r>
            <a:r>
              <a:rPr lang="en-US" dirty="0"/>
              <a:t> (1)</a:t>
            </a:r>
          </a:p>
        </p:txBody>
      </p:sp>
      <p:sp>
        <p:nvSpPr>
          <p:cNvPr id="2" name="Text Placeholder 1"/>
          <p:cNvSpPr>
            <a:spLocks noGrp="1"/>
          </p:cNvSpPr>
          <p:nvPr>
            <p:ph type="body" sz="quarter" idx="12"/>
          </p:nvPr>
        </p:nvSpPr>
        <p:spPr>
          <a:xfrm>
            <a:off x="4100512" y="2436559"/>
            <a:ext cx="7558087" cy="4108077"/>
          </a:xfrm>
        </p:spPr>
        <p:txBody>
          <a:bodyPr>
            <a:normAutofit/>
          </a:bodyPr>
          <a:lstStyle/>
          <a:p>
            <a:pPr marL="514350" indent="-514350">
              <a:buFont typeface="+mj-lt"/>
              <a:buAutoNum type="arabicPeriod"/>
            </a:pPr>
            <a:r>
              <a:rPr lang="fr-FR" sz="2400" dirty="0">
                <a:solidFill>
                  <a:schemeClr val="tx2"/>
                </a:solidFill>
              </a:rPr>
              <a:t>En groupes de 4-5 personnes, examinez la matrice de typologie de votre livret.</a:t>
            </a:r>
          </a:p>
          <a:p>
            <a:pPr marL="514350" indent="-514350">
              <a:buFont typeface="+mj-lt"/>
              <a:buAutoNum type="arabicPeriod"/>
            </a:pPr>
            <a:r>
              <a:rPr lang="fr-FR" sz="2400" dirty="0">
                <a:solidFill>
                  <a:schemeClr val="tx2"/>
                </a:solidFill>
              </a:rPr>
              <a:t>Réfléchissez à votre propre programmation et à ses approches </a:t>
            </a:r>
            <a:r>
              <a:rPr lang="en-US" sz="2400" dirty="0">
                <a:solidFill>
                  <a:schemeClr val="tx2"/>
                </a:solidFill>
              </a:rPr>
              <a:t>–</a:t>
            </a:r>
            <a:r>
              <a:rPr lang="fr-FR" sz="2400" dirty="0">
                <a:solidFill>
                  <a:schemeClr val="tx2"/>
                </a:solidFill>
              </a:rPr>
              <a:t> quelle est sa place dans la typologie?</a:t>
            </a:r>
          </a:p>
          <a:p>
            <a:pPr marL="514350" indent="-514350">
              <a:buFont typeface="+mj-lt"/>
              <a:buAutoNum type="arabicPeriod"/>
            </a:pPr>
            <a:r>
              <a:rPr lang="fr-FR" sz="2400" dirty="0">
                <a:solidFill>
                  <a:schemeClr val="tx2"/>
                </a:solidFill>
              </a:rPr>
              <a:t>Présentez en plénière.</a:t>
            </a:r>
          </a:p>
          <a:p>
            <a:pPr marL="514350" indent="-514350">
              <a:buFont typeface="+mj-lt"/>
              <a:buAutoNum type="arabicPeriod"/>
            </a:pPr>
            <a:r>
              <a:rPr lang="fr-FR" sz="2400" dirty="0">
                <a:solidFill>
                  <a:schemeClr val="tx2"/>
                </a:solidFill>
              </a:rPr>
              <a:t>Débriefing.</a:t>
            </a:r>
            <a:endParaRPr lang="en-US" sz="2400" dirty="0">
              <a:solidFill>
                <a:schemeClr val="tx2"/>
              </a:solidFill>
            </a:endParaRPr>
          </a:p>
          <a:p>
            <a:pPr marL="514350" indent="-514350">
              <a:buFont typeface="+mj-lt"/>
              <a:buAutoNum type="arabicPeriod"/>
            </a:pP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61" y="5307187"/>
            <a:ext cx="2306744" cy="2474898"/>
          </a:xfrm>
          <a:prstGeom prst="rect">
            <a:avLst/>
          </a:prstGeom>
        </p:spPr>
      </p:pic>
      <p:sp>
        <p:nvSpPr>
          <p:cNvPr id="5" name="TextBox 4"/>
          <p:cNvSpPr txBox="1"/>
          <p:nvPr/>
        </p:nvSpPr>
        <p:spPr>
          <a:xfrm>
            <a:off x="4010866" y="1167822"/>
            <a:ext cx="7121618" cy="830997"/>
          </a:xfrm>
          <a:prstGeom prst="rect">
            <a:avLst/>
          </a:prstGeom>
          <a:noFill/>
        </p:spPr>
        <p:txBody>
          <a:bodyPr wrap="square" rtlCol="0">
            <a:spAutoFit/>
          </a:bodyPr>
          <a:lstStyle/>
          <a:p>
            <a:r>
              <a:rPr lang="fr-FR" sz="2400" b="1" dirty="0">
                <a:solidFill>
                  <a:schemeClr val="accent3"/>
                </a:solidFill>
              </a:rPr>
              <a:t>Veuillez vous référer à la matrice des types d'approches et aux considérations clés</a:t>
            </a:r>
            <a:endParaRPr lang="en-US" sz="2400" b="1" dirty="0">
              <a:solidFill>
                <a:schemeClr val="accent3"/>
              </a:solidFill>
            </a:endParaRPr>
          </a:p>
        </p:txBody>
      </p:sp>
    </p:spTree>
    <p:extLst>
      <p:ext uri="{BB962C8B-B14F-4D97-AF65-F5344CB8AC3E}">
        <p14:creationId xmlns:p14="http://schemas.microsoft.com/office/powerpoint/2010/main" val="2901971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275" y="3054059"/>
            <a:ext cx="8139953" cy="562168"/>
          </a:xfrm>
        </p:spPr>
        <p:txBody>
          <a:bodyPr>
            <a:normAutofit fontScale="90000"/>
          </a:bodyPr>
          <a:lstStyle/>
          <a:p>
            <a:r>
              <a:rPr lang="en-US" dirty="0"/>
              <a:t> </a:t>
            </a:r>
            <a:br>
              <a:rPr lang="en-US" dirty="0"/>
            </a:br>
            <a:r>
              <a:rPr lang="fr-FR" dirty="0"/>
              <a:t>Approches pour un engagement communautaire efficace</a:t>
            </a:r>
            <a:br>
              <a:rPr lang="fr-FR" dirty="0"/>
            </a:br>
            <a:endParaRPr lang="en-US" dirty="0"/>
          </a:p>
        </p:txBody>
      </p:sp>
      <p:sp>
        <p:nvSpPr>
          <p:cNvPr id="3" name="Text Placeholder 2"/>
          <p:cNvSpPr>
            <a:spLocks noGrp="1"/>
          </p:cNvSpPr>
          <p:nvPr>
            <p:ph type="body" sz="quarter" idx="10"/>
          </p:nvPr>
        </p:nvSpPr>
        <p:spPr>
          <a:xfrm>
            <a:off x="2597426" y="2490500"/>
            <a:ext cx="6997148" cy="375705"/>
          </a:xfrm>
        </p:spPr>
        <p:txBody>
          <a:bodyPr>
            <a:normAutofit lnSpcReduction="10000"/>
          </a:bodyPr>
          <a:lstStyle/>
          <a:p>
            <a:r>
              <a:rPr lang="en-US" dirty="0" err="1"/>
              <a:t>Révision</a:t>
            </a:r>
            <a:r>
              <a:rPr lang="en-US" dirty="0"/>
              <a:t> des </a:t>
            </a:r>
            <a:r>
              <a:rPr lang="en-US" dirty="0" err="1"/>
              <a:t>considérations</a:t>
            </a:r>
            <a:r>
              <a:rPr lang="en-US" dirty="0"/>
              <a:t> </a:t>
            </a:r>
            <a:r>
              <a:rPr lang="en-US" dirty="0" err="1"/>
              <a:t>clés</a:t>
            </a:r>
            <a:endParaRPr lang="en-US" dirty="0"/>
          </a:p>
        </p:txBody>
      </p:sp>
    </p:spTree>
    <p:extLst>
      <p:ext uri="{BB962C8B-B14F-4D97-AF65-F5344CB8AC3E}">
        <p14:creationId xmlns:p14="http://schemas.microsoft.com/office/powerpoint/2010/main" val="55222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t>Engagement efficace avec les communautés</a:t>
            </a:r>
            <a:endParaRPr lang="en-US" dirty="0"/>
          </a:p>
        </p:txBody>
      </p:sp>
      <p:sp>
        <p:nvSpPr>
          <p:cNvPr id="6" name="Text Placeholder 5"/>
          <p:cNvSpPr>
            <a:spLocks noGrp="1"/>
          </p:cNvSpPr>
          <p:nvPr>
            <p:ph type="body" sz="quarter" idx="10"/>
          </p:nvPr>
        </p:nvSpPr>
        <p:spPr/>
        <p:txBody>
          <a:bodyPr>
            <a:normAutofit fontScale="77500" lnSpcReduction="20000"/>
          </a:bodyPr>
          <a:lstStyle/>
          <a:p>
            <a:r>
              <a:rPr lang="en-US" dirty="0" err="1"/>
              <a:t>Quelques</a:t>
            </a:r>
            <a:r>
              <a:rPr lang="en-US" dirty="0"/>
              <a:t> </a:t>
            </a:r>
            <a:r>
              <a:rPr lang="en-US" dirty="0" err="1"/>
              <a:t>considérations</a:t>
            </a:r>
            <a:endParaRPr lang="en-US" dirty="0"/>
          </a:p>
          <a:p>
            <a:endParaRPr lang="en-US" dirty="0"/>
          </a:p>
        </p:txBody>
      </p:sp>
      <p:sp>
        <p:nvSpPr>
          <p:cNvPr id="7" name="Text Placeholder 6"/>
          <p:cNvSpPr>
            <a:spLocks noGrp="1"/>
          </p:cNvSpPr>
          <p:nvPr>
            <p:ph type="body" sz="quarter" idx="12"/>
          </p:nvPr>
        </p:nvSpPr>
        <p:spPr/>
        <p:txBody>
          <a:bodyPr>
            <a:normAutofit fontScale="92500" lnSpcReduction="20000"/>
          </a:bodyPr>
          <a:lstStyle/>
          <a:p>
            <a:pPr marL="274320" lvl="0" indent="-274320">
              <a:buClrTx/>
              <a:buSzPct val="90000"/>
              <a:buFont typeface="Symbol" panose="05050102010706020507" pitchFamily="18" charset="2"/>
              <a:buChar char="·"/>
            </a:pPr>
            <a:r>
              <a:rPr lang="fr-FR" sz="2400" dirty="0">
                <a:solidFill>
                  <a:srgbClr val="545554"/>
                </a:solidFill>
              </a:rPr>
              <a:t>S'appuyer sur les systèmes, les structures, les ressources et les dirigeants locaux qui contribuent positivement à la protection de l'enfance</a:t>
            </a:r>
          </a:p>
          <a:p>
            <a:pPr marL="274320" lvl="0" indent="-274320">
              <a:buClrTx/>
              <a:buSzPct val="90000"/>
              <a:buFont typeface="Symbol" panose="05050102010706020507" pitchFamily="18" charset="2"/>
              <a:buChar char="·"/>
            </a:pPr>
            <a:r>
              <a:rPr lang="fr-FR" sz="2400" dirty="0">
                <a:solidFill>
                  <a:srgbClr val="545554"/>
                </a:solidFill>
              </a:rPr>
              <a:t>Mettre l'accent sur les priorités de la communauté pour les enfants</a:t>
            </a:r>
          </a:p>
          <a:p>
            <a:pPr marL="274320" lvl="0" indent="-274320">
              <a:buClrTx/>
              <a:buSzPct val="90000"/>
              <a:buFont typeface="Symbol" panose="05050102010706020507" pitchFamily="18" charset="2"/>
              <a:buChar char="·"/>
            </a:pPr>
            <a:r>
              <a:rPr lang="fr-FR" sz="2400" dirty="0">
                <a:solidFill>
                  <a:srgbClr val="545554"/>
                </a:solidFill>
              </a:rPr>
              <a:t>Impliquer les dirigeants de la communauté, les enfants et une représentation diversifiée des membres de la communauté</a:t>
            </a:r>
          </a:p>
          <a:p>
            <a:pPr marL="274320" lvl="0" indent="-274320">
              <a:buClrTx/>
              <a:buSzPct val="90000"/>
              <a:buFont typeface="Symbol" panose="05050102010706020507" pitchFamily="18" charset="2"/>
              <a:buChar char="·"/>
            </a:pPr>
            <a:r>
              <a:rPr lang="fr-FR" sz="2400" dirty="0">
                <a:solidFill>
                  <a:srgbClr val="545554"/>
                </a:solidFill>
              </a:rPr>
              <a:t>Reconnaître le rôle de la famille dans un système de protection</a:t>
            </a:r>
            <a:endParaRPr lang="en-US" sz="2400" dirty="0">
              <a:solidFill>
                <a:srgbClr val="545554"/>
              </a:solidFill>
              <a:highlight>
                <a:srgbClr val="FFFF00"/>
              </a:highlight>
            </a:endParaRPr>
          </a:p>
          <a:p>
            <a:pPr marL="274320" lvl="0" indent="-274320">
              <a:buClrTx/>
              <a:buSzPct val="90000"/>
              <a:buFont typeface="Symbol" panose="05050102010706020507" pitchFamily="18" charset="2"/>
              <a:buChar char="·"/>
            </a:pPr>
            <a:r>
              <a:rPr lang="fr-FR" sz="2400" dirty="0">
                <a:solidFill>
                  <a:srgbClr val="545554"/>
                </a:solidFill>
              </a:rPr>
              <a:t>Veiller à ce que les rôles, les responsabilités et les attentes soient clairs pour les participants de la communauté et tout acteur externe</a:t>
            </a:r>
          </a:p>
          <a:p>
            <a:pPr marL="274320" lvl="0" indent="-274320">
              <a:buClrTx/>
              <a:buSzPct val="90000"/>
              <a:buFont typeface="Symbol" panose="05050102010706020507" pitchFamily="18" charset="2"/>
              <a:buChar char="·"/>
            </a:pPr>
            <a:r>
              <a:rPr lang="fr-FR" sz="2400" dirty="0">
                <a:solidFill>
                  <a:srgbClr val="545554"/>
                </a:solidFill>
              </a:rPr>
              <a:t>Assurer une forte </a:t>
            </a:r>
            <a:r>
              <a:rPr lang="fr-FR" sz="2400" b="1" dirty="0">
                <a:solidFill>
                  <a:srgbClr val="545554"/>
                </a:solidFill>
              </a:rPr>
              <a:t>appropriation par la communauté</a:t>
            </a:r>
            <a:endParaRPr lang="en-US" sz="2000" dirty="0">
              <a:solidFill>
                <a:srgbClr val="545554"/>
              </a:solidFill>
            </a:endParaRPr>
          </a:p>
          <a:p>
            <a:pPr marL="342900" marR="0" lvl="0" indent="-342900">
              <a:lnSpc>
                <a:spcPct val="115000"/>
              </a:lnSpc>
              <a:spcBef>
                <a:spcPts val="0"/>
              </a:spcBef>
              <a:spcAft>
                <a:spcPts val="600"/>
              </a:spcAft>
              <a:buFont typeface="Arial" panose="020B0604020202020204" pitchFamily="34" charset="0"/>
              <a:buChar char="●"/>
            </a:pPr>
            <a:endParaRPr lang="en-US" dirty="0">
              <a:latin typeface="Noto Sans Symbols"/>
              <a:ea typeface="Noto Sans Symbols"/>
              <a:cs typeface="Noto Sans Symbols"/>
            </a:endParaRPr>
          </a:p>
        </p:txBody>
      </p:sp>
    </p:spTree>
    <p:extLst>
      <p:ext uri="{BB962C8B-B14F-4D97-AF65-F5344CB8AC3E}">
        <p14:creationId xmlns:p14="http://schemas.microsoft.com/office/powerpoint/2010/main" val="1259298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6021" y="614923"/>
            <a:ext cx="10820015" cy="500063"/>
          </a:xfrm>
        </p:spPr>
        <p:txBody>
          <a:bodyPr>
            <a:normAutofit fontScale="77500" lnSpcReduction="20000"/>
          </a:bodyPr>
          <a:lstStyle/>
          <a:p>
            <a:r>
              <a:rPr lang="en-US" dirty="0" err="1"/>
              <a:t>Quelques</a:t>
            </a:r>
            <a:r>
              <a:rPr lang="en-US" dirty="0"/>
              <a:t> </a:t>
            </a:r>
            <a:r>
              <a:rPr lang="en-US" dirty="0" err="1"/>
              <a:t>considérations</a:t>
            </a:r>
            <a:r>
              <a:rPr lang="en-US" dirty="0"/>
              <a:t> (suite)</a:t>
            </a:r>
          </a:p>
          <a:p>
            <a:endParaRPr lang="en-US" dirty="0"/>
          </a:p>
        </p:txBody>
      </p:sp>
      <p:sp>
        <p:nvSpPr>
          <p:cNvPr id="4" name="Text Placeholder 3"/>
          <p:cNvSpPr>
            <a:spLocks noGrp="1"/>
          </p:cNvSpPr>
          <p:nvPr>
            <p:ph type="body" sz="quarter" idx="12"/>
          </p:nvPr>
        </p:nvSpPr>
        <p:spPr>
          <a:xfrm>
            <a:off x="835316" y="1293719"/>
            <a:ext cx="10640720" cy="4657902"/>
          </a:xfrm>
        </p:spPr>
        <p:txBody>
          <a:bodyPr>
            <a:normAutofit fontScale="77500" lnSpcReduction="20000"/>
          </a:bodyPr>
          <a:lstStyle/>
          <a:p>
            <a:pPr marL="274320" indent="-274320">
              <a:lnSpc>
                <a:spcPct val="134000"/>
              </a:lnSpc>
              <a:buClrTx/>
              <a:buSzPct val="90000"/>
              <a:buFont typeface="Symbol" panose="05050102010706020507" pitchFamily="18" charset="2"/>
              <a:buChar char="·"/>
            </a:pPr>
            <a:r>
              <a:rPr lang="fr-FR" sz="2600" dirty="0">
                <a:solidFill>
                  <a:srgbClr val="545554"/>
                </a:solidFill>
              </a:rPr>
              <a:t>Mobiliser les ressources communautaires pour soutenir les activités liées à la protection et au bien-être des enfants</a:t>
            </a:r>
          </a:p>
          <a:p>
            <a:pPr marL="274320" indent="-274320">
              <a:lnSpc>
                <a:spcPct val="134000"/>
              </a:lnSpc>
              <a:buClrTx/>
              <a:buSzPct val="90000"/>
              <a:buFont typeface="Symbol" panose="05050102010706020507" pitchFamily="18" charset="2"/>
              <a:buChar char="·"/>
            </a:pPr>
            <a:r>
              <a:rPr lang="fr-FR" sz="2600" dirty="0">
                <a:solidFill>
                  <a:srgbClr val="545554"/>
                </a:solidFill>
              </a:rPr>
              <a:t>Soutenir un «volontariat engagé».</a:t>
            </a:r>
          </a:p>
          <a:p>
            <a:pPr marL="274320" indent="-274320">
              <a:lnSpc>
                <a:spcPct val="134000"/>
              </a:lnSpc>
              <a:buClrTx/>
              <a:buSzPct val="90000"/>
              <a:buFont typeface="Symbol" panose="05050102010706020507" pitchFamily="18" charset="2"/>
              <a:buChar char="·"/>
            </a:pPr>
            <a:r>
              <a:rPr lang="fr-FR" sz="2600" dirty="0">
                <a:solidFill>
                  <a:srgbClr val="545554"/>
                </a:solidFill>
              </a:rPr>
              <a:t>Établir des normes convenues au niveau local (basées sur les normes internationales) pour le travail de protection de l'enfance et la participation des enfants</a:t>
            </a:r>
          </a:p>
          <a:p>
            <a:pPr marL="274320" indent="-274320">
              <a:lnSpc>
                <a:spcPct val="134000"/>
              </a:lnSpc>
              <a:buClrTx/>
              <a:buSzPct val="90000"/>
              <a:buFont typeface="Symbol" panose="05050102010706020507" pitchFamily="18" charset="2"/>
              <a:buChar char="·"/>
            </a:pPr>
            <a:r>
              <a:rPr lang="fr-FR" sz="2600" dirty="0">
                <a:solidFill>
                  <a:srgbClr val="545554"/>
                </a:solidFill>
              </a:rPr>
              <a:t>Lier la protection de l'enfance à des processus de développement communautaire plus larges afin que la communauté puisse en retirer des avantages plus immédiats et plus concrets</a:t>
            </a:r>
          </a:p>
          <a:p>
            <a:pPr marL="274320" indent="-274320">
              <a:lnSpc>
                <a:spcPct val="134000"/>
              </a:lnSpc>
              <a:buClrTx/>
              <a:buSzPct val="90000"/>
              <a:buFont typeface="Symbol" panose="05050102010706020507" pitchFamily="18" charset="2"/>
              <a:buChar char="·"/>
            </a:pPr>
            <a:r>
              <a:rPr lang="fr-FR" sz="2600" dirty="0">
                <a:solidFill>
                  <a:srgbClr val="545554"/>
                </a:solidFill>
              </a:rPr>
              <a:t>Relier les mécanismes/approches de protection de l'enfance à d'autres structures/groupes non formels (par exemple, les groupes de jeunes ou de femmes, les groupes religieux)</a:t>
            </a:r>
          </a:p>
          <a:p>
            <a:endParaRPr lang="en-US" dirty="0"/>
          </a:p>
        </p:txBody>
      </p:sp>
    </p:spTree>
    <p:extLst>
      <p:ext uri="{BB962C8B-B14F-4D97-AF65-F5344CB8AC3E}">
        <p14:creationId xmlns:p14="http://schemas.microsoft.com/office/powerpoint/2010/main" val="1519964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6023" y="793237"/>
            <a:ext cx="10820015" cy="500063"/>
          </a:xfrm>
        </p:spPr>
        <p:txBody>
          <a:bodyPr>
            <a:normAutofit fontScale="77500" lnSpcReduction="20000"/>
          </a:bodyPr>
          <a:lstStyle/>
          <a:p>
            <a:r>
              <a:rPr lang="en-US" dirty="0" err="1"/>
              <a:t>Quelques</a:t>
            </a:r>
            <a:r>
              <a:rPr lang="en-US" dirty="0"/>
              <a:t> </a:t>
            </a:r>
            <a:r>
              <a:rPr lang="en-US" dirty="0" err="1"/>
              <a:t>considérations</a:t>
            </a:r>
            <a:r>
              <a:rPr lang="en-US" dirty="0"/>
              <a:t> (suite)</a:t>
            </a:r>
          </a:p>
          <a:p>
            <a:endParaRPr lang="en-US" dirty="0"/>
          </a:p>
        </p:txBody>
      </p:sp>
      <p:sp>
        <p:nvSpPr>
          <p:cNvPr id="4" name="Text Placeholder 3"/>
          <p:cNvSpPr>
            <a:spLocks noGrp="1"/>
          </p:cNvSpPr>
          <p:nvPr>
            <p:ph type="body" sz="quarter" idx="12"/>
          </p:nvPr>
        </p:nvSpPr>
        <p:spPr>
          <a:xfrm>
            <a:off x="1158045" y="1562661"/>
            <a:ext cx="10820015" cy="3771900"/>
          </a:xfrm>
        </p:spPr>
        <p:txBody>
          <a:bodyPr>
            <a:normAutofit/>
          </a:bodyPr>
          <a:lstStyle/>
          <a:p>
            <a:pPr marL="274320" indent="-274320">
              <a:lnSpc>
                <a:spcPct val="124000"/>
              </a:lnSpc>
              <a:buSzPct val="90000"/>
              <a:buFont typeface="Symbol" panose="05050102010706020507" pitchFamily="18" charset="2"/>
              <a:buChar char="·"/>
            </a:pPr>
            <a:r>
              <a:rPr lang="fr-FR" sz="2000" dirty="0"/>
              <a:t>Se focaliser sur le renforcement à long terme de la capacité de la communauté à influencer positivement la protection de l'enfance</a:t>
            </a:r>
          </a:p>
          <a:p>
            <a:pPr marL="731520" lvl="1" indent="-274320">
              <a:lnSpc>
                <a:spcPct val="124000"/>
              </a:lnSpc>
              <a:buFont typeface="Wingdings" panose="05000000000000000000" pitchFamily="2" charset="2"/>
              <a:buChar char="§"/>
            </a:pPr>
            <a:r>
              <a:rPr lang="fr-FR" sz="1800" dirty="0"/>
              <a:t>Encadrement et mentorat</a:t>
            </a:r>
          </a:p>
          <a:p>
            <a:pPr marL="731520" lvl="1" indent="-274320">
              <a:lnSpc>
                <a:spcPct val="124000"/>
              </a:lnSpc>
              <a:buFont typeface="Wingdings" panose="05000000000000000000" pitchFamily="2" charset="2"/>
              <a:buChar char="§"/>
            </a:pPr>
            <a:r>
              <a:rPr lang="fr-FR" sz="1800" dirty="0"/>
              <a:t> Adapté au contexte, et non pas «une taille unique».</a:t>
            </a:r>
          </a:p>
          <a:p>
            <a:pPr marL="731520" lvl="1" indent="-274320">
              <a:lnSpc>
                <a:spcPct val="124000"/>
              </a:lnSpc>
              <a:buFont typeface="Wingdings" panose="05000000000000000000" pitchFamily="2" charset="2"/>
              <a:buChar char="§"/>
            </a:pPr>
            <a:r>
              <a:rPr lang="fr-FR" sz="1800" dirty="0"/>
              <a:t>Des formations continues et non ponctuelles</a:t>
            </a:r>
          </a:p>
          <a:p>
            <a:pPr marL="731520" lvl="1" indent="-274320">
              <a:lnSpc>
                <a:spcPct val="124000"/>
              </a:lnSpc>
              <a:buFont typeface="Wingdings" panose="05000000000000000000" pitchFamily="2" charset="2"/>
              <a:buChar char="§"/>
            </a:pPr>
            <a:r>
              <a:rPr lang="fr-FR" sz="1800" dirty="0"/>
              <a:t>Non seulement une formation technique, mais aussi le renforcement des capacités organisationnelles</a:t>
            </a:r>
          </a:p>
          <a:p>
            <a:endParaRPr lang="en-US" dirty="0"/>
          </a:p>
        </p:txBody>
      </p:sp>
    </p:spTree>
    <p:extLst>
      <p:ext uri="{BB962C8B-B14F-4D97-AF65-F5344CB8AC3E}">
        <p14:creationId xmlns:p14="http://schemas.microsoft.com/office/powerpoint/2010/main" val="119389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lang="en-US" dirty="0"/>
              <a:t>Module 1: </a:t>
            </a:r>
            <a:r>
              <a:rPr lang="fr-FR" dirty="0"/>
              <a:t> Les fondements d'une pratique prometteuse</a:t>
            </a:r>
            <a:endParaRPr lang="en-US" dirty="0"/>
          </a:p>
        </p:txBody>
      </p:sp>
      <p:sp>
        <p:nvSpPr>
          <p:cNvPr id="3" name="Text Placeholder 2"/>
          <p:cNvSpPr>
            <a:spLocks noGrp="1"/>
          </p:cNvSpPr>
          <p:nvPr>
            <p:ph type="body" sz="quarter" idx="12"/>
          </p:nvPr>
        </p:nvSpPr>
        <p:spPr>
          <a:xfrm>
            <a:off x="2312894" y="3320862"/>
            <a:ext cx="7853083" cy="1796827"/>
          </a:xfrm>
        </p:spPr>
        <p:txBody>
          <a:bodyPr/>
          <a:lstStyle/>
          <a:p>
            <a:pPr>
              <a:spcBef>
                <a:spcPts val="0"/>
              </a:spcBef>
              <a:spcAft>
                <a:spcPts val="1200"/>
              </a:spcAft>
            </a:pPr>
            <a:r>
              <a:rPr lang="fr-FR" dirty="0"/>
              <a:t>Analyse de nos approches au niveau communautaire</a:t>
            </a:r>
          </a:p>
          <a:p>
            <a:pPr>
              <a:spcBef>
                <a:spcPts val="0"/>
              </a:spcBef>
              <a:spcAft>
                <a:spcPts val="1200"/>
              </a:spcAft>
            </a:pPr>
            <a:r>
              <a:rPr lang="en-US" dirty="0"/>
              <a:t>Part 2: Où voulons-nous aller?</a:t>
            </a:r>
          </a:p>
        </p:txBody>
      </p:sp>
    </p:spTree>
    <p:extLst>
      <p:ext uri="{BB962C8B-B14F-4D97-AF65-F5344CB8AC3E}">
        <p14:creationId xmlns:p14="http://schemas.microsoft.com/office/powerpoint/2010/main" val="4070453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351524" y="364752"/>
            <a:ext cx="7300912" cy="2599674"/>
          </a:xfrm>
        </p:spPr>
        <p:txBody>
          <a:bodyPr>
            <a:noAutofit/>
          </a:bodyPr>
          <a:lstStyle/>
          <a:p>
            <a:pPr>
              <a:lnSpc>
                <a:spcPct val="110000"/>
              </a:lnSpc>
            </a:pPr>
            <a:r>
              <a:rPr lang="fr-FR" sz="2400" dirty="0"/>
              <a:t>Le but de cette partie de la séance est de permettre aux participants de réfléchir à leur programmation actuelle et de réfléchir à la manière dont ils souhaitent que leur programme de protection de l'enfance au niveau communautaire se développe.</a:t>
            </a:r>
            <a:endParaRPr lang="en-US" sz="2400" dirty="0"/>
          </a:p>
        </p:txBody>
      </p:sp>
      <p:sp>
        <p:nvSpPr>
          <p:cNvPr id="4" name="Text Placeholder 3"/>
          <p:cNvSpPr>
            <a:spLocks noGrp="1"/>
          </p:cNvSpPr>
          <p:nvPr>
            <p:ph type="body" sz="quarter" idx="12"/>
          </p:nvPr>
        </p:nvSpPr>
        <p:spPr>
          <a:xfrm>
            <a:off x="4351524" y="3197722"/>
            <a:ext cx="7300912" cy="3498477"/>
          </a:xfrm>
        </p:spPr>
        <p:txBody>
          <a:bodyPr>
            <a:normAutofit lnSpcReduction="10000"/>
          </a:bodyPr>
          <a:lstStyle/>
          <a:p>
            <a:pPr marL="274320" indent="-274320">
              <a:lnSpc>
                <a:spcPct val="114000"/>
              </a:lnSpc>
              <a:spcBef>
                <a:spcPts val="600"/>
              </a:spcBef>
              <a:spcAft>
                <a:spcPts val="600"/>
              </a:spcAft>
              <a:buSzPct val="90000"/>
              <a:buFont typeface="Symbol" panose="05050102010706020507" pitchFamily="18" charset="2"/>
              <a:buChar char="·"/>
            </a:pPr>
            <a:r>
              <a:rPr lang="fr-FR" sz="2400" dirty="0"/>
              <a:t>À la fin de cette séance, les participants seront en mesure de</a:t>
            </a:r>
            <a:r>
              <a:rPr lang="en-US" sz="2400" dirty="0"/>
              <a:t>:</a:t>
            </a:r>
          </a:p>
          <a:p>
            <a:pPr marL="731520" lvl="1" indent="-274320">
              <a:lnSpc>
                <a:spcPct val="134000"/>
              </a:lnSpc>
              <a:buFont typeface="Wingdings" panose="05000000000000000000" pitchFamily="2" charset="2"/>
              <a:buChar char="§"/>
            </a:pPr>
            <a:r>
              <a:rPr lang="fr-FR" sz="2200" dirty="0"/>
              <a:t>Décrire des stratégies pour développer des approches plus dirigées par la communauté</a:t>
            </a:r>
          </a:p>
          <a:p>
            <a:pPr marL="731520" lvl="1" indent="-274320">
              <a:lnSpc>
                <a:spcPct val="134000"/>
              </a:lnSpc>
              <a:buFont typeface="Wingdings" panose="05000000000000000000" pitchFamily="2" charset="2"/>
              <a:buChar char="§"/>
            </a:pPr>
            <a:r>
              <a:rPr lang="fr-FR" sz="2200" dirty="0"/>
              <a:t>Identifier les opportunités et les défis auxquels ils peuvent être confrontés en travaillant vers un engagement communautaire renforcé</a:t>
            </a:r>
            <a:endParaRPr lang="en-US" dirty="0"/>
          </a:p>
          <a:p>
            <a:pPr lvl="1">
              <a:lnSpc>
                <a:spcPct val="114000"/>
              </a:lnSpc>
              <a:spcBef>
                <a:spcPts val="600"/>
              </a:spcBef>
              <a:spcAft>
                <a:spcPts val="600"/>
              </a:spcAft>
            </a:pPr>
            <a:endParaRPr lang="en-US" dirty="0"/>
          </a:p>
        </p:txBody>
      </p:sp>
      <p:sp>
        <p:nvSpPr>
          <p:cNvPr id="2" name="Text Placeholder 1"/>
          <p:cNvSpPr>
            <a:spLocks noGrp="1"/>
          </p:cNvSpPr>
          <p:nvPr>
            <p:ph type="body" sz="quarter" idx="13"/>
          </p:nvPr>
        </p:nvSpPr>
        <p:spPr/>
        <p:txBody>
          <a:bodyPr>
            <a:normAutofit/>
          </a:bodyPr>
          <a:lstStyle/>
          <a:p>
            <a:r>
              <a:rPr lang="en-US" sz="5400" dirty="0" err="1"/>
              <a:t>Partie</a:t>
            </a:r>
            <a:r>
              <a:rPr lang="en-US" sz="5400" dirty="0"/>
              <a:t> 2</a:t>
            </a:r>
          </a:p>
        </p:txBody>
      </p:sp>
    </p:spTree>
    <p:extLst>
      <p:ext uri="{BB962C8B-B14F-4D97-AF65-F5344CB8AC3E}">
        <p14:creationId xmlns:p14="http://schemas.microsoft.com/office/powerpoint/2010/main" val="7524500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Commencer à adapter des approches</a:t>
            </a:r>
            <a:endParaRPr lang="en-US" dirty="0"/>
          </a:p>
        </p:txBody>
      </p:sp>
      <p:sp>
        <p:nvSpPr>
          <p:cNvPr id="3" name="Text Placeholder 2"/>
          <p:cNvSpPr>
            <a:spLocks noGrp="1"/>
          </p:cNvSpPr>
          <p:nvPr>
            <p:ph type="body" sz="quarter" idx="10"/>
          </p:nvPr>
        </p:nvSpPr>
        <p:spPr/>
        <p:txBody>
          <a:bodyPr>
            <a:normAutofit fontScale="70000" lnSpcReduction="20000"/>
          </a:bodyPr>
          <a:lstStyle/>
          <a:p>
            <a:r>
              <a:rPr lang="fr-FR" dirty="0"/>
              <a:t>Que se passe-t-il si ma programmation actuelle est </a:t>
            </a:r>
            <a:r>
              <a:rPr lang="fr-FR" i="1" dirty="0"/>
              <a:t>dirigée par une organisation</a:t>
            </a:r>
            <a:r>
              <a:rPr lang="en-US" dirty="0"/>
              <a:t>?</a:t>
            </a:r>
          </a:p>
        </p:txBody>
      </p:sp>
      <p:sp>
        <p:nvSpPr>
          <p:cNvPr id="4" name="Text Placeholder 3"/>
          <p:cNvSpPr>
            <a:spLocks noGrp="1"/>
          </p:cNvSpPr>
          <p:nvPr>
            <p:ph type="body" sz="quarter" idx="12"/>
          </p:nvPr>
        </p:nvSpPr>
        <p:spPr>
          <a:xfrm>
            <a:off x="1014609" y="2537293"/>
            <a:ext cx="10461428" cy="3771900"/>
          </a:xfrm>
        </p:spPr>
        <p:txBody>
          <a:bodyPr>
            <a:normAutofit fontScale="92500" lnSpcReduction="10000"/>
          </a:bodyPr>
          <a:lstStyle/>
          <a:p>
            <a:pPr marL="274320" indent="-274320">
              <a:buSzPct val="90000"/>
              <a:buFont typeface="Symbol" panose="05050102010706020507" pitchFamily="18" charset="2"/>
              <a:buChar char="·"/>
            </a:pPr>
            <a:r>
              <a:rPr lang="fr-FR" sz="1900" dirty="0"/>
              <a:t>Une fois qu'un programme dirigé de l'extérieur a démarré, il peut être difficile de passer à des approches dirigées par la communauté</a:t>
            </a:r>
            <a:endParaRPr lang="en-US" sz="1900" dirty="0"/>
          </a:p>
          <a:p>
            <a:pPr marL="731520" lvl="1" indent="-274320">
              <a:buFont typeface="Wingdings" panose="05000000000000000000" pitchFamily="2" charset="2"/>
              <a:buChar char="§"/>
            </a:pPr>
            <a:r>
              <a:rPr lang="fr-FR" sz="1700" dirty="0"/>
              <a:t>Il n'y a pas grand-chose qui prouve que les "stratégies de sortie" fonctionnent (mais il y a encore beaucoup à apprendre).</a:t>
            </a:r>
            <a:endParaRPr lang="en-US" sz="1700" dirty="0"/>
          </a:p>
          <a:p>
            <a:pPr marL="274320" indent="-274320">
              <a:buSzPct val="90000"/>
              <a:buFont typeface="Symbol" panose="05050102010706020507" pitchFamily="18" charset="2"/>
              <a:buChar char="·"/>
            </a:pPr>
            <a:r>
              <a:rPr lang="fr-FR" sz="1900" dirty="0"/>
              <a:t>On peut penser que les situations d'urgence nécessitent des approches descendantes.</a:t>
            </a:r>
            <a:endParaRPr lang="en-US" sz="1900" dirty="0"/>
          </a:p>
          <a:p>
            <a:pPr marL="274320" indent="-274320">
              <a:buSzPct val="90000"/>
              <a:buFont typeface="Symbol" panose="05050102010706020507" pitchFamily="18" charset="2"/>
              <a:buChar char="·"/>
            </a:pPr>
            <a:r>
              <a:rPr lang="fr-FR" sz="1900" dirty="0"/>
              <a:t>Dans ces cas, des stratégies doivent être développées pour éventuellement</a:t>
            </a:r>
            <a:r>
              <a:rPr lang="en-US" sz="1900" dirty="0"/>
              <a:t>:</a:t>
            </a:r>
          </a:p>
          <a:p>
            <a:pPr marL="731520" lvl="1" indent="-274320">
              <a:buFont typeface="Wingdings" panose="05000000000000000000" pitchFamily="2" charset="2"/>
              <a:buChar char="§"/>
            </a:pPr>
            <a:r>
              <a:rPr lang="fr-FR" sz="1700" dirty="0"/>
              <a:t>Prendre les mesures nécessaires pour accroître la participation de la communauté aux programmes existants</a:t>
            </a:r>
            <a:endParaRPr lang="en-US" sz="1700" dirty="0"/>
          </a:p>
          <a:p>
            <a:pPr marL="731520" lvl="1" indent="-274320">
              <a:buFont typeface="Wingdings" panose="05000000000000000000" pitchFamily="2" charset="2"/>
              <a:buChar char="§"/>
            </a:pPr>
            <a:r>
              <a:rPr lang="fr-FR" sz="1700" dirty="0"/>
              <a:t>Prévoir dès les étapes initiales une participation éthiquement adéquate de la communauté dans les situations d'urgence, avec une perspective à plus long terme de l'accroissement de cette participation au fil du temps</a:t>
            </a:r>
            <a:endParaRPr lang="en-US" sz="1700" dirty="0"/>
          </a:p>
        </p:txBody>
      </p:sp>
    </p:spTree>
    <p:extLst>
      <p:ext uri="{BB962C8B-B14F-4D97-AF65-F5344CB8AC3E}">
        <p14:creationId xmlns:p14="http://schemas.microsoft.com/office/powerpoint/2010/main" val="455230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 où commencer?</a:t>
            </a:r>
          </a:p>
        </p:txBody>
      </p:sp>
      <p:sp>
        <p:nvSpPr>
          <p:cNvPr id="3" name="Text Placeholder 2"/>
          <p:cNvSpPr>
            <a:spLocks noGrp="1"/>
          </p:cNvSpPr>
          <p:nvPr>
            <p:ph type="body" sz="quarter" idx="10"/>
          </p:nvPr>
        </p:nvSpPr>
        <p:spPr/>
        <p:txBody>
          <a:bodyPr>
            <a:normAutofit fontScale="70000" lnSpcReduction="20000"/>
          </a:bodyPr>
          <a:lstStyle/>
          <a:p>
            <a:r>
              <a:rPr lang="fr-FR" dirty="0"/>
              <a:t>Utilisez les conseils de ce programme pour renforcer la participation de la communauté</a:t>
            </a:r>
            <a:endParaRPr lang="en-US" dirty="0"/>
          </a:p>
        </p:txBody>
      </p:sp>
      <p:sp>
        <p:nvSpPr>
          <p:cNvPr id="4" name="Text Placeholder 3"/>
          <p:cNvSpPr>
            <a:spLocks noGrp="1"/>
          </p:cNvSpPr>
          <p:nvPr>
            <p:ph type="body" sz="quarter" idx="12"/>
          </p:nvPr>
        </p:nvSpPr>
        <p:spPr/>
        <p:txBody>
          <a:bodyPr>
            <a:normAutofit fontScale="92500" lnSpcReduction="20000"/>
          </a:bodyPr>
          <a:lstStyle/>
          <a:p>
            <a:pPr marL="274320" indent="-274320">
              <a:lnSpc>
                <a:spcPct val="130000"/>
              </a:lnSpc>
              <a:buSzPct val="90000"/>
              <a:buFont typeface="Symbol" panose="05050102010706020507" pitchFamily="18" charset="2"/>
              <a:buChar char="·"/>
            </a:pPr>
            <a:r>
              <a:rPr lang="fr-FR" sz="2200" dirty="0"/>
              <a:t>Soutenez le personnel/les bénévoles impliqués dans votre mécanisme de PE à entreprendre une analyse  approfondie du contexte et utilisez ces résultats pour évaluer si</a:t>
            </a:r>
            <a:r>
              <a:rPr lang="en-US" sz="2200" dirty="0"/>
              <a:t>:</a:t>
            </a:r>
          </a:p>
          <a:p>
            <a:pPr marL="731520" lvl="1" indent="-274320">
              <a:lnSpc>
                <a:spcPct val="130000"/>
              </a:lnSpc>
              <a:buFont typeface="Wingdings" panose="05000000000000000000" pitchFamily="2" charset="2"/>
              <a:buChar char="§"/>
            </a:pPr>
            <a:r>
              <a:rPr lang="fr-FR" sz="2000" dirty="0"/>
              <a:t>Il répond aux besoins que la communauté a priorisés</a:t>
            </a:r>
          </a:p>
          <a:p>
            <a:pPr marL="731520" lvl="1" indent="-274320">
              <a:lnSpc>
                <a:spcPct val="130000"/>
              </a:lnSpc>
              <a:buFont typeface="Wingdings" panose="05000000000000000000" pitchFamily="2" charset="2"/>
              <a:buChar char="§"/>
            </a:pPr>
            <a:r>
              <a:rPr lang="fr-FR" sz="2000" dirty="0"/>
              <a:t>Il associe les membres de la communauté, en particulier les groupes vulnérables, à la prise de décision</a:t>
            </a:r>
          </a:p>
          <a:p>
            <a:pPr marL="731520" lvl="1" indent="-274320">
              <a:lnSpc>
                <a:spcPct val="130000"/>
              </a:lnSpc>
              <a:buFont typeface="Wingdings" panose="05000000000000000000" pitchFamily="2" charset="2"/>
              <a:buChar char="§"/>
            </a:pPr>
            <a:r>
              <a:rPr lang="fr-FR" sz="2000" dirty="0"/>
              <a:t>Il s'appuie sur les structures et les systèmes de protection, ainsi que sur les aidants naturels, de la communauté</a:t>
            </a:r>
            <a:endParaRPr lang="en-US" sz="2000" dirty="0"/>
          </a:p>
          <a:p>
            <a:pPr marL="274320" indent="-274320">
              <a:lnSpc>
                <a:spcPct val="130000"/>
              </a:lnSpc>
              <a:buSzPct val="90000"/>
              <a:buFont typeface="Symbol" panose="05050102010706020507" pitchFamily="18" charset="2"/>
              <a:buChar char="·"/>
            </a:pPr>
            <a:r>
              <a:rPr lang="fr-FR" sz="2200" dirty="0"/>
              <a:t>Évaluer si la structure et les fonctions du mécanisme sont les plus efficaces pour répondre aux besoins prioritaires et mobiliser les ressources communautaires</a:t>
            </a:r>
            <a:r>
              <a:rPr lang="en-US" sz="2200" dirty="0"/>
              <a:t> </a:t>
            </a:r>
          </a:p>
          <a:p>
            <a:endParaRPr lang="en-US" dirty="0"/>
          </a:p>
        </p:txBody>
      </p:sp>
    </p:spTree>
    <p:extLst>
      <p:ext uri="{BB962C8B-B14F-4D97-AF65-F5344CB8AC3E}">
        <p14:creationId xmlns:p14="http://schemas.microsoft.com/office/powerpoint/2010/main" val="221867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100513" y="528638"/>
            <a:ext cx="7300912" cy="1730468"/>
          </a:xfrm>
        </p:spPr>
        <p:txBody>
          <a:bodyPr>
            <a:noAutofit/>
          </a:bodyPr>
          <a:lstStyle/>
          <a:p>
            <a:pPr>
              <a:lnSpc>
                <a:spcPct val="110000"/>
              </a:lnSpc>
              <a:spcBef>
                <a:spcPts val="600"/>
              </a:spcBef>
            </a:pPr>
            <a:r>
              <a:rPr lang="fr-FR" sz="2400" dirty="0"/>
              <a:t>Le but de cette partie de la séance est de proposer aux participants un cadre d'analyse pour évaluer le niveau d'engagement de la communauté dans leur programmation.</a:t>
            </a:r>
            <a:endParaRPr lang="en-US" sz="2400" dirty="0"/>
          </a:p>
        </p:txBody>
      </p:sp>
      <p:sp>
        <p:nvSpPr>
          <p:cNvPr id="4" name="Text Placeholder 3"/>
          <p:cNvSpPr>
            <a:spLocks noGrp="1"/>
          </p:cNvSpPr>
          <p:nvPr>
            <p:ph type="body" sz="quarter" idx="12"/>
          </p:nvPr>
        </p:nvSpPr>
        <p:spPr>
          <a:xfrm>
            <a:off x="4351524" y="2418229"/>
            <a:ext cx="7300912" cy="3498477"/>
          </a:xfrm>
        </p:spPr>
        <p:txBody>
          <a:bodyPr>
            <a:normAutofit/>
          </a:bodyPr>
          <a:lstStyle/>
          <a:p>
            <a:pPr marL="274320" indent="-274320">
              <a:lnSpc>
                <a:spcPct val="114000"/>
              </a:lnSpc>
              <a:spcBef>
                <a:spcPts val="600"/>
              </a:spcBef>
              <a:spcAft>
                <a:spcPts val="600"/>
              </a:spcAft>
              <a:buSzPct val="90000"/>
              <a:buFont typeface="Symbol" panose="05050102010706020507" pitchFamily="18" charset="2"/>
              <a:buChar char="·"/>
            </a:pPr>
            <a:r>
              <a:rPr lang="fr-FR" sz="2400" dirty="0"/>
              <a:t>À la fin de cette séance, les participants seront en mesure de</a:t>
            </a:r>
            <a:r>
              <a:rPr lang="en-US" sz="2400" dirty="0"/>
              <a:t>:</a:t>
            </a:r>
          </a:p>
          <a:p>
            <a:pPr marL="731520" lvl="1" indent="-274320">
              <a:lnSpc>
                <a:spcPct val="134000"/>
              </a:lnSpc>
              <a:spcBef>
                <a:spcPts val="600"/>
              </a:spcBef>
              <a:spcAft>
                <a:spcPts val="600"/>
              </a:spcAft>
              <a:buFont typeface="Wingdings" panose="05000000000000000000" pitchFamily="2" charset="2"/>
              <a:buChar char="§"/>
            </a:pPr>
            <a:r>
              <a:rPr lang="fr-FR" sz="2200" dirty="0"/>
              <a:t>Identifier les éléments essentiels des approches de protection de l'enfance au niveau communautaire</a:t>
            </a:r>
          </a:p>
          <a:p>
            <a:pPr marL="731520" lvl="1" indent="-274320">
              <a:lnSpc>
                <a:spcPct val="134000"/>
              </a:lnSpc>
              <a:buFont typeface="Wingdings" panose="05000000000000000000" pitchFamily="2" charset="2"/>
              <a:buChar char="§"/>
            </a:pPr>
            <a:r>
              <a:rPr lang="fr-FR" sz="2200" dirty="0"/>
              <a:t>Évaluer leurs propres approches d’engagement au niveau communautaire dans leur programmation</a:t>
            </a:r>
            <a:endParaRPr lang="en-US" sz="2200" dirty="0"/>
          </a:p>
          <a:p>
            <a:pPr lvl="1">
              <a:lnSpc>
                <a:spcPct val="114000"/>
              </a:lnSpc>
              <a:spcBef>
                <a:spcPts val="600"/>
              </a:spcBef>
              <a:spcAft>
                <a:spcPts val="600"/>
              </a:spcAft>
            </a:pPr>
            <a:endParaRPr lang="en-US" dirty="0"/>
          </a:p>
        </p:txBody>
      </p:sp>
      <p:sp>
        <p:nvSpPr>
          <p:cNvPr id="2" name="Text Placeholder 1"/>
          <p:cNvSpPr>
            <a:spLocks noGrp="1"/>
          </p:cNvSpPr>
          <p:nvPr>
            <p:ph type="body" sz="quarter" idx="13"/>
          </p:nvPr>
        </p:nvSpPr>
        <p:spPr/>
        <p:txBody>
          <a:bodyPr>
            <a:normAutofit/>
          </a:bodyPr>
          <a:lstStyle/>
          <a:p>
            <a:r>
              <a:rPr lang="en-US" sz="5400" dirty="0" err="1"/>
              <a:t>Partie</a:t>
            </a:r>
            <a:r>
              <a:rPr lang="en-US" sz="5400" dirty="0"/>
              <a:t> 1</a:t>
            </a:r>
          </a:p>
        </p:txBody>
      </p:sp>
    </p:spTree>
    <p:extLst>
      <p:ext uri="{BB962C8B-B14F-4D97-AF65-F5344CB8AC3E}">
        <p14:creationId xmlns:p14="http://schemas.microsoft.com/office/powerpoint/2010/main" val="7920057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6023" y="186530"/>
            <a:ext cx="10515600" cy="1325563"/>
          </a:xfrm>
        </p:spPr>
        <p:txBody>
          <a:bodyPr/>
          <a:lstStyle/>
          <a:p>
            <a:r>
              <a:rPr lang="fr-FR" dirty="0"/>
              <a:t>Se focaliser sur la préparation et la prévention</a:t>
            </a:r>
            <a:endParaRPr lang="en-US" dirty="0"/>
          </a:p>
        </p:txBody>
      </p:sp>
      <p:sp>
        <p:nvSpPr>
          <p:cNvPr id="6" name="Text Placeholder 5"/>
          <p:cNvSpPr>
            <a:spLocks noGrp="1"/>
          </p:cNvSpPr>
          <p:nvPr>
            <p:ph type="body" sz="quarter" idx="10"/>
          </p:nvPr>
        </p:nvSpPr>
        <p:spPr>
          <a:xfrm>
            <a:off x="656023" y="1281391"/>
            <a:ext cx="10820015" cy="500063"/>
          </a:xfrm>
        </p:spPr>
        <p:txBody>
          <a:bodyPr>
            <a:normAutofit fontScale="85000" lnSpcReduction="10000"/>
          </a:bodyPr>
          <a:lstStyle/>
          <a:p>
            <a:r>
              <a:rPr lang="fr-FR" dirty="0"/>
              <a:t>Les approches au niveau communautaire sont particulièrement efficaces</a:t>
            </a:r>
            <a:endParaRPr lang="en-US" dirty="0"/>
          </a:p>
        </p:txBody>
      </p:sp>
      <p:sp>
        <p:nvSpPr>
          <p:cNvPr id="7" name="Text Placeholder 6"/>
          <p:cNvSpPr>
            <a:spLocks noGrp="1"/>
          </p:cNvSpPr>
          <p:nvPr>
            <p:ph type="body" sz="quarter" idx="12"/>
          </p:nvPr>
        </p:nvSpPr>
        <p:spPr>
          <a:xfrm>
            <a:off x="1122187" y="2050817"/>
            <a:ext cx="9760966" cy="3771900"/>
          </a:xfrm>
        </p:spPr>
        <p:txBody>
          <a:bodyPr/>
          <a:lstStyle/>
          <a:p>
            <a:pPr marL="274320" indent="-274320">
              <a:buSzPct val="90000"/>
              <a:buFont typeface="Symbol" panose="05050102010706020507" pitchFamily="18" charset="2"/>
              <a:buChar char="·"/>
            </a:pPr>
            <a:r>
              <a:rPr lang="fr-FR" sz="2000" dirty="0"/>
              <a:t>Prévoir plus de temps pour la mise en œuvre des bonnes pratiques</a:t>
            </a:r>
            <a:endParaRPr lang="en-US" sz="2000" dirty="0"/>
          </a:p>
          <a:p>
            <a:pPr marL="731520" lvl="1" indent="-274320">
              <a:buFont typeface="Wingdings" panose="05000000000000000000" pitchFamily="2" charset="2"/>
              <a:buChar char="§"/>
            </a:pPr>
            <a:r>
              <a:rPr lang="fr-FR" sz="1800" dirty="0"/>
              <a:t>Créer des relations et de la confiance</a:t>
            </a:r>
          </a:p>
          <a:p>
            <a:pPr marL="731520" lvl="1" indent="-274320">
              <a:buFont typeface="Wingdings" panose="05000000000000000000" pitchFamily="2" charset="2"/>
              <a:buChar char="§"/>
            </a:pPr>
            <a:r>
              <a:rPr lang="fr-FR" sz="1800" dirty="0"/>
              <a:t>Comprendre les besoins, les capacités, les risques et les ressources locales</a:t>
            </a:r>
          </a:p>
          <a:p>
            <a:pPr marL="731520" lvl="1" indent="-274320">
              <a:buFont typeface="Wingdings" panose="05000000000000000000" pitchFamily="2" charset="2"/>
              <a:buChar char="§"/>
            </a:pPr>
            <a:r>
              <a:rPr lang="fr-FR" sz="1800" dirty="0"/>
              <a:t>Soutenir la planification d'actions participatives qui répondent aux besoins jugés prioritaires par la communauté</a:t>
            </a:r>
            <a:endParaRPr lang="en-US" sz="1800" dirty="0"/>
          </a:p>
          <a:p>
            <a:pPr marL="274320" indent="-274320">
              <a:buSzPct val="90000"/>
              <a:buFont typeface="Symbol" panose="05050102010706020507" pitchFamily="18" charset="2"/>
              <a:buChar char="·"/>
            </a:pPr>
            <a:r>
              <a:rPr lang="fr-FR" sz="2000" dirty="0"/>
              <a:t>Renforcer les capacités de réaction au début d'une situation d'urgence</a:t>
            </a:r>
          </a:p>
          <a:p>
            <a:pPr marL="274320" indent="-274320">
              <a:buSzPct val="90000"/>
              <a:buFont typeface="Symbol" panose="05050102010706020507" pitchFamily="18" charset="2"/>
              <a:buChar char="·"/>
            </a:pPr>
            <a:r>
              <a:rPr lang="fr-FR" sz="2000" dirty="0"/>
              <a:t>Renforcer les capacités d'auto-assistance des personnes</a:t>
            </a:r>
            <a:endParaRPr lang="en-US" sz="2000" dirty="0"/>
          </a:p>
          <a:p>
            <a:endParaRPr lang="en-US" dirty="0"/>
          </a:p>
        </p:txBody>
      </p:sp>
    </p:spTree>
    <p:extLst>
      <p:ext uri="{BB962C8B-B14F-4D97-AF65-F5344CB8AC3E}">
        <p14:creationId xmlns:p14="http://schemas.microsoft.com/office/powerpoint/2010/main" val="3450192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6023" y="186530"/>
            <a:ext cx="10515600" cy="1325563"/>
          </a:xfrm>
        </p:spPr>
        <p:txBody>
          <a:bodyPr/>
          <a:lstStyle/>
          <a:p>
            <a:r>
              <a:rPr lang="fr-FR" dirty="0"/>
              <a:t>Se focaliser sur la préparation et la prévention</a:t>
            </a:r>
            <a:endParaRPr lang="en-US" dirty="0"/>
          </a:p>
        </p:txBody>
      </p:sp>
      <p:sp>
        <p:nvSpPr>
          <p:cNvPr id="6" name="Text Placeholder 5"/>
          <p:cNvSpPr>
            <a:spLocks noGrp="1"/>
          </p:cNvSpPr>
          <p:nvPr>
            <p:ph type="body" sz="quarter" idx="10"/>
          </p:nvPr>
        </p:nvSpPr>
        <p:spPr>
          <a:xfrm>
            <a:off x="656023" y="1281391"/>
            <a:ext cx="10820015" cy="500063"/>
          </a:xfrm>
        </p:spPr>
        <p:txBody>
          <a:bodyPr>
            <a:normAutofit fontScale="92500" lnSpcReduction="10000"/>
          </a:bodyPr>
          <a:lstStyle/>
          <a:p>
            <a:r>
              <a:rPr lang="en-US" dirty="0"/>
              <a:t>Enfants, adolescents et jeunes</a:t>
            </a:r>
          </a:p>
        </p:txBody>
      </p:sp>
      <p:sp>
        <p:nvSpPr>
          <p:cNvPr id="7" name="Text Placeholder 6"/>
          <p:cNvSpPr>
            <a:spLocks noGrp="1"/>
          </p:cNvSpPr>
          <p:nvPr>
            <p:ph type="body" sz="quarter" idx="12"/>
          </p:nvPr>
        </p:nvSpPr>
        <p:spPr>
          <a:xfrm>
            <a:off x="1122187" y="2050817"/>
            <a:ext cx="10820015" cy="3771900"/>
          </a:xfrm>
        </p:spPr>
        <p:txBody>
          <a:bodyPr>
            <a:normAutofit fontScale="92500" lnSpcReduction="10000"/>
          </a:bodyPr>
          <a:lstStyle/>
          <a:p>
            <a:pPr marL="274320" indent="-274320">
              <a:buSzPct val="90000"/>
              <a:buFont typeface="Symbol" panose="05050102010706020507" pitchFamily="18" charset="2"/>
              <a:buChar char="·"/>
            </a:pPr>
            <a:r>
              <a:rPr lang="fr-FR" sz="2200" dirty="0"/>
              <a:t>Les garçons et les filles sont très efficaces dans la conduite de ces efforts</a:t>
            </a:r>
            <a:endParaRPr lang="en-US" sz="2200" dirty="0"/>
          </a:p>
          <a:p>
            <a:pPr marL="274320" indent="-274320">
              <a:buSzPct val="90000"/>
              <a:buFont typeface="Symbol" panose="05050102010706020507" pitchFamily="18" charset="2"/>
              <a:buChar char="·"/>
            </a:pPr>
            <a:r>
              <a:rPr lang="fr-FR" sz="2200" dirty="0"/>
              <a:t>Contribue à leur protection et à leur bien-être</a:t>
            </a:r>
            <a:endParaRPr lang="en-US" sz="2200" dirty="0"/>
          </a:p>
          <a:p>
            <a:pPr marL="731520" lvl="1" indent="-274320">
              <a:lnSpc>
                <a:spcPct val="115000"/>
              </a:lnSpc>
              <a:buFont typeface="Wingdings" panose="05000000000000000000" pitchFamily="2" charset="2"/>
              <a:buChar char="§"/>
            </a:pPr>
            <a:r>
              <a:rPr lang="fr-FR" sz="2000" dirty="0">
                <a:latin typeface="Calibri" panose="020F0502020204030204" pitchFamily="34" charset="0"/>
                <a:ea typeface="Calibri" panose="020F0502020204030204" pitchFamily="34" charset="0"/>
                <a:cs typeface="Calibri" panose="020F0502020204030204" pitchFamily="34" charset="0"/>
              </a:rPr>
              <a:t>Accorde de la pertinence et de l'urgence à ce qu'ils considèrent comme leurs plus grandes préoccupations en matière de protection</a:t>
            </a:r>
          </a:p>
          <a:p>
            <a:pPr marL="731520" lvl="1" indent="-274320">
              <a:lnSpc>
                <a:spcPct val="115000"/>
              </a:lnSpc>
              <a:buFont typeface="Wingdings" panose="05000000000000000000" pitchFamily="2" charset="2"/>
              <a:buChar char="§"/>
            </a:pPr>
            <a:r>
              <a:rPr lang="fr-FR" sz="2000" dirty="0">
                <a:latin typeface="Calibri" panose="020F0502020204030204" pitchFamily="34" charset="0"/>
                <a:ea typeface="Calibri" panose="020F0502020204030204" pitchFamily="34" charset="0"/>
                <a:cs typeface="Calibri" panose="020F0502020204030204" pitchFamily="34" charset="0"/>
              </a:rPr>
              <a:t>Augmente leurs chances de survie et de développement </a:t>
            </a:r>
          </a:p>
          <a:p>
            <a:pPr marL="731520" lvl="1" indent="-274320">
              <a:lnSpc>
                <a:spcPct val="115000"/>
              </a:lnSpc>
              <a:buFont typeface="Wingdings" panose="05000000000000000000" pitchFamily="2" charset="2"/>
              <a:buChar char="§"/>
            </a:pPr>
            <a:r>
              <a:rPr lang="fr-FR" sz="2000" dirty="0">
                <a:latin typeface="Calibri" panose="020F0502020204030204" pitchFamily="34" charset="0"/>
                <a:ea typeface="Calibri" panose="020F0502020204030204" pitchFamily="34" charset="0"/>
                <a:cs typeface="Calibri" panose="020F0502020204030204" pitchFamily="34" charset="0"/>
              </a:rPr>
              <a:t>Contribue à leur sentiment d'espoir, de détermination et d'appartenance, en renforçant leur résilience</a:t>
            </a:r>
          </a:p>
          <a:p>
            <a:pPr marL="731520" lvl="1" indent="-274320">
              <a:lnSpc>
                <a:spcPct val="115000"/>
              </a:lnSpc>
              <a:buFont typeface="Wingdings" panose="05000000000000000000" pitchFamily="2" charset="2"/>
              <a:buChar char="§"/>
            </a:pPr>
            <a:r>
              <a:rPr lang="fr-FR" sz="2000" dirty="0">
                <a:latin typeface="Calibri" panose="020F0502020204030204" pitchFamily="34" charset="0"/>
                <a:ea typeface="Calibri" panose="020F0502020204030204" pitchFamily="34" charset="0"/>
                <a:cs typeface="Calibri" panose="020F0502020204030204" pitchFamily="34" charset="0"/>
              </a:rPr>
              <a:t>Améliore la prise de décision programmatique, la responsabilité et les résultats ; conduit à des services de meilleure qualité et à un meilleur accès à ces </a:t>
            </a:r>
            <a:r>
              <a:rPr lang="en-US" sz="2000" dirty="0">
                <a:latin typeface="Calibri" panose="020F0502020204030204" pitchFamily="34" charset="0"/>
                <a:ea typeface="Calibri" panose="020F0502020204030204" pitchFamily="34" charset="0"/>
                <a:cs typeface="Calibri" panose="020F0502020204030204" pitchFamily="34" charset="0"/>
              </a:rPr>
              <a:t>services </a:t>
            </a:r>
          </a:p>
          <a:p>
            <a:endParaRPr lang="en-US" dirty="0"/>
          </a:p>
          <a:p>
            <a:endParaRPr lang="en-US" dirty="0"/>
          </a:p>
        </p:txBody>
      </p:sp>
    </p:spTree>
    <p:extLst>
      <p:ext uri="{BB962C8B-B14F-4D97-AF65-F5344CB8AC3E}">
        <p14:creationId xmlns:p14="http://schemas.microsoft.com/office/powerpoint/2010/main" val="1934018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743700" y="1871944"/>
            <a:ext cx="4838700" cy="2623856"/>
          </a:xfrm>
        </p:spPr>
        <p:txBody>
          <a:bodyPr>
            <a:normAutofit fontScale="77500" lnSpcReduction="20000"/>
          </a:bodyPr>
          <a:lstStyle/>
          <a:p>
            <a:pPr>
              <a:lnSpc>
                <a:spcPct val="134000"/>
              </a:lnSpc>
            </a:pPr>
            <a:r>
              <a:rPr lang="fr-FR" sz="3200" b="0" i="1" dirty="0">
                <a:solidFill>
                  <a:schemeClr val="accent1"/>
                </a:solidFill>
              </a:rPr>
              <a:t>Les acteurs externes doivent d'abord reconnaître la capacité des personnes à risque comme étant elles-mêmes des acteurs indépendants.</a:t>
            </a:r>
            <a:endParaRPr lang="en-US" sz="3200" b="0" i="1" dirty="0">
              <a:solidFill>
                <a:schemeClr val="accent1"/>
              </a:solidFill>
            </a:endParaRPr>
          </a:p>
        </p:txBody>
      </p:sp>
      <p:sp>
        <p:nvSpPr>
          <p:cNvPr id="5" name="TextBox 4"/>
          <p:cNvSpPr txBox="1"/>
          <p:nvPr/>
        </p:nvSpPr>
        <p:spPr>
          <a:xfrm>
            <a:off x="9484659" y="6185647"/>
            <a:ext cx="2366682" cy="307777"/>
          </a:xfrm>
          <a:prstGeom prst="rect">
            <a:avLst/>
          </a:prstGeom>
          <a:noFill/>
        </p:spPr>
        <p:txBody>
          <a:bodyPr wrap="square" rtlCol="0">
            <a:spAutoFit/>
          </a:bodyPr>
          <a:lstStyle/>
          <a:p>
            <a:r>
              <a:rPr lang="en-US" sz="1400" dirty="0">
                <a:solidFill>
                  <a:schemeClr val="tx2">
                    <a:lumMod val="90000"/>
                    <a:lumOff val="10000"/>
                  </a:schemeClr>
                </a:solidFill>
              </a:rPr>
              <a:t>(</a:t>
            </a:r>
            <a:r>
              <a:rPr lang="en-US" sz="1400" dirty="0" err="1">
                <a:solidFill>
                  <a:schemeClr val="tx2">
                    <a:lumMod val="90000"/>
                    <a:lumOff val="10000"/>
                  </a:schemeClr>
                </a:solidFill>
              </a:rPr>
              <a:t>Carstensen</a:t>
            </a:r>
            <a:r>
              <a:rPr lang="en-US" sz="1400" dirty="0">
                <a:solidFill>
                  <a:schemeClr val="tx2">
                    <a:lumMod val="90000"/>
                    <a:lumOff val="10000"/>
                  </a:schemeClr>
                </a:solidFill>
              </a:rPr>
              <a:t>, 2016)</a:t>
            </a:r>
          </a:p>
        </p:txBody>
      </p:sp>
      <p:sp>
        <p:nvSpPr>
          <p:cNvPr id="2" name="TextBox 1"/>
          <p:cNvSpPr txBox="1"/>
          <p:nvPr/>
        </p:nvSpPr>
        <p:spPr>
          <a:xfrm>
            <a:off x="971550" y="895350"/>
            <a:ext cx="5105400" cy="2618409"/>
          </a:xfrm>
          <a:prstGeom prst="rect">
            <a:avLst/>
          </a:prstGeom>
          <a:noFill/>
        </p:spPr>
        <p:txBody>
          <a:bodyPr wrap="square" rtlCol="0">
            <a:spAutoFit/>
          </a:bodyPr>
          <a:lstStyle/>
          <a:p>
            <a:pPr>
              <a:lnSpc>
                <a:spcPct val="124000"/>
              </a:lnSpc>
              <a:spcBef>
                <a:spcPts val="600"/>
              </a:spcBef>
              <a:spcAft>
                <a:spcPts val="600"/>
              </a:spcAft>
            </a:pPr>
            <a:r>
              <a:rPr lang="fr-FR" sz="2700" i="1" dirty="0">
                <a:solidFill>
                  <a:schemeClr val="accent1"/>
                </a:solidFill>
                <a:latin typeface="Helvetica Neue" charset="0"/>
                <a:ea typeface="Helvetica Neue" charset="0"/>
                <a:cs typeface="Helvetica Neue" charset="0"/>
              </a:rPr>
              <a:t>Le fait de soutenir les stratégies de protection dirigées au niveau local peut améliorer considérablement l'impact des interventions de protection.</a:t>
            </a:r>
            <a:r>
              <a:rPr lang="en-US" sz="2700" i="1" dirty="0">
                <a:solidFill>
                  <a:schemeClr val="accent1"/>
                </a:solidFill>
                <a:latin typeface="Helvetica Neue" charset="0"/>
                <a:ea typeface="Helvetica Neue" charset="0"/>
                <a:cs typeface="Helvetica Neue" charset="0"/>
              </a:rPr>
              <a:t> </a:t>
            </a:r>
          </a:p>
        </p:txBody>
      </p:sp>
    </p:spTree>
    <p:extLst>
      <p:ext uri="{BB962C8B-B14F-4D97-AF65-F5344CB8AC3E}">
        <p14:creationId xmlns:p14="http://schemas.microsoft.com/office/powerpoint/2010/main" val="2932253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normAutofit fontScale="92500" lnSpcReduction="10000"/>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61039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77500" lnSpcReduction="20000"/>
          </a:bodyPr>
          <a:lstStyle/>
          <a:p>
            <a:r>
              <a:rPr lang="fr-FR" sz="2900" dirty="0"/>
              <a:t>Ce n’est peut-être pas toujours approprié. </a:t>
            </a:r>
            <a:r>
              <a:rPr lang="fr-FR" dirty="0"/>
              <a:t>Il y a de nombreuses considérations.</a:t>
            </a:r>
            <a:endParaRPr lang="en-US" dirty="0"/>
          </a:p>
        </p:txBody>
      </p:sp>
      <p:sp>
        <p:nvSpPr>
          <p:cNvPr id="4" name="Text Placeholder 3"/>
          <p:cNvSpPr>
            <a:spLocks noGrp="1"/>
          </p:cNvSpPr>
          <p:nvPr>
            <p:ph type="body" sz="quarter" idx="12"/>
          </p:nvPr>
        </p:nvSpPr>
        <p:spPr>
          <a:xfrm>
            <a:off x="1082842" y="2614613"/>
            <a:ext cx="10393194" cy="3771900"/>
          </a:xfrm>
        </p:spPr>
        <p:txBody>
          <a:bodyPr>
            <a:normAutofit/>
          </a:bodyPr>
          <a:lstStyle/>
          <a:p>
            <a:r>
              <a:rPr lang="fr-FR" dirty="0"/>
              <a:t>Une action rapide et susceptible de sauver des vies est-elle nécessaire immédiatement? </a:t>
            </a:r>
          </a:p>
          <a:p>
            <a:r>
              <a:rPr lang="fr-FR" dirty="0"/>
              <a:t>La communauté est-elle stable ou mobile?</a:t>
            </a:r>
          </a:p>
          <a:p>
            <a:r>
              <a:rPr lang="fr-FR" dirty="0"/>
              <a:t>Y a-t-il une cohésion sociale ou une fragmentation?</a:t>
            </a:r>
          </a:p>
          <a:p>
            <a:r>
              <a:rPr lang="fr-FR" dirty="0"/>
              <a:t>La facilitation communautaire peut-elle contribuer à des dynamiques ou des pratiques de pouvoir néfastes?</a:t>
            </a:r>
          </a:p>
          <a:p>
            <a:endParaRPr lang="en-US" dirty="0"/>
          </a:p>
        </p:txBody>
      </p:sp>
      <p:sp>
        <p:nvSpPr>
          <p:cNvPr id="5" name="Title 4">
            <a:extLst>
              <a:ext uri="{FF2B5EF4-FFF2-40B4-BE49-F238E27FC236}">
                <a16:creationId xmlns:a16="http://schemas.microsoft.com/office/drawing/2014/main" id="{4267093C-BF18-4468-A419-BFD90252B644}"/>
              </a:ext>
            </a:extLst>
          </p:cNvPr>
          <p:cNvSpPr>
            <a:spLocks noGrp="1"/>
          </p:cNvSpPr>
          <p:nvPr>
            <p:ph type="title"/>
          </p:nvPr>
        </p:nvSpPr>
        <p:spPr>
          <a:xfrm>
            <a:off x="656023" y="186530"/>
            <a:ext cx="10515600" cy="1325563"/>
          </a:xfrm>
        </p:spPr>
        <p:txBody>
          <a:bodyPr>
            <a:normAutofit fontScale="90000"/>
          </a:bodyPr>
          <a:lstStyle/>
          <a:p>
            <a:r>
              <a:rPr lang="fr-FR" dirty="0"/>
              <a:t>Quand devrions-nous utiliser une approche dirigée par la communauté?</a:t>
            </a:r>
            <a:br>
              <a:rPr lang="fr-FR" dirty="0"/>
            </a:br>
            <a:endParaRPr lang="en-US" dirty="0"/>
          </a:p>
        </p:txBody>
      </p:sp>
    </p:spTree>
    <p:extLst>
      <p:ext uri="{BB962C8B-B14F-4D97-AF65-F5344CB8AC3E}">
        <p14:creationId xmlns:p14="http://schemas.microsoft.com/office/powerpoint/2010/main" val="3174425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21219" y="403133"/>
            <a:ext cx="7300912" cy="762280"/>
          </a:xfrm>
        </p:spPr>
        <p:txBody>
          <a:bodyPr>
            <a:normAutofit/>
          </a:bodyPr>
          <a:lstStyle/>
          <a:p>
            <a:r>
              <a:rPr lang="en-US" dirty="0" err="1"/>
              <a:t>Exercice</a:t>
            </a:r>
            <a:r>
              <a:rPr lang="en-US" dirty="0"/>
              <a:t>: </a:t>
            </a:r>
            <a:r>
              <a:rPr lang="en-US" dirty="0" err="1"/>
              <a:t>Analyse</a:t>
            </a:r>
            <a:r>
              <a:rPr lang="en-US" dirty="0"/>
              <a:t> de </a:t>
            </a:r>
            <a:r>
              <a:rPr lang="en-US" dirty="0" err="1"/>
              <a:t>nos</a:t>
            </a:r>
            <a:r>
              <a:rPr lang="en-US" dirty="0"/>
              <a:t> </a:t>
            </a:r>
            <a:r>
              <a:rPr lang="en-US" dirty="0" err="1"/>
              <a:t>approches</a:t>
            </a:r>
            <a:endParaRPr lang="en-US" dirty="0"/>
          </a:p>
        </p:txBody>
      </p:sp>
      <p:sp>
        <p:nvSpPr>
          <p:cNvPr id="2" name="Text Placeholder 1"/>
          <p:cNvSpPr>
            <a:spLocks noGrp="1"/>
          </p:cNvSpPr>
          <p:nvPr>
            <p:ph type="body" sz="quarter" idx="12"/>
          </p:nvPr>
        </p:nvSpPr>
        <p:spPr>
          <a:xfrm>
            <a:off x="4100513" y="2167217"/>
            <a:ext cx="7300912" cy="4108077"/>
          </a:xfrm>
        </p:spPr>
        <p:txBody>
          <a:bodyPr>
            <a:normAutofit fontScale="85000" lnSpcReduction="10000"/>
          </a:bodyPr>
          <a:lstStyle/>
          <a:p>
            <a:pPr marL="514350" indent="-514350">
              <a:buFont typeface="+mj-lt"/>
              <a:buAutoNum type="arabicPeriod"/>
            </a:pPr>
            <a:r>
              <a:rPr lang="fr-FR" sz="2000" b="1" dirty="0">
                <a:solidFill>
                  <a:schemeClr val="tx2"/>
                </a:solidFill>
              </a:rPr>
              <a:t>Dans les mêmes groupes, discutez des questions suivantes</a:t>
            </a:r>
            <a:r>
              <a:rPr lang="en-US" sz="2000" b="1" dirty="0">
                <a:solidFill>
                  <a:schemeClr val="tx2"/>
                </a:solidFill>
              </a:rPr>
              <a:t>:</a:t>
            </a:r>
          </a:p>
          <a:p>
            <a:pPr marL="457200" lvl="1" indent="0">
              <a:buNone/>
            </a:pPr>
            <a:r>
              <a:rPr lang="fr-FR" sz="2000" b="1" i="1" dirty="0">
                <a:solidFill>
                  <a:schemeClr val="bg2">
                    <a:lumMod val="50000"/>
                  </a:schemeClr>
                </a:solidFill>
              </a:rPr>
              <a:t>En tant qu'acteurs humanitaires de la protection de l'enfance, voulons-nous nous orienter vers des approches davantage dirigées par la communauté qui mettent l'accent sur des niveaux plus élevés d'appropriation par la communauté (par exemple, les types 3 et 4) ?</a:t>
            </a:r>
            <a:endParaRPr lang="en-US" sz="2000" b="1" i="1" dirty="0">
              <a:solidFill>
                <a:schemeClr val="bg2">
                  <a:lumMod val="50000"/>
                </a:schemeClr>
              </a:solidFill>
            </a:endParaRPr>
          </a:p>
          <a:p>
            <a:pPr lvl="2" indent="-274320">
              <a:buSzPct val="90000"/>
              <a:buFont typeface="Symbol" panose="05050102010706020507" pitchFamily="18" charset="2"/>
              <a:buChar char="·"/>
            </a:pPr>
            <a:r>
              <a:rPr lang="en-US" b="1" i="1" dirty="0" err="1">
                <a:solidFill>
                  <a:schemeClr val="bg2">
                    <a:lumMod val="50000"/>
                  </a:schemeClr>
                </a:solidFill>
              </a:rPr>
              <a:t>Pourquoi</a:t>
            </a:r>
            <a:r>
              <a:rPr lang="en-US" b="1" i="1" dirty="0">
                <a:solidFill>
                  <a:schemeClr val="bg2">
                    <a:lumMod val="50000"/>
                  </a:schemeClr>
                </a:solidFill>
              </a:rPr>
              <a:t>? </a:t>
            </a:r>
            <a:r>
              <a:rPr lang="en-US" b="1" i="1" dirty="0" err="1">
                <a:solidFill>
                  <a:schemeClr val="bg2">
                    <a:lumMod val="50000"/>
                  </a:schemeClr>
                </a:solidFill>
              </a:rPr>
              <a:t>Pourquoi</a:t>
            </a:r>
            <a:r>
              <a:rPr lang="en-US" b="1" i="1" dirty="0">
                <a:solidFill>
                  <a:schemeClr val="bg2">
                    <a:lumMod val="50000"/>
                  </a:schemeClr>
                </a:solidFill>
              </a:rPr>
              <a:t> pas? </a:t>
            </a:r>
            <a:r>
              <a:rPr lang="en-US" b="1" i="1" dirty="0" err="1">
                <a:solidFill>
                  <a:schemeClr val="bg2">
                    <a:lumMod val="50000"/>
                  </a:schemeClr>
                </a:solidFill>
              </a:rPr>
              <a:t>Quand</a:t>
            </a:r>
            <a:r>
              <a:rPr lang="en-US" b="1" i="1" dirty="0">
                <a:solidFill>
                  <a:schemeClr val="bg2">
                    <a:lumMod val="50000"/>
                  </a:schemeClr>
                </a:solidFill>
              </a:rPr>
              <a:t>?</a:t>
            </a:r>
          </a:p>
          <a:p>
            <a:pPr lvl="2" indent="-274320">
              <a:buSzPct val="90000"/>
              <a:buFont typeface="Symbol" panose="05050102010706020507" pitchFamily="18" charset="2"/>
              <a:buChar char="·"/>
            </a:pPr>
            <a:r>
              <a:rPr lang="fr-FR" b="1" i="1" dirty="0">
                <a:solidFill>
                  <a:schemeClr val="bg2">
                    <a:lumMod val="50000"/>
                  </a:schemeClr>
                </a:solidFill>
              </a:rPr>
              <a:t>Si oui, de quoi avons-nous besoin pour y parvenir? (détails) </a:t>
            </a:r>
            <a:endParaRPr lang="en-US" b="1" i="1" dirty="0">
              <a:solidFill>
                <a:schemeClr val="bg2">
                  <a:lumMod val="50000"/>
                </a:schemeClr>
              </a:solidFill>
            </a:endParaRPr>
          </a:p>
          <a:p>
            <a:pPr marL="514350" indent="-514350">
              <a:buFont typeface="+mj-lt"/>
              <a:buAutoNum type="arabicPeriod"/>
            </a:pPr>
            <a:r>
              <a:rPr lang="fr-FR" sz="2000" b="1" dirty="0">
                <a:solidFill>
                  <a:schemeClr val="tx2"/>
                </a:solidFill>
              </a:rPr>
              <a:t>Présentez en séance plénière.</a:t>
            </a:r>
          </a:p>
          <a:p>
            <a:pPr marL="514350" indent="-514350">
              <a:buFont typeface="+mj-lt"/>
              <a:buAutoNum type="arabicPeriod"/>
            </a:pPr>
            <a:r>
              <a:rPr lang="fr-FR" sz="2000" b="1" dirty="0">
                <a:solidFill>
                  <a:schemeClr val="tx2"/>
                </a:solidFill>
              </a:rPr>
              <a:t>Débriefing.</a:t>
            </a:r>
            <a:endParaRPr lang="en-US" sz="2000" b="1" dirty="0">
              <a:solidFill>
                <a:schemeClr val="tx2"/>
              </a:solidFill>
            </a:endParaRPr>
          </a:p>
          <a:p>
            <a:pPr marL="514350" indent="-514350">
              <a:buFont typeface="+mj-lt"/>
              <a:buAutoNum type="arabicPeriod"/>
            </a:pP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61" y="5307187"/>
            <a:ext cx="2306744" cy="2474898"/>
          </a:xfrm>
          <a:prstGeom prst="rect">
            <a:avLst/>
          </a:prstGeom>
        </p:spPr>
      </p:pic>
      <p:sp>
        <p:nvSpPr>
          <p:cNvPr id="5" name="TextBox 4"/>
          <p:cNvSpPr txBox="1"/>
          <p:nvPr/>
        </p:nvSpPr>
        <p:spPr>
          <a:xfrm>
            <a:off x="4010866" y="1167822"/>
            <a:ext cx="7121618" cy="830997"/>
          </a:xfrm>
          <a:prstGeom prst="rect">
            <a:avLst/>
          </a:prstGeom>
          <a:noFill/>
        </p:spPr>
        <p:txBody>
          <a:bodyPr wrap="square" rtlCol="0">
            <a:spAutoFit/>
          </a:bodyPr>
          <a:lstStyle/>
          <a:p>
            <a:r>
              <a:rPr lang="fr-FR" sz="2400" b="1" dirty="0">
                <a:solidFill>
                  <a:schemeClr val="accent3"/>
                </a:solidFill>
              </a:rPr>
              <a:t>Référez-vous à votre travail de groupe précédent en réfléchissant au type d'approche que vous utilisez.</a:t>
            </a:r>
            <a:endParaRPr lang="en-US" sz="2400" b="1" dirty="0">
              <a:solidFill>
                <a:schemeClr val="accent3"/>
              </a:solidFill>
            </a:endParaRPr>
          </a:p>
        </p:txBody>
      </p:sp>
    </p:spTree>
    <p:extLst>
      <p:ext uri="{BB962C8B-B14F-4D97-AF65-F5344CB8AC3E}">
        <p14:creationId xmlns:p14="http://schemas.microsoft.com/office/powerpoint/2010/main" val="3176047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791" y="3147916"/>
            <a:ext cx="8255509" cy="562168"/>
          </a:xfrm>
        </p:spPr>
        <p:txBody>
          <a:bodyPr>
            <a:normAutofit fontScale="90000"/>
          </a:bodyPr>
          <a:lstStyle/>
          <a:p>
            <a:r>
              <a:rPr lang="fr-FR" dirty="0"/>
              <a:t>Récapitulation des buts et objectifs d'apprentissage</a:t>
            </a:r>
            <a:endParaRPr lang="en-US" dirty="0"/>
          </a:p>
        </p:txBody>
      </p:sp>
      <p:sp>
        <p:nvSpPr>
          <p:cNvPr id="4" name="Text Placeholder 3"/>
          <p:cNvSpPr>
            <a:spLocks noGrp="1"/>
          </p:cNvSpPr>
          <p:nvPr>
            <p:ph type="body" sz="quarter" idx="10"/>
          </p:nvPr>
        </p:nvSpPr>
        <p:spPr>
          <a:xfrm>
            <a:off x="2597426" y="2490501"/>
            <a:ext cx="6997148" cy="375705"/>
          </a:xfrm>
        </p:spPr>
        <p:txBody>
          <a:bodyPr>
            <a:normAutofit lnSpcReduction="10000"/>
          </a:bodyPr>
          <a:lstStyle/>
          <a:p>
            <a:r>
              <a:rPr lang="en-US" dirty="0" err="1"/>
              <a:t>Partie</a:t>
            </a:r>
            <a:r>
              <a:rPr lang="en-US" dirty="0"/>
              <a:t> 1 and 2</a:t>
            </a:r>
          </a:p>
        </p:txBody>
      </p:sp>
    </p:spTree>
    <p:extLst>
      <p:ext uri="{BB962C8B-B14F-4D97-AF65-F5344CB8AC3E}">
        <p14:creationId xmlns:p14="http://schemas.microsoft.com/office/powerpoint/2010/main" val="1021457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100513" y="528638"/>
            <a:ext cx="7300912" cy="1730468"/>
          </a:xfrm>
        </p:spPr>
        <p:txBody>
          <a:bodyPr>
            <a:noAutofit/>
          </a:bodyPr>
          <a:lstStyle/>
          <a:p>
            <a:pPr>
              <a:lnSpc>
                <a:spcPct val="110000"/>
              </a:lnSpc>
              <a:spcBef>
                <a:spcPts val="600"/>
              </a:spcBef>
            </a:pPr>
            <a:r>
              <a:rPr lang="fr-FR" sz="2400" dirty="0"/>
              <a:t>Le but de cette séance est de proposer aux participants un cadre d'analyse pour évaluer le niveau d'engagement de la communauté dans leur programmation.</a:t>
            </a:r>
            <a:endParaRPr lang="en-US" sz="2400" dirty="0"/>
          </a:p>
        </p:txBody>
      </p:sp>
      <p:sp>
        <p:nvSpPr>
          <p:cNvPr id="4" name="Text Placeholder 3"/>
          <p:cNvSpPr>
            <a:spLocks noGrp="1"/>
          </p:cNvSpPr>
          <p:nvPr>
            <p:ph type="body" sz="quarter" idx="12"/>
          </p:nvPr>
        </p:nvSpPr>
        <p:spPr>
          <a:xfrm>
            <a:off x="4351524" y="2418229"/>
            <a:ext cx="7300912" cy="3498477"/>
          </a:xfrm>
        </p:spPr>
        <p:txBody>
          <a:bodyPr>
            <a:normAutofit/>
          </a:bodyPr>
          <a:lstStyle/>
          <a:p>
            <a:pPr marL="274320" indent="-274320">
              <a:lnSpc>
                <a:spcPct val="114000"/>
              </a:lnSpc>
              <a:spcBef>
                <a:spcPts val="600"/>
              </a:spcBef>
              <a:spcAft>
                <a:spcPts val="600"/>
              </a:spcAft>
              <a:buSzPct val="90000"/>
              <a:buFont typeface="Symbol" panose="05050102010706020507" pitchFamily="18" charset="2"/>
              <a:buChar char="·"/>
            </a:pPr>
            <a:r>
              <a:rPr lang="fr-FR" sz="2400" dirty="0"/>
              <a:t>À la fin de cette séance, les participants seront en mesure de</a:t>
            </a:r>
            <a:r>
              <a:rPr lang="en-US" sz="2400" dirty="0"/>
              <a:t>:</a:t>
            </a:r>
          </a:p>
          <a:p>
            <a:pPr marL="731520" lvl="1" indent="-274320">
              <a:lnSpc>
                <a:spcPct val="134000"/>
              </a:lnSpc>
              <a:spcBef>
                <a:spcPts val="600"/>
              </a:spcBef>
              <a:spcAft>
                <a:spcPts val="600"/>
              </a:spcAft>
              <a:buFont typeface="Wingdings" panose="05000000000000000000" pitchFamily="2" charset="2"/>
              <a:buChar char="§"/>
            </a:pPr>
            <a:r>
              <a:rPr lang="fr-FR" sz="2200" dirty="0"/>
              <a:t>Identifier les éléments essentiels des approches de protection de l'enfance au niveau communautaire</a:t>
            </a:r>
          </a:p>
          <a:p>
            <a:pPr marL="731520" lvl="1" indent="-274320">
              <a:lnSpc>
                <a:spcPct val="134000"/>
              </a:lnSpc>
              <a:buFont typeface="Wingdings" panose="05000000000000000000" pitchFamily="2" charset="2"/>
              <a:buChar char="§"/>
            </a:pPr>
            <a:r>
              <a:rPr lang="fr-FR" sz="2200" dirty="0"/>
              <a:t>Évaluer leurs propres approches d’engagement dans leur programme au niveau communautaire  </a:t>
            </a:r>
            <a:endParaRPr lang="en-US" dirty="0"/>
          </a:p>
          <a:p>
            <a:pPr lvl="1">
              <a:lnSpc>
                <a:spcPct val="114000"/>
              </a:lnSpc>
              <a:spcBef>
                <a:spcPts val="600"/>
              </a:spcBef>
              <a:spcAft>
                <a:spcPts val="600"/>
              </a:spcAft>
            </a:pPr>
            <a:endParaRPr lang="en-US" dirty="0"/>
          </a:p>
        </p:txBody>
      </p:sp>
      <p:sp>
        <p:nvSpPr>
          <p:cNvPr id="2" name="Text Placeholder 1"/>
          <p:cNvSpPr>
            <a:spLocks noGrp="1"/>
          </p:cNvSpPr>
          <p:nvPr>
            <p:ph type="body" sz="quarter" idx="13"/>
          </p:nvPr>
        </p:nvSpPr>
        <p:spPr/>
        <p:txBody>
          <a:bodyPr>
            <a:normAutofit/>
          </a:bodyPr>
          <a:lstStyle/>
          <a:p>
            <a:r>
              <a:rPr lang="en-US" sz="5400" dirty="0" err="1"/>
              <a:t>Partie</a:t>
            </a:r>
            <a:r>
              <a:rPr lang="en-US" sz="5400" dirty="0"/>
              <a:t> 1</a:t>
            </a:r>
          </a:p>
        </p:txBody>
      </p:sp>
    </p:spTree>
    <p:extLst>
      <p:ext uri="{BB962C8B-B14F-4D97-AF65-F5344CB8AC3E}">
        <p14:creationId xmlns:p14="http://schemas.microsoft.com/office/powerpoint/2010/main" val="39386849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351524" y="364752"/>
            <a:ext cx="7300912" cy="2480048"/>
          </a:xfrm>
        </p:spPr>
        <p:txBody>
          <a:bodyPr>
            <a:noAutofit/>
          </a:bodyPr>
          <a:lstStyle/>
          <a:p>
            <a:pPr>
              <a:lnSpc>
                <a:spcPct val="110000"/>
              </a:lnSpc>
            </a:pPr>
            <a:r>
              <a:rPr lang="fr-FR" sz="2400" dirty="0"/>
              <a:t>Le but de cette séance est de permettre aux participants de réfléchir à leur programmation actuelle et de réfléchir à la manière dont ils souhaitent que leur programme de protection de l'enfance au niveau communautaire se développe.</a:t>
            </a:r>
            <a:endParaRPr lang="en-US" sz="2400" dirty="0"/>
          </a:p>
        </p:txBody>
      </p:sp>
      <p:sp>
        <p:nvSpPr>
          <p:cNvPr id="4" name="Text Placeholder 3"/>
          <p:cNvSpPr>
            <a:spLocks noGrp="1"/>
          </p:cNvSpPr>
          <p:nvPr>
            <p:ph type="body" sz="quarter" idx="12"/>
          </p:nvPr>
        </p:nvSpPr>
        <p:spPr>
          <a:xfrm>
            <a:off x="4351524" y="3197722"/>
            <a:ext cx="7300912" cy="3498477"/>
          </a:xfrm>
        </p:spPr>
        <p:txBody>
          <a:bodyPr>
            <a:normAutofit lnSpcReduction="10000"/>
          </a:bodyPr>
          <a:lstStyle/>
          <a:p>
            <a:pPr marL="274320" indent="-274320">
              <a:lnSpc>
                <a:spcPct val="114000"/>
              </a:lnSpc>
              <a:spcBef>
                <a:spcPts val="600"/>
              </a:spcBef>
              <a:spcAft>
                <a:spcPts val="600"/>
              </a:spcAft>
              <a:buSzPct val="90000"/>
              <a:buFont typeface="Symbol" panose="05050102010706020507" pitchFamily="18" charset="2"/>
              <a:buChar char="·"/>
            </a:pPr>
            <a:r>
              <a:rPr lang="fr-FR" sz="2400" dirty="0"/>
              <a:t>À la fin de cette séance, les participants seront en mesure de</a:t>
            </a:r>
            <a:r>
              <a:rPr lang="en-US" sz="2400"/>
              <a:t>:</a:t>
            </a:r>
            <a:endParaRPr lang="en-US" sz="2400" dirty="0"/>
          </a:p>
          <a:p>
            <a:pPr marL="731520" lvl="1" indent="-274320">
              <a:lnSpc>
                <a:spcPct val="134000"/>
              </a:lnSpc>
              <a:buFont typeface="Wingdings" panose="05000000000000000000" pitchFamily="2" charset="2"/>
              <a:buChar char="§"/>
            </a:pPr>
            <a:r>
              <a:rPr lang="fr-FR" sz="2200" dirty="0"/>
              <a:t>Décrire des stratégies pour développer des approches plus dirigées par la communauté</a:t>
            </a:r>
          </a:p>
          <a:p>
            <a:pPr marL="731520" lvl="1" indent="-274320">
              <a:lnSpc>
                <a:spcPct val="134000"/>
              </a:lnSpc>
              <a:buFont typeface="Wingdings" panose="05000000000000000000" pitchFamily="2" charset="2"/>
              <a:buChar char="§"/>
            </a:pPr>
            <a:r>
              <a:rPr lang="fr-FR" sz="2200" dirty="0"/>
              <a:t>Identifier les opportunités et les défis auxquels ils peuvent être confrontés en travaillant vers un engagement communautaire renforcé</a:t>
            </a:r>
            <a:endParaRPr lang="en-US" dirty="0"/>
          </a:p>
          <a:p>
            <a:pPr lvl="1">
              <a:lnSpc>
                <a:spcPct val="114000"/>
              </a:lnSpc>
              <a:spcBef>
                <a:spcPts val="600"/>
              </a:spcBef>
              <a:spcAft>
                <a:spcPts val="600"/>
              </a:spcAft>
            </a:pPr>
            <a:endParaRPr lang="en-US" dirty="0"/>
          </a:p>
        </p:txBody>
      </p:sp>
      <p:sp>
        <p:nvSpPr>
          <p:cNvPr id="2" name="Text Placeholder 1"/>
          <p:cNvSpPr>
            <a:spLocks noGrp="1"/>
          </p:cNvSpPr>
          <p:nvPr>
            <p:ph type="body" sz="quarter" idx="13"/>
          </p:nvPr>
        </p:nvSpPr>
        <p:spPr/>
        <p:txBody>
          <a:bodyPr>
            <a:normAutofit/>
          </a:bodyPr>
          <a:lstStyle/>
          <a:p>
            <a:r>
              <a:rPr lang="en-US" sz="5400" dirty="0" err="1"/>
              <a:t>Partie</a:t>
            </a:r>
            <a:r>
              <a:rPr lang="en-US" sz="5400" dirty="0"/>
              <a:t> 2</a:t>
            </a:r>
          </a:p>
        </p:txBody>
      </p:sp>
    </p:spTree>
    <p:extLst>
      <p:ext uri="{BB962C8B-B14F-4D97-AF65-F5344CB8AC3E}">
        <p14:creationId xmlns:p14="http://schemas.microsoft.com/office/powerpoint/2010/main" val="41148095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38200" y="1972535"/>
            <a:ext cx="10515600" cy="4057518"/>
          </a:xfrm>
          <a:prstGeom prst="rect">
            <a:avLst/>
          </a:prstGeom>
        </p:spPr>
      </p:pic>
      <p:sp>
        <p:nvSpPr>
          <p:cNvPr id="5" name="Rectangle 4"/>
          <p:cNvSpPr/>
          <p:nvPr/>
        </p:nvSpPr>
        <p:spPr>
          <a:xfrm>
            <a:off x="407818" y="446617"/>
            <a:ext cx="5101076"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Je </a:t>
            </a:r>
            <a:r>
              <a:rPr lang="en-US" sz="5400" b="0" cap="none" spc="0" dirty="0" err="1">
                <a:ln w="0"/>
                <a:solidFill>
                  <a:schemeClr val="accent1"/>
                </a:solidFill>
                <a:effectLst>
                  <a:outerShdw blurRad="38100" dist="25400" dir="5400000" algn="ctr" rotWithShape="0">
                    <a:srgbClr val="6E747A">
                      <a:alpha val="43000"/>
                    </a:srgbClr>
                  </a:outerShdw>
                </a:effectLst>
              </a:rPr>
              <a:t>vous</a:t>
            </a:r>
            <a:r>
              <a:rPr lang="en-US" sz="5400" b="0" cap="none" spc="0" dirty="0">
                <a:ln w="0"/>
                <a:solidFill>
                  <a:schemeClr val="accent1"/>
                </a:solidFill>
                <a:effectLst>
                  <a:outerShdw blurRad="38100" dist="25400" dir="5400000" algn="ctr" rotWithShape="0">
                    <a:srgbClr val="6E747A">
                      <a:alpha val="43000"/>
                    </a:srgbClr>
                  </a:outerShdw>
                </a:effectLst>
              </a:rPr>
              <a:t> </a:t>
            </a:r>
            <a:r>
              <a:rPr lang="en-US" sz="5400" b="0" cap="none" spc="0" dirty="0" err="1">
                <a:ln w="0"/>
                <a:solidFill>
                  <a:schemeClr val="accent1"/>
                </a:solidFill>
                <a:effectLst>
                  <a:outerShdw blurRad="38100" dist="25400" dir="5400000" algn="ctr" rotWithShape="0">
                    <a:srgbClr val="6E747A">
                      <a:alpha val="43000"/>
                    </a:srgbClr>
                  </a:outerShdw>
                </a:effectLst>
              </a:rPr>
              <a:t>remercie</a:t>
            </a:r>
            <a:r>
              <a:rPr lang="en-US" sz="5400" b="0" cap="none" spc="0" dirty="0">
                <a:ln w="0"/>
                <a:solidFill>
                  <a:schemeClr val="accent1"/>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160118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FR" dirty="0"/>
              <a:t>Basé sur la communauté ou dirigé par la communauté?</a:t>
            </a:r>
            <a:endParaRPr lang="en-US" dirty="0"/>
          </a:p>
        </p:txBody>
      </p:sp>
    </p:spTree>
    <p:extLst>
      <p:ext uri="{BB962C8B-B14F-4D97-AF65-F5344CB8AC3E}">
        <p14:creationId xmlns:p14="http://schemas.microsoft.com/office/powerpoint/2010/main" val="408325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Révision</a:t>
            </a:r>
            <a:endParaRPr lang="en-US" dirty="0"/>
          </a:p>
        </p:txBody>
      </p:sp>
      <p:sp>
        <p:nvSpPr>
          <p:cNvPr id="4" name="Text Placeholder 3"/>
          <p:cNvSpPr>
            <a:spLocks noGrp="1"/>
          </p:cNvSpPr>
          <p:nvPr>
            <p:ph type="body" sz="quarter" idx="12"/>
          </p:nvPr>
        </p:nvSpPr>
        <p:spPr>
          <a:xfrm>
            <a:off x="656021" y="1764655"/>
            <a:ext cx="10820015" cy="521171"/>
          </a:xfrm>
        </p:spPr>
        <p:txBody>
          <a:bodyPr/>
          <a:lstStyle/>
          <a:p>
            <a:r>
              <a:rPr lang="en-US" b="1" dirty="0" err="1"/>
              <a:t>Leçons</a:t>
            </a:r>
            <a:r>
              <a:rPr lang="en-US" b="1" dirty="0"/>
              <a:t> </a:t>
            </a:r>
            <a:r>
              <a:rPr lang="en-US" b="1" dirty="0" err="1"/>
              <a:t>tirées</a:t>
            </a:r>
            <a:endParaRPr lang="en-US" b="1" dirty="0"/>
          </a:p>
        </p:txBody>
      </p:sp>
      <p:sp>
        <p:nvSpPr>
          <p:cNvPr id="5" name="Text Placeholder 4"/>
          <p:cNvSpPr>
            <a:spLocks noGrp="1"/>
          </p:cNvSpPr>
          <p:nvPr>
            <p:ph type="body" sz="quarter" idx="13"/>
          </p:nvPr>
        </p:nvSpPr>
        <p:spPr>
          <a:xfrm>
            <a:off x="656021" y="2342296"/>
            <a:ext cx="4661045" cy="605076"/>
          </a:xfrm>
        </p:spPr>
        <p:txBody>
          <a:bodyPr>
            <a:normAutofit fontScale="70000" lnSpcReduction="20000"/>
          </a:bodyPr>
          <a:lstStyle/>
          <a:p>
            <a:r>
              <a:rPr lang="fr-FR" dirty="0"/>
              <a:t>Protection de l'enfance basée sur la communauté</a:t>
            </a:r>
            <a:endParaRPr lang="en-US" dirty="0"/>
          </a:p>
        </p:txBody>
      </p:sp>
      <p:sp>
        <p:nvSpPr>
          <p:cNvPr id="6" name="Text Placeholder 5"/>
          <p:cNvSpPr>
            <a:spLocks noGrp="1"/>
          </p:cNvSpPr>
          <p:nvPr>
            <p:ph type="body" sz="quarter" idx="14"/>
          </p:nvPr>
        </p:nvSpPr>
        <p:spPr>
          <a:xfrm>
            <a:off x="656021" y="2947372"/>
            <a:ext cx="5063460" cy="3747247"/>
          </a:xfrm>
        </p:spPr>
        <p:txBody>
          <a:bodyPr>
            <a:normAutofit fontScale="62500" lnSpcReduction="20000"/>
          </a:bodyPr>
          <a:lstStyle/>
          <a:p>
            <a:pPr marL="274320" indent="-274320">
              <a:lnSpc>
                <a:spcPct val="134000"/>
              </a:lnSpc>
              <a:buSzPct val="90000"/>
              <a:buFont typeface="Symbol" panose="05050102010706020507" pitchFamily="18" charset="2"/>
              <a:buChar char="·"/>
            </a:pPr>
            <a:r>
              <a:rPr lang="fr-FR" sz="2700" dirty="0"/>
              <a:t>Généralement initiée par des organisations externes de protection de l'enfance</a:t>
            </a:r>
          </a:p>
          <a:p>
            <a:pPr marL="274320" indent="-274320">
              <a:lnSpc>
                <a:spcPct val="134000"/>
              </a:lnSpc>
              <a:buSzPct val="90000"/>
              <a:buFont typeface="Symbol" panose="05050102010706020507" pitchFamily="18" charset="2"/>
              <a:buChar char="·"/>
            </a:pPr>
            <a:r>
              <a:rPr lang="fr-FR" sz="2700" dirty="0"/>
              <a:t>Peuvent ne pas s'appuyer sur les structures, les systèmes et les capacités existants</a:t>
            </a:r>
          </a:p>
          <a:p>
            <a:pPr marL="274320" indent="-274320">
              <a:lnSpc>
                <a:spcPct val="134000"/>
              </a:lnSpc>
              <a:buSzPct val="90000"/>
              <a:buFont typeface="Symbol" panose="05050102010706020507" pitchFamily="18" charset="2"/>
              <a:buChar char="·"/>
            </a:pPr>
            <a:r>
              <a:rPr lang="fr-FR" sz="2700" dirty="0"/>
              <a:t>Peuvent avoir un pouvoir de décision communautaire limité</a:t>
            </a:r>
          </a:p>
          <a:p>
            <a:pPr marL="274320" indent="-274320">
              <a:lnSpc>
                <a:spcPct val="134000"/>
              </a:lnSpc>
              <a:buSzPct val="90000"/>
              <a:buFont typeface="Symbol" panose="05050102010706020507" pitchFamily="18" charset="2"/>
              <a:buChar char="·"/>
            </a:pPr>
            <a:r>
              <a:rPr lang="fr-FR" sz="2700" dirty="0"/>
              <a:t>Peuvent manquer de sentiment d’appropriation de la part de la communauté</a:t>
            </a:r>
          </a:p>
          <a:p>
            <a:pPr marL="274320" indent="-274320">
              <a:lnSpc>
                <a:spcPct val="134000"/>
              </a:lnSpc>
              <a:buSzPct val="90000"/>
              <a:buFont typeface="Symbol" panose="05050102010706020507" pitchFamily="18" charset="2"/>
              <a:buChar char="·"/>
            </a:pPr>
            <a:r>
              <a:rPr lang="fr-FR" sz="2700" dirty="0"/>
              <a:t>Tendent à ne pas être durables sans le soutien continu de l’organisation</a:t>
            </a:r>
          </a:p>
          <a:p>
            <a:endParaRPr lang="en-US" dirty="0"/>
          </a:p>
        </p:txBody>
      </p:sp>
      <p:sp>
        <p:nvSpPr>
          <p:cNvPr id="7" name="Text Placeholder 6"/>
          <p:cNvSpPr>
            <a:spLocks noGrp="1"/>
          </p:cNvSpPr>
          <p:nvPr>
            <p:ph type="body" sz="quarter" idx="15"/>
          </p:nvPr>
        </p:nvSpPr>
        <p:spPr>
          <a:xfrm>
            <a:off x="6814990" y="2346361"/>
            <a:ext cx="5018422" cy="605076"/>
          </a:xfrm>
        </p:spPr>
        <p:txBody>
          <a:bodyPr>
            <a:normAutofit fontScale="85000" lnSpcReduction="20000"/>
          </a:bodyPr>
          <a:lstStyle/>
          <a:p>
            <a:r>
              <a:rPr lang="fr-FR" sz="2000" dirty="0"/>
              <a:t>Protection de l'enfance dirigée par la communauté</a:t>
            </a:r>
            <a:endParaRPr lang="en-US" sz="2000" dirty="0"/>
          </a:p>
        </p:txBody>
      </p:sp>
      <p:sp>
        <p:nvSpPr>
          <p:cNvPr id="8" name="Text Placeholder 7"/>
          <p:cNvSpPr>
            <a:spLocks noGrp="1"/>
          </p:cNvSpPr>
          <p:nvPr>
            <p:ph type="body" sz="quarter" idx="16"/>
          </p:nvPr>
        </p:nvSpPr>
        <p:spPr>
          <a:xfrm>
            <a:off x="6814990" y="2951437"/>
            <a:ext cx="5018422" cy="3747247"/>
          </a:xfrm>
        </p:spPr>
        <p:txBody>
          <a:bodyPr>
            <a:normAutofit fontScale="25000" lnSpcReduction="20000"/>
          </a:bodyPr>
          <a:lstStyle/>
          <a:p>
            <a:pPr marL="274320" indent="-274320">
              <a:lnSpc>
                <a:spcPct val="130000"/>
              </a:lnSpc>
              <a:buSzPct val="90000"/>
              <a:buFont typeface="Symbol" panose="05050102010706020507" pitchFamily="18" charset="2"/>
              <a:buChar char="·"/>
            </a:pPr>
            <a:r>
              <a:rPr lang="fr-FR" sz="6800" dirty="0"/>
              <a:t>S'appuient sur les croyances, les valeurs et les façons dont les gens se protègent et protègent leurs communautés</a:t>
            </a:r>
          </a:p>
          <a:p>
            <a:pPr marL="274320" indent="-274320">
              <a:lnSpc>
                <a:spcPct val="130000"/>
              </a:lnSpc>
              <a:buSzPct val="90000"/>
              <a:buFont typeface="Symbol" panose="05050102010706020507" pitchFamily="18" charset="2"/>
              <a:buChar char="·"/>
            </a:pPr>
            <a:r>
              <a:rPr lang="fr-FR" sz="6800" dirty="0"/>
              <a:t>Augmentent les capacités d'auto-assistance</a:t>
            </a:r>
          </a:p>
          <a:p>
            <a:pPr marL="274320" indent="-274320">
              <a:lnSpc>
                <a:spcPct val="130000"/>
              </a:lnSpc>
              <a:buSzPct val="90000"/>
              <a:buFont typeface="Symbol" panose="05050102010706020507" pitchFamily="18" charset="2"/>
              <a:buChar char="·"/>
            </a:pPr>
            <a:r>
              <a:rPr lang="fr-FR" sz="6800" dirty="0"/>
              <a:t>Encouragent les membres de la communauté à:</a:t>
            </a:r>
          </a:p>
          <a:p>
            <a:pPr marL="731520" lvl="1" indent="-274320">
              <a:lnSpc>
                <a:spcPct val="130000"/>
              </a:lnSpc>
              <a:buSzPct val="90000"/>
              <a:buFont typeface="Symbol" panose="05050102010706020507" pitchFamily="18" charset="2"/>
              <a:buChar char="·"/>
            </a:pPr>
            <a:r>
              <a:rPr lang="fr-FR" sz="5600" dirty="0"/>
              <a:t>Se concentrer sur les préoccupations de protection de l'enfance qui sont importantes pour eux</a:t>
            </a:r>
          </a:p>
          <a:p>
            <a:pPr marL="731520" lvl="1" indent="-274320">
              <a:lnSpc>
                <a:spcPct val="130000"/>
              </a:lnSpc>
              <a:buSzPct val="90000"/>
              <a:buFont typeface="Symbol" panose="05050102010706020507" pitchFamily="18" charset="2"/>
              <a:buChar char="·"/>
            </a:pPr>
            <a:r>
              <a:rPr lang="fr-FR" sz="5600" dirty="0"/>
              <a:t>Élaborer des stratégies qui sont socialement et culturellement appropriées</a:t>
            </a:r>
          </a:p>
          <a:p>
            <a:pPr marL="274320" indent="-274320">
              <a:lnSpc>
                <a:spcPct val="130000"/>
              </a:lnSpc>
              <a:buSzPct val="90000"/>
              <a:buFont typeface="Symbol" panose="05050102010706020507" pitchFamily="18" charset="2"/>
              <a:buChar char="·"/>
            </a:pPr>
            <a:r>
              <a:rPr lang="fr-FR" sz="6800" dirty="0"/>
              <a:t>Générer une motivation collective à agir</a:t>
            </a:r>
          </a:p>
          <a:p>
            <a:pPr marL="0" indent="0" algn="r">
              <a:buNone/>
            </a:pPr>
            <a:r>
              <a:rPr lang="en-US" dirty="0"/>
              <a:t>(Cislaghi, 2019)</a:t>
            </a:r>
          </a:p>
        </p:txBody>
      </p:sp>
    </p:spTree>
    <p:extLst>
      <p:ext uri="{BB962C8B-B14F-4D97-AF65-F5344CB8AC3E}">
        <p14:creationId xmlns:p14="http://schemas.microsoft.com/office/powerpoint/2010/main" val="270660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282" y="1678268"/>
            <a:ext cx="9387168" cy="1325563"/>
          </a:xfrm>
        </p:spPr>
        <p:txBody>
          <a:bodyPr>
            <a:noAutofit/>
          </a:bodyPr>
          <a:lstStyle/>
          <a:p>
            <a:pPr algn="ctr">
              <a:lnSpc>
                <a:spcPct val="114000"/>
              </a:lnSpc>
            </a:pPr>
            <a:r>
              <a:rPr lang="fr-FR" sz="4800" i="1" dirty="0"/>
              <a:t>Ma programmation est-elle </a:t>
            </a:r>
            <a:r>
              <a:rPr lang="fr-FR" sz="4800" i="1" u="sng" dirty="0"/>
              <a:t>basée</a:t>
            </a:r>
            <a:r>
              <a:rPr lang="fr-FR" sz="4800" i="1" dirty="0"/>
              <a:t> sur la communauté ou </a:t>
            </a:r>
            <a:r>
              <a:rPr lang="fr-FR" sz="4800" i="1" u="sng" dirty="0"/>
              <a:t>dirigée</a:t>
            </a:r>
            <a:r>
              <a:rPr lang="fr-FR" sz="4800" i="1" dirty="0"/>
              <a:t> par la communauté</a:t>
            </a:r>
            <a:r>
              <a:rPr lang="en-US" sz="4800" i="1" dirty="0"/>
              <a:t>?</a:t>
            </a:r>
          </a:p>
        </p:txBody>
      </p:sp>
    </p:spTree>
    <p:extLst>
      <p:ext uri="{BB962C8B-B14F-4D97-AF65-F5344CB8AC3E}">
        <p14:creationId xmlns:p14="http://schemas.microsoft.com/office/powerpoint/2010/main" val="3336481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34867543"/>
              </p:ext>
            </p:extLst>
          </p:nvPr>
        </p:nvGraphicFramePr>
        <p:xfrm>
          <a:off x="673767" y="719666"/>
          <a:ext cx="10948737" cy="4023360"/>
        </p:xfrm>
        <a:graphic>
          <a:graphicData uri="http://schemas.openxmlformats.org/drawingml/2006/table">
            <a:tbl>
              <a:tblPr firstRow="1" bandRow="1">
                <a:tableStyleId>{5C22544A-7EE6-4342-B048-85BDC9FD1C3A}</a:tableStyleId>
              </a:tblPr>
              <a:tblGrid>
                <a:gridCol w="728185">
                  <a:extLst>
                    <a:ext uri="{9D8B030D-6E8A-4147-A177-3AD203B41FA5}">
                      <a16:colId xmlns:a16="http://schemas.microsoft.com/office/drawing/2014/main" val="20000"/>
                    </a:ext>
                  </a:extLst>
                </a:gridCol>
                <a:gridCol w="2953480">
                  <a:extLst>
                    <a:ext uri="{9D8B030D-6E8A-4147-A177-3AD203B41FA5}">
                      <a16:colId xmlns:a16="http://schemas.microsoft.com/office/drawing/2014/main" val="20001"/>
                    </a:ext>
                  </a:extLst>
                </a:gridCol>
                <a:gridCol w="4529888">
                  <a:extLst>
                    <a:ext uri="{9D8B030D-6E8A-4147-A177-3AD203B41FA5}">
                      <a16:colId xmlns:a16="http://schemas.microsoft.com/office/drawing/2014/main" val="20002"/>
                    </a:ext>
                  </a:extLst>
                </a:gridCol>
                <a:gridCol w="2737184">
                  <a:extLst>
                    <a:ext uri="{9D8B030D-6E8A-4147-A177-3AD203B41FA5}">
                      <a16:colId xmlns:a16="http://schemas.microsoft.com/office/drawing/2014/main" val="20003"/>
                    </a:ext>
                  </a:extLst>
                </a:gridCol>
              </a:tblGrid>
              <a:tr h="531618">
                <a:tc gridSpan="4">
                  <a:txBody>
                    <a:bodyPr/>
                    <a:lstStyle/>
                    <a:p>
                      <a:pPr algn="ctr"/>
                      <a:r>
                        <a:rPr lang="fr-FR" sz="3200" dirty="0">
                          <a:solidFill>
                            <a:schemeClr val="bg1"/>
                          </a:solidFill>
                        </a:rPr>
                        <a:t>Types d'approches pour s'engager avec les communautés</a:t>
                      </a:r>
                      <a:endParaRPr lang="en-US" sz="3200" dirty="0">
                        <a:solidFill>
                          <a:schemeClr val="bg1"/>
                        </a:solidFill>
                      </a:endParaRPr>
                    </a:p>
                  </a:txBody>
                  <a:tcPr/>
                </a:tc>
                <a:tc hMerge="1">
                  <a:txBody>
                    <a:bodyPr/>
                    <a:lstStyle/>
                    <a:p>
                      <a:endParaRPr lang="en-US">
                        <a:solidFill>
                          <a:schemeClr val="bg1"/>
                        </a:solidFill>
                      </a:endParaRPr>
                    </a:p>
                  </a:txBody>
                  <a:tcPr/>
                </a:tc>
                <a:tc hMerge="1">
                  <a:txBody>
                    <a:bodyPr/>
                    <a:lstStyle/>
                    <a:p>
                      <a:endParaRPr lang="en-US">
                        <a:solidFill>
                          <a:schemeClr val="bg1"/>
                        </a:solidFill>
                      </a:endParaRPr>
                    </a:p>
                  </a:txBody>
                  <a:tcPr/>
                </a:tc>
                <a:tc hMerge="1">
                  <a:txBody>
                    <a:bodyPr/>
                    <a:lstStyle/>
                    <a:p>
                      <a:endParaRPr lang="en-US" dirty="0">
                        <a:solidFill>
                          <a:schemeClr val="bg1"/>
                        </a:solidFill>
                      </a:endParaRPr>
                    </a:p>
                  </a:txBody>
                  <a:tcPr/>
                </a:tc>
                <a:extLst>
                  <a:ext uri="{0D108BD9-81ED-4DB2-BD59-A6C34878D82A}">
                    <a16:rowId xmlns:a16="http://schemas.microsoft.com/office/drawing/2014/main" val="10000"/>
                  </a:ext>
                </a:extLst>
              </a:tr>
              <a:tr h="867017">
                <a:tc>
                  <a:txBody>
                    <a:bodyPr/>
                    <a:lstStyle/>
                    <a:p>
                      <a:pPr algn="ctr"/>
                      <a:r>
                        <a:rPr lang="en-US" sz="2600" b="1" dirty="0">
                          <a:solidFill>
                            <a:schemeClr val="tx2"/>
                          </a:solidFill>
                        </a:rPr>
                        <a:t>#</a:t>
                      </a:r>
                    </a:p>
                  </a:txBody>
                  <a:tcPr anchor="ctr"/>
                </a:tc>
                <a:tc>
                  <a:txBody>
                    <a:bodyPr/>
                    <a:lstStyle/>
                    <a:p>
                      <a:pPr algn="ctr"/>
                      <a:r>
                        <a:rPr lang="en-US" sz="2600" b="1" dirty="0">
                          <a:solidFill>
                            <a:schemeClr val="tx2"/>
                          </a:solidFill>
                        </a:rPr>
                        <a:t>Type</a:t>
                      </a:r>
                    </a:p>
                  </a:txBody>
                  <a:tcPr anchor="ctr"/>
                </a:tc>
                <a:tc>
                  <a:txBody>
                    <a:bodyPr/>
                    <a:lstStyle/>
                    <a:p>
                      <a:pPr algn="ctr"/>
                      <a:r>
                        <a:rPr lang="en-US" sz="2600" b="1" dirty="0">
                          <a:solidFill>
                            <a:schemeClr val="tx2"/>
                          </a:solidFill>
                        </a:rPr>
                        <a:t>Déscription</a:t>
                      </a:r>
                    </a:p>
                  </a:txBody>
                  <a:tcPr anchor="ctr"/>
                </a:tc>
                <a:tc>
                  <a:txBody>
                    <a:bodyPr/>
                    <a:lstStyle/>
                    <a:p>
                      <a:pPr algn="ctr"/>
                      <a:r>
                        <a:rPr lang="en-US" sz="2600" b="1" dirty="0">
                          <a:solidFill>
                            <a:schemeClr val="tx2"/>
                          </a:solidFill>
                        </a:rPr>
                        <a:t>Appropriation communautaire</a:t>
                      </a:r>
                    </a:p>
                  </a:txBody>
                  <a:tcPr anchor="ctr"/>
                </a:tc>
                <a:extLst>
                  <a:ext uri="{0D108BD9-81ED-4DB2-BD59-A6C34878D82A}">
                    <a16:rowId xmlns:a16="http://schemas.microsoft.com/office/drawing/2014/main" val="10001"/>
                  </a:ext>
                </a:extLst>
              </a:tr>
              <a:tr h="867017">
                <a:tc>
                  <a:txBody>
                    <a:bodyPr/>
                    <a:lstStyle/>
                    <a:p>
                      <a:pPr algn="ctr"/>
                      <a:r>
                        <a:rPr lang="en-US" sz="2400" b="0" dirty="0">
                          <a:solidFill>
                            <a:schemeClr val="tx2"/>
                          </a:solidFill>
                        </a:rPr>
                        <a:t>1</a:t>
                      </a:r>
                    </a:p>
                  </a:txBody>
                  <a:tcPr anchor="ctr"/>
                </a:tc>
                <a:tc>
                  <a:txBody>
                    <a:bodyPr/>
                    <a:lstStyle/>
                    <a:p>
                      <a:r>
                        <a:rPr lang="fr-FR" sz="2400" b="0" dirty="0">
                          <a:solidFill>
                            <a:schemeClr val="tx2"/>
                          </a:solidFill>
                        </a:rPr>
                        <a:t>Mise en œuvre directe par l'organisme </a:t>
                      </a:r>
                    </a:p>
                  </a:txBody>
                  <a:tcPr marL="274320" marR="274320" marT="182880" marB="182880"/>
                </a:tc>
                <a:tc>
                  <a:txBody>
                    <a:bodyPr/>
                    <a:lstStyle/>
                    <a:p>
                      <a:r>
                        <a:rPr lang="fr-FR" sz="2400" b="0" dirty="0">
                          <a:solidFill>
                            <a:schemeClr val="tx2"/>
                          </a:solidFill>
                        </a:rPr>
                        <a:t>Les organismes conçoivent des actions et des interventions, informent le gouvernement et la société civile, et la communauté agit en tant que bénéficiaire de ces services</a:t>
                      </a:r>
                    </a:p>
                  </a:txBody>
                  <a:tcPr marL="274320" marR="274320" marT="182880" marB="182880"/>
                </a:tc>
                <a:tc>
                  <a:txBody>
                    <a:bodyPr/>
                    <a:lstStyle/>
                    <a:p>
                      <a:r>
                        <a:rPr lang="fr-FR" sz="2400" b="0" dirty="0">
                          <a:solidFill>
                            <a:schemeClr val="tx2"/>
                          </a:solidFill>
                        </a:rPr>
                        <a:t>L'organisme est propriétaire de l'intervention</a:t>
                      </a:r>
                    </a:p>
                  </a:txBody>
                  <a:tcPr marL="274320" marR="274320" marT="182880" marB="18288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63578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42963313"/>
              </p:ext>
            </p:extLst>
          </p:nvPr>
        </p:nvGraphicFramePr>
        <p:xfrm>
          <a:off x="673767" y="719666"/>
          <a:ext cx="10948737" cy="4389120"/>
        </p:xfrm>
        <a:graphic>
          <a:graphicData uri="http://schemas.openxmlformats.org/drawingml/2006/table">
            <a:tbl>
              <a:tblPr firstRow="1" bandRow="1">
                <a:tableStyleId>{5C22544A-7EE6-4342-B048-85BDC9FD1C3A}</a:tableStyleId>
              </a:tblPr>
              <a:tblGrid>
                <a:gridCol w="728185">
                  <a:extLst>
                    <a:ext uri="{9D8B030D-6E8A-4147-A177-3AD203B41FA5}">
                      <a16:colId xmlns:a16="http://schemas.microsoft.com/office/drawing/2014/main" val="20000"/>
                    </a:ext>
                  </a:extLst>
                </a:gridCol>
                <a:gridCol w="2953480">
                  <a:extLst>
                    <a:ext uri="{9D8B030D-6E8A-4147-A177-3AD203B41FA5}">
                      <a16:colId xmlns:a16="http://schemas.microsoft.com/office/drawing/2014/main" val="20001"/>
                    </a:ext>
                  </a:extLst>
                </a:gridCol>
                <a:gridCol w="4529888">
                  <a:extLst>
                    <a:ext uri="{9D8B030D-6E8A-4147-A177-3AD203B41FA5}">
                      <a16:colId xmlns:a16="http://schemas.microsoft.com/office/drawing/2014/main" val="20002"/>
                    </a:ext>
                  </a:extLst>
                </a:gridCol>
                <a:gridCol w="2737184">
                  <a:extLst>
                    <a:ext uri="{9D8B030D-6E8A-4147-A177-3AD203B41FA5}">
                      <a16:colId xmlns:a16="http://schemas.microsoft.com/office/drawing/2014/main" val="20003"/>
                    </a:ext>
                  </a:extLst>
                </a:gridCol>
              </a:tblGrid>
              <a:tr h="531618">
                <a:tc gridSpan="4">
                  <a:txBody>
                    <a:bodyPr/>
                    <a:lstStyle/>
                    <a:p>
                      <a:pPr algn="ctr"/>
                      <a:r>
                        <a:rPr lang="fr-FR" sz="3200" dirty="0">
                          <a:solidFill>
                            <a:schemeClr val="bg1"/>
                          </a:solidFill>
                        </a:rPr>
                        <a:t>Types d'approches pour s'engager avec les communautés</a:t>
                      </a:r>
                      <a:endParaRPr lang="en-US" sz="3200" dirty="0">
                        <a:solidFill>
                          <a:schemeClr val="bg1"/>
                        </a:solidFill>
                      </a:endParaRPr>
                    </a:p>
                  </a:txBody>
                  <a:tcPr/>
                </a:tc>
                <a:tc hMerge="1">
                  <a:txBody>
                    <a:bodyPr/>
                    <a:lstStyle/>
                    <a:p>
                      <a:endParaRPr lang="en-US">
                        <a:solidFill>
                          <a:schemeClr val="bg1"/>
                        </a:solidFill>
                      </a:endParaRPr>
                    </a:p>
                  </a:txBody>
                  <a:tcPr/>
                </a:tc>
                <a:tc hMerge="1">
                  <a:txBody>
                    <a:bodyPr/>
                    <a:lstStyle/>
                    <a:p>
                      <a:endParaRPr lang="en-US">
                        <a:solidFill>
                          <a:schemeClr val="bg1"/>
                        </a:solidFill>
                      </a:endParaRPr>
                    </a:p>
                  </a:txBody>
                  <a:tcPr/>
                </a:tc>
                <a:tc hMerge="1">
                  <a:txBody>
                    <a:bodyPr/>
                    <a:lstStyle/>
                    <a:p>
                      <a:endParaRPr lang="en-US" dirty="0">
                        <a:solidFill>
                          <a:schemeClr val="bg1"/>
                        </a:solidFill>
                      </a:endParaRPr>
                    </a:p>
                  </a:txBody>
                  <a:tcPr/>
                </a:tc>
                <a:extLst>
                  <a:ext uri="{0D108BD9-81ED-4DB2-BD59-A6C34878D82A}">
                    <a16:rowId xmlns:a16="http://schemas.microsoft.com/office/drawing/2014/main" val="10000"/>
                  </a:ext>
                </a:extLst>
              </a:tr>
              <a:tr h="867017">
                <a:tc>
                  <a:txBody>
                    <a:bodyPr/>
                    <a:lstStyle/>
                    <a:p>
                      <a:pPr algn="ctr"/>
                      <a:r>
                        <a:rPr lang="en-US" sz="2600" b="1" dirty="0">
                          <a:solidFill>
                            <a:schemeClr val="tx2"/>
                          </a:solidFill>
                        </a:rPr>
                        <a:t>#</a:t>
                      </a:r>
                    </a:p>
                  </a:txBody>
                  <a:tcPr anchor="ctr"/>
                </a:tc>
                <a:tc>
                  <a:txBody>
                    <a:bodyPr/>
                    <a:lstStyle/>
                    <a:p>
                      <a:pPr algn="ctr"/>
                      <a:r>
                        <a:rPr lang="en-US" sz="2600" b="1" dirty="0">
                          <a:solidFill>
                            <a:schemeClr val="tx2"/>
                          </a:solidFill>
                        </a:rPr>
                        <a:t>Type</a:t>
                      </a:r>
                    </a:p>
                  </a:txBody>
                  <a:tcPr anchor="ctr"/>
                </a:tc>
                <a:tc>
                  <a:txBody>
                    <a:bodyPr/>
                    <a:lstStyle/>
                    <a:p>
                      <a:pPr algn="ctr"/>
                      <a:r>
                        <a:rPr lang="en-US" sz="2600" b="1" dirty="0">
                          <a:solidFill>
                            <a:schemeClr val="tx2"/>
                          </a:solidFill>
                        </a:rPr>
                        <a:t>Déscription</a:t>
                      </a:r>
                    </a:p>
                  </a:txBody>
                  <a:tcPr anchor="ctr"/>
                </a:tc>
                <a:tc>
                  <a:txBody>
                    <a:bodyPr/>
                    <a:lstStyle/>
                    <a:p>
                      <a:pPr algn="ctr"/>
                      <a:r>
                        <a:rPr lang="en-US" sz="2600" b="1" dirty="0">
                          <a:solidFill>
                            <a:schemeClr val="tx2"/>
                          </a:solidFill>
                        </a:rPr>
                        <a:t>Appropriation Communautaire</a:t>
                      </a:r>
                    </a:p>
                  </a:txBody>
                  <a:tcPr anchor="ctr"/>
                </a:tc>
                <a:extLst>
                  <a:ext uri="{0D108BD9-81ED-4DB2-BD59-A6C34878D82A}">
                    <a16:rowId xmlns:a16="http://schemas.microsoft.com/office/drawing/2014/main" val="10001"/>
                  </a:ext>
                </a:extLst>
              </a:tr>
              <a:tr h="867017">
                <a:tc>
                  <a:txBody>
                    <a:bodyPr/>
                    <a:lstStyle/>
                    <a:p>
                      <a:pPr algn="ctr"/>
                      <a:r>
                        <a:rPr lang="en-US" sz="2400" b="0" dirty="0">
                          <a:solidFill>
                            <a:schemeClr val="tx2"/>
                          </a:solidFill>
                        </a:rPr>
                        <a:t>2</a:t>
                      </a:r>
                    </a:p>
                  </a:txBody>
                  <a:tcPr anchor="ctr"/>
                </a:tc>
                <a:tc>
                  <a:txBody>
                    <a:bodyPr/>
                    <a:lstStyle/>
                    <a:p>
                      <a:r>
                        <a:rPr lang="fr-FR" sz="2400" b="0" dirty="0">
                          <a:solidFill>
                            <a:schemeClr val="tx2"/>
                          </a:solidFill>
                        </a:rPr>
                        <a:t>Participation de la communauté aux initiatives de l'organisme</a:t>
                      </a:r>
                    </a:p>
                  </a:txBody>
                  <a:tcPr marL="274320" marR="274320" marT="182880" marB="182880"/>
                </a:tc>
                <a:tc>
                  <a:txBody>
                    <a:bodyPr/>
                    <a:lstStyle/>
                    <a:p>
                      <a:r>
                        <a:rPr lang="fr-FR" sz="2400" b="0" dirty="0">
                          <a:solidFill>
                            <a:schemeClr val="tx2"/>
                          </a:solidFill>
                        </a:rPr>
                        <a:t>Les organismes identifient, forment et soutiennent les communautés pour mener à bien des activités spécifiques conçues par notre organisme (par exemple, les comités de protection de l'enfance)</a:t>
                      </a:r>
                    </a:p>
                  </a:txBody>
                  <a:tcPr marL="274320" marR="274320" marT="182880" marB="182880"/>
                </a:tc>
                <a:tc>
                  <a:txBody>
                    <a:bodyPr/>
                    <a:lstStyle/>
                    <a:p>
                      <a:r>
                        <a:rPr lang="fr-FR" sz="2400" b="0" dirty="0">
                          <a:solidFill>
                            <a:schemeClr val="tx2"/>
                          </a:solidFill>
                        </a:rPr>
                        <a:t>L'organisme et la communauté partagent l'intervention; partenariat</a:t>
                      </a:r>
                      <a:endParaRPr lang="en-US" sz="2400" b="0" dirty="0">
                        <a:solidFill>
                          <a:schemeClr val="tx2"/>
                        </a:solidFill>
                      </a:endParaRPr>
                    </a:p>
                  </a:txBody>
                  <a:tcPr marL="274320" marR="274320" marT="182880" marB="18288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40636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68805411"/>
              </p:ext>
            </p:extLst>
          </p:nvPr>
        </p:nvGraphicFramePr>
        <p:xfrm>
          <a:off x="673767" y="503097"/>
          <a:ext cx="10948737" cy="5486400"/>
        </p:xfrm>
        <a:graphic>
          <a:graphicData uri="http://schemas.openxmlformats.org/drawingml/2006/table">
            <a:tbl>
              <a:tblPr firstRow="1" bandRow="1">
                <a:tableStyleId>{5C22544A-7EE6-4342-B048-85BDC9FD1C3A}</a:tableStyleId>
              </a:tblPr>
              <a:tblGrid>
                <a:gridCol w="728185">
                  <a:extLst>
                    <a:ext uri="{9D8B030D-6E8A-4147-A177-3AD203B41FA5}">
                      <a16:colId xmlns:a16="http://schemas.microsoft.com/office/drawing/2014/main" val="20000"/>
                    </a:ext>
                  </a:extLst>
                </a:gridCol>
                <a:gridCol w="2953480">
                  <a:extLst>
                    <a:ext uri="{9D8B030D-6E8A-4147-A177-3AD203B41FA5}">
                      <a16:colId xmlns:a16="http://schemas.microsoft.com/office/drawing/2014/main" val="20001"/>
                    </a:ext>
                  </a:extLst>
                </a:gridCol>
                <a:gridCol w="4529888">
                  <a:extLst>
                    <a:ext uri="{9D8B030D-6E8A-4147-A177-3AD203B41FA5}">
                      <a16:colId xmlns:a16="http://schemas.microsoft.com/office/drawing/2014/main" val="20002"/>
                    </a:ext>
                  </a:extLst>
                </a:gridCol>
                <a:gridCol w="2737184">
                  <a:extLst>
                    <a:ext uri="{9D8B030D-6E8A-4147-A177-3AD203B41FA5}">
                      <a16:colId xmlns:a16="http://schemas.microsoft.com/office/drawing/2014/main" val="20003"/>
                    </a:ext>
                  </a:extLst>
                </a:gridCol>
              </a:tblGrid>
              <a:tr h="531618">
                <a:tc gridSpan="4">
                  <a:txBody>
                    <a:bodyPr/>
                    <a:lstStyle/>
                    <a:p>
                      <a:pPr algn="ctr"/>
                      <a:r>
                        <a:rPr lang="fr-FR" sz="3200" dirty="0">
                          <a:solidFill>
                            <a:schemeClr val="bg1"/>
                          </a:solidFill>
                        </a:rPr>
                        <a:t>Types d'approches pour s'engager avec les communautés</a:t>
                      </a:r>
                      <a:endParaRPr lang="en-US" sz="3200" dirty="0">
                        <a:solidFill>
                          <a:schemeClr val="bg1"/>
                        </a:solidFill>
                      </a:endParaRPr>
                    </a:p>
                  </a:txBody>
                  <a:tcPr/>
                </a:tc>
                <a:tc hMerge="1">
                  <a:txBody>
                    <a:bodyPr/>
                    <a:lstStyle/>
                    <a:p>
                      <a:endParaRPr lang="en-US">
                        <a:solidFill>
                          <a:schemeClr val="bg1"/>
                        </a:solidFill>
                      </a:endParaRPr>
                    </a:p>
                  </a:txBody>
                  <a:tcPr/>
                </a:tc>
                <a:tc hMerge="1">
                  <a:txBody>
                    <a:bodyPr/>
                    <a:lstStyle/>
                    <a:p>
                      <a:endParaRPr lang="en-US">
                        <a:solidFill>
                          <a:schemeClr val="bg1"/>
                        </a:solidFill>
                      </a:endParaRPr>
                    </a:p>
                  </a:txBody>
                  <a:tcPr/>
                </a:tc>
                <a:tc hMerge="1">
                  <a:txBody>
                    <a:bodyPr/>
                    <a:lstStyle/>
                    <a:p>
                      <a:endParaRPr lang="en-US" dirty="0">
                        <a:solidFill>
                          <a:schemeClr val="bg1"/>
                        </a:solidFill>
                      </a:endParaRPr>
                    </a:p>
                  </a:txBody>
                  <a:tcPr/>
                </a:tc>
                <a:extLst>
                  <a:ext uri="{0D108BD9-81ED-4DB2-BD59-A6C34878D82A}">
                    <a16:rowId xmlns:a16="http://schemas.microsoft.com/office/drawing/2014/main" val="10000"/>
                  </a:ext>
                </a:extLst>
              </a:tr>
              <a:tr h="867017">
                <a:tc>
                  <a:txBody>
                    <a:bodyPr/>
                    <a:lstStyle/>
                    <a:p>
                      <a:pPr algn="ctr"/>
                      <a:r>
                        <a:rPr lang="en-US" sz="2600" b="1" dirty="0">
                          <a:solidFill>
                            <a:schemeClr val="tx2"/>
                          </a:solidFill>
                        </a:rPr>
                        <a:t>#</a:t>
                      </a:r>
                    </a:p>
                  </a:txBody>
                  <a:tcPr anchor="ctr"/>
                </a:tc>
                <a:tc>
                  <a:txBody>
                    <a:bodyPr/>
                    <a:lstStyle/>
                    <a:p>
                      <a:pPr algn="ctr"/>
                      <a:r>
                        <a:rPr lang="en-US" sz="2600" b="1" dirty="0">
                          <a:solidFill>
                            <a:schemeClr val="tx2"/>
                          </a:solidFill>
                        </a:rPr>
                        <a:t>Type</a:t>
                      </a:r>
                    </a:p>
                  </a:txBody>
                  <a:tcPr anchor="ctr"/>
                </a:tc>
                <a:tc>
                  <a:txBody>
                    <a:bodyPr/>
                    <a:lstStyle/>
                    <a:p>
                      <a:pPr algn="ctr"/>
                      <a:r>
                        <a:rPr lang="en-US" sz="2600" b="1" dirty="0">
                          <a:solidFill>
                            <a:schemeClr val="tx2"/>
                          </a:solidFill>
                        </a:rPr>
                        <a:t>Description</a:t>
                      </a:r>
                    </a:p>
                  </a:txBody>
                  <a:tcPr anchor="ctr"/>
                </a:tc>
                <a:tc>
                  <a:txBody>
                    <a:bodyPr/>
                    <a:lstStyle/>
                    <a:p>
                      <a:pPr algn="ctr"/>
                      <a:r>
                        <a:rPr lang="en-US" sz="2600" b="1" dirty="0">
                          <a:solidFill>
                            <a:schemeClr val="tx2"/>
                          </a:solidFill>
                        </a:rPr>
                        <a:t>Appropriation Communautaire</a:t>
                      </a:r>
                    </a:p>
                  </a:txBody>
                  <a:tcPr anchor="ctr"/>
                </a:tc>
                <a:extLst>
                  <a:ext uri="{0D108BD9-81ED-4DB2-BD59-A6C34878D82A}">
                    <a16:rowId xmlns:a16="http://schemas.microsoft.com/office/drawing/2014/main" val="10001"/>
                  </a:ext>
                </a:extLst>
              </a:tr>
              <a:tr h="867017">
                <a:tc>
                  <a:txBody>
                    <a:bodyPr/>
                    <a:lstStyle/>
                    <a:p>
                      <a:pPr algn="ctr"/>
                      <a:r>
                        <a:rPr lang="en-US" sz="2400" b="0" dirty="0">
                          <a:solidFill>
                            <a:schemeClr val="tx2"/>
                          </a:solidFill>
                        </a:rPr>
                        <a:t>3</a:t>
                      </a:r>
                    </a:p>
                  </a:txBody>
                  <a:tcPr anchor="ctr"/>
                </a:tc>
                <a:tc>
                  <a:txBody>
                    <a:bodyPr/>
                    <a:lstStyle/>
                    <a:p>
                      <a:r>
                        <a:rPr lang="fr-FR" sz="2400" b="0" dirty="0">
                          <a:solidFill>
                            <a:schemeClr val="tx2"/>
                          </a:solidFill>
                        </a:rPr>
                        <a:t>Activités appartenant à la communauté et gérées par elle, mobilisées par un organisme externe</a:t>
                      </a:r>
                      <a:endParaRPr lang="en-US" sz="2400" b="0" dirty="0">
                        <a:solidFill>
                          <a:schemeClr val="tx2"/>
                        </a:solidFill>
                      </a:endParaRPr>
                    </a:p>
                  </a:txBody>
                  <a:tcPr marL="274320" marR="274320" marT="182880" marB="182880"/>
                </a:tc>
                <a:tc>
                  <a:txBody>
                    <a:bodyPr/>
                    <a:lstStyle/>
                    <a:p>
                      <a:r>
                        <a:rPr lang="fr-FR" sz="2400" b="0" dirty="0">
                          <a:solidFill>
                            <a:schemeClr val="tx2"/>
                          </a:solidFill>
                        </a:rPr>
                        <a:t>Les organismes mobilisent les communautés dans l'espoir de permettre à la communauté de soutenir le travail à long terme (exemple : l'organisme permet à la communauté d'analyser sa propre situation, d'identifier les priorités et les actions, et joue le rôle de facilitateur/agent de renforcement de capacités)</a:t>
                      </a:r>
                      <a:endParaRPr lang="en-US" sz="2400" b="0" dirty="0">
                        <a:solidFill>
                          <a:schemeClr val="tx2"/>
                        </a:solidFill>
                      </a:endParaRPr>
                    </a:p>
                  </a:txBody>
                  <a:tcPr marL="274320" marR="274320" marT="182880" marB="182880"/>
                </a:tc>
                <a:tc>
                  <a:txBody>
                    <a:bodyPr/>
                    <a:lstStyle/>
                    <a:p>
                      <a:r>
                        <a:rPr lang="fr-FR" sz="2400" b="0" dirty="0">
                          <a:solidFill>
                            <a:schemeClr val="tx2"/>
                          </a:solidFill>
                        </a:rPr>
                        <a:t>L'organisme et la communauté partagent l'intervention, mais la durabilité des interventions peut dépendre de ce sentiment d'appropriation</a:t>
                      </a:r>
                      <a:endParaRPr lang="en-US" sz="2400" b="0" dirty="0">
                        <a:solidFill>
                          <a:schemeClr val="tx2"/>
                        </a:solidFill>
                      </a:endParaRPr>
                    </a:p>
                  </a:txBody>
                  <a:tcPr marL="274320" marR="274320" marT="182880" marB="18288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77573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15483952"/>
              </p:ext>
            </p:extLst>
          </p:nvPr>
        </p:nvGraphicFramePr>
        <p:xfrm>
          <a:off x="673767" y="719666"/>
          <a:ext cx="10948737" cy="5120640"/>
        </p:xfrm>
        <a:graphic>
          <a:graphicData uri="http://schemas.openxmlformats.org/drawingml/2006/table">
            <a:tbl>
              <a:tblPr firstRow="1" bandRow="1">
                <a:tableStyleId>{5C22544A-7EE6-4342-B048-85BDC9FD1C3A}</a:tableStyleId>
              </a:tblPr>
              <a:tblGrid>
                <a:gridCol w="728185">
                  <a:extLst>
                    <a:ext uri="{9D8B030D-6E8A-4147-A177-3AD203B41FA5}">
                      <a16:colId xmlns:a16="http://schemas.microsoft.com/office/drawing/2014/main" val="20000"/>
                    </a:ext>
                  </a:extLst>
                </a:gridCol>
                <a:gridCol w="2953480">
                  <a:extLst>
                    <a:ext uri="{9D8B030D-6E8A-4147-A177-3AD203B41FA5}">
                      <a16:colId xmlns:a16="http://schemas.microsoft.com/office/drawing/2014/main" val="20001"/>
                    </a:ext>
                  </a:extLst>
                </a:gridCol>
                <a:gridCol w="4529888">
                  <a:extLst>
                    <a:ext uri="{9D8B030D-6E8A-4147-A177-3AD203B41FA5}">
                      <a16:colId xmlns:a16="http://schemas.microsoft.com/office/drawing/2014/main" val="20002"/>
                    </a:ext>
                  </a:extLst>
                </a:gridCol>
                <a:gridCol w="2737184">
                  <a:extLst>
                    <a:ext uri="{9D8B030D-6E8A-4147-A177-3AD203B41FA5}">
                      <a16:colId xmlns:a16="http://schemas.microsoft.com/office/drawing/2014/main" val="20003"/>
                    </a:ext>
                  </a:extLst>
                </a:gridCol>
              </a:tblGrid>
              <a:tr h="531618">
                <a:tc gridSpan="4">
                  <a:txBody>
                    <a:bodyPr/>
                    <a:lstStyle/>
                    <a:p>
                      <a:pPr algn="ctr"/>
                      <a:r>
                        <a:rPr lang="fr-FR" sz="3200" dirty="0">
                          <a:solidFill>
                            <a:schemeClr val="bg1"/>
                          </a:solidFill>
                        </a:rPr>
                        <a:t>Types d'approches pour s'engager avec les communautés</a:t>
                      </a:r>
                      <a:endParaRPr lang="en-US" sz="3200" dirty="0">
                        <a:solidFill>
                          <a:schemeClr val="bg1"/>
                        </a:solidFill>
                      </a:endParaRPr>
                    </a:p>
                  </a:txBody>
                  <a:tcPr/>
                </a:tc>
                <a:tc hMerge="1">
                  <a:txBody>
                    <a:bodyPr/>
                    <a:lstStyle/>
                    <a:p>
                      <a:endParaRPr lang="en-US">
                        <a:solidFill>
                          <a:schemeClr val="bg1"/>
                        </a:solidFill>
                      </a:endParaRPr>
                    </a:p>
                  </a:txBody>
                  <a:tcPr/>
                </a:tc>
                <a:tc hMerge="1">
                  <a:txBody>
                    <a:bodyPr/>
                    <a:lstStyle/>
                    <a:p>
                      <a:endParaRPr lang="en-US">
                        <a:solidFill>
                          <a:schemeClr val="bg1"/>
                        </a:solidFill>
                      </a:endParaRPr>
                    </a:p>
                  </a:txBody>
                  <a:tcPr/>
                </a:tc>
                <a:tc hMerge="1">
                  <a:txBody>
                    <a:bodyPr/>
                    <a:lstStyle/>
                    <a:p>
                      <a:endParaRPr lang="en-US" dirty="0">
                        <a:solidFill>
                          <a:schemeClr val="bg1"/>
                        </a:solidFill>
                      </a:endParaRPr>
                    </a:p>
                  </a:txBody>
                  <a:tcPr/>
                </a:tc>
                <a:extLst>
                  <a:ext uri="{0D108BD9-81ED-4DB2-BD59-A6C34878D82A}">
                    <a16:rowId xmlns:a16="http://schemas.microsoft.com/office/drawing/2014/main" val="10000"/>
                  </a:ext>
                </a:extLst>
              </a:tr>
              <a:tr h="867017">
                <a:tc>
                  <a:txBody>
                    <a:bodyPr/>
                    <a:lstStyle/>
                    <a:p>
                      <a:pPr algn="ctr"/>
                      <a:r>
                        <a:rPr lang="en-US" sz="2600" b="1" dirty="0">
                          <a:solidFill>
                            <a:schemeClr val="tx2"/>
                          </a:solidFill>
                        </a:rPr>
                        <a:t>#</a:t>
                      </a:r>
                    </a:p>
                  </a:txBody>
                  <a:tcPr anchor="ctr"/>
                </a:tc>
                <a:tc>
                  <a:txBody>
                    <a:bodyPr/>
                    <a:lstStyle/>
                    <a:p>
                      <a:pPr algn="ctr"/>
                      <a:r>
                        <a:rPr lang="en-US" sz="2600" b="1" dirty="0">
                          <a:solidFill>
                            <a:schemeClr val="tx2"/>
                          </a:solidFill>
                        </a:rPr>
                        <a:t>Type</a:t>
                      </a:r>
                    </a:p>
                  </a:txBody>
                  <a:tcPr anchor="ctr"/>
                </a:tc>
                <a:tc>
                  <a:txBody>
                    <a:bodyPr/>
                    <a:lstStyle/>
                    <a:p>
                      <a:pPr algn="ctr"/>
                      <a:r>
                        <a:rPr lang="en-US" sz="2600" b="1" dirty="0">
                          <a:solidFill>
                            <a:schemeClr val="tx2"/>
                          </a:solidFill>
                        </a:rPr>
                        <a:t>Description</a:t>
                      </a:r>
                    </a:p>
                  </a:txBody>
                  <a:tcPr anchor="ctr"/>
                </a:tc>
                <a:tc>
                  <a:txBody>
                    <a:bodyPr/>
                    <a:lstStyle/>
                    <a:p>
                      <a:pPr algn="ctr"/>
                      <a:r>
                        <a:rPr lang="en-US" sz="2600" b="1" dirty="0">
                          <a:solidFill>
                            <a:schemeClr val="tx2"/>
                          </a:solidFill>
                        </a:rPr>
                        <a:t>Appropriation Communautaire</a:t>
                      </a:r>
                    </a:p>
                  </a:txBody>
                  <a:tcPr anchor="ctr"/>
                </a:tc>
                <a:extLst>
                  <a:ext uri="{0D108BD9-81ED-4DB2-BD59-A6C34878D82A}">
                    <a16:rowId xmlns:a16="http://schemas.microsoft.com/office/drawing/2014/main" val="10001"/>
                  </a:ext>
                </a:extLst>
              </a:tr>
              <a:tr h="867017">
                <a:tc>
                  <a:txBody>
                    <a:bodyPr/>
                    <a:lstStyle/>
                    <a:p>
                      <a:pPr algn="ctr"/>
                      <a:r>
                        <a:rPr lang="en-US" sz="2400" b="0" dirty="0">
                          <a:solidFill>
                            <a:schemeClr val="tx2"/>
                          </a:solidFill>
                        </a:rPr>
                        <a:t>4</a:t>
                      </a:r>
                    </a:p>
                  </a:txBody>
                  <a:tcPr anchor="ctr"/>
                </a:tc>
                <a:tc>
                  <a:txBody>
                    <a:bodyPr/>
                    <a:lstStyle/>
                    <a:p>
                      <a:r>
                        <a:rPr lang="fr-FR" sz="2400" b="0" dirty="0">
                          <a:solidFill>
                            <a:schemeClr val="tx2"/>
                          </a:solidFill>
                        </a:rPr>
                        <a:t>Activités appartenant à la communauté et gérées par elle, initiées de l'intérieur de la communauté</a:t>
                      </a:r>
                    </a:p>
                    <a:p>
                      <a:endParaRPr lang="fr-FR" sz="2400" b="0" dirty="0">
                        <a:solidFill>
                          <a:schemeClr val="tx2"/>
                        </a:solidFill>
                      </a:endParaRPr>
                    </a:p>
                    <a:p>
                      <a:endParaRPr lang="fr-FR" sz="2400" b="0" dirty="0">
                        <a:solidFill>
                          <a:schemeClr val="tx2"/>
                        </a:solidFill>
                      </a:endParaRPr>
                    </a:p>
                  </a:txBody>
                  <a:tcPr marL="274320" marR="274320" marT="182880" marB="182880"/>
                </a:tc>
                <a:tc>
                  <a:txBody>
                    <a:bodyPr/>
                    <a:lstStyle/>
                    <a:p>
                      <a:r>
                        <a:rPr lang="fr-FR" sz="2400" b="0" dirty="0">
                          <a:solidFill>
                            <a:schemeClr val="tx2"/>
                          </a:solidFill>
                        </a:rPr>
                        <a:t>La communauté analyse sa propre situation et identifie ses priorités. L'organisme ne dirige pas le processus mais peut fournir un financement et un renforcement des capacités si nécessaire.</a:t>
                      </a:r>
                    </a:p>
                    <a:p>
                      <a:endParaRPr lang="en-US" sz="2400" b="0" dirty="0">
                        <a:solidFill>
                          <a:schemeClr val="tx2"/>
                        </a:solidFill>
                      </a:endParaRPr>
                    </a:p>
                  </a:txBody>
                  <a:tcPr marL="274320" marR="274320" marT="182880" marB="182880"/>
                </a:tc>
                <a:tc>
                  <a:txBody>
                    <a:bodyPr/>
                    <a:lstStyle/>
                    <a:p>
                      <a:r>
                        <a:rPr lang="fr-FR" sz="2400" b="0" dirty="0">
                          <a:solidFill>
                            <a:schemeClr val="tx2"/>
                          </a:solidFill>
                        </a:rPr>
                        <a:t>Appropriation par la communauté, le rôle de l'organisme, le cas échéant, est considéré comme un soutien</a:t>
                      </a:r>
                    </a:p>
                  </a:txBody>
                  <a:tcPr marL="274320" marR="274320" marT="182880" marB="18288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20750622"/>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11055</TotalTime>
  <Words>3753</Words>
  <Application>Microsoft Office PowerPoint</Application>
  <PresentationFormat>Widescreen</PresentationFormat>
  <Paragraphs>238</Paragraphs>
  <Slides>29</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Calibri Light</vt:lpstr>
      <vt:lpstr>Helvetica Neue</vt:lpstr>
      <vt:lpstr>Noto Sans Symbols</vt:lpstr>
      <vt:lpstr>Symbol</vt:lpstr>
      <vt:lpstr>Wingdings</vt:lpstr>
      <vt:lpstr>Office Theme</vt:lpstr>
      <vt:lpstr>Custom Design</vt:lpstr>
      <vt:lpstr>PowerPoint Presentation</vt:lpstr>
      <vt:lpstr>PowerPoint Presentation</vt:lpstr>
      <vt:lpstr>Basé sur la communauté ou dirigé par la communauté?</vt:lpstr>
      <vt:lpstr>Révision</vt:lpstr>
      <vt:lpstr>Ma programmation est-elle basée sur la communauté ou dirigée par la communauté?</vt:lpstr>
      <vt:lpstr>PowerPoint Presentation</vt:lpstr>
      <vt:lpstr>PowerPoint Presentation</vt:lpstr>
      <vt:lpstr>PowerPoint Presentation</vt:lpstr>
      <vt:lpstr>PowerPoint Presentation</vt:lpstr>
      <vt:lpstr>Comment l'utiliser?</vt:lpstr>
      <vt:lpstr>PowerPoint Presentation</vt:lpstr>
      <vt:lpstr>  Approches pour un engagement communautaire efficace </vt:lpstr>
      <vt:lpstr>Engagement efficace avec les communautés</vt:lpstr>
      <vt:lpstr>PowerPoint Presentation</vt:lpstr>
      <vt:lpstr>PowerPoint Presentation</vt:lpstr>
      <vt:lpstr>PowerPoint Presentation</vt:lpstr>
      <vt:lpstr>PowerPoint Presentation</vt:lpstr>
      <vt:lpstr>Commencer à adapter des approches</vt:lpstr>
      <vt:lpstr>Par où commencer?</vt:lpstr>
      <vt:lpstr>Se focaliser sur la préparation et la prévention</vt:lpstr>
      <vt:lpstr>Se focaliser sur la préparation et la prévention</vt:lpstr>
      <vt:lpstr>PowerPoint Presentation</vt:lpstr>
      <vt:lpstr>PowerPoint Presentation</vt:lpstr>
      <vt:lpstr>Quand devrions-nous utiliser une approche dirigée par la communauté? </vt:lpstr>
      <vt:lpstr>PowerPoint Presentation</vt:lpstr>
      <vt:lpstr>Récapitulation des buts et objectifs d'apprentissage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Dominique Mwepu</cp:lastModifiedBy>
  <cp:revision>241</cp:revision>
  <dcterms:created xsi:type="dcterms:W3CDTF">2017-12-20T18:51:03Z</dcterms:created>
  <dcterms:modified xsi:type="dcterms:W3CDTF">2020-04-27T06:28:50Z</dcterms:modified>
</cp:coreProperties>
</file>