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71" r:id="rId2"/>
    <p:sldId id="361" r:id="rId3"/>
    <p:sldId id="323" r:id="rId4"/>
    <p:sldId id="341" r:id="rId5"/>
    <p:sldId id="353" r:id="rId6"/>
    <p:sldId id="340" r:id="rId7"/>
    <p:sldId id="354" r:id="rId8"/>
    <p:sldId id="344" r:id="rId9"/>
    <p:sldId id="345" r:id="rId10"/>
    <p:sldId id="320" r:id="rId11"/>
    <p:sldId id="347" r:id="rId12"/>
    <p:sldId id="330" r:id="rId13"/>
    <p:sldId id="349" r:id="rId14"/>
    <p:sldId id="329" r:id="rId15"/>
    <p:sldId id="350" r:id="rId16"/>
    <p:sldId id="335" r:id="rId17"/>
    <p:sldId id="346" r:id="rId18"/>
    <p:sldId id="352" r:id="rId19"/>
    <p:sldId id="355" r:id="rId20"/>
    <p:sldId id="356" r:id="rId21"/>
    <p:sldId id="357" r:id="rId22"/>
    <p:sldId id="358" r:id="rId23"/>
    <p:sldId id="362" r:id="rId24"/>
    <p:sldId id="359" r:id="rId25"/>
    <p:sldId id="360" r:id="rId26"/>
    <p:sldId id="289" r:id="rId27"/>
    <p:sldId id="351" r:id="rId28"/>
    <p:sldId id="3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B004F5-CEFE-42B1-B67C-86FA7E71E23F}">
          <p14:sldIdLst>
            <p14:sldId id="271"/>
            <p14:sldId id="361"/>
            <p14:sldId id="323"/>
            <p14:sldId id="341"/>
            <p14:sldId id="353"/>
            <p14:sldId id="340"/>
            <p14:sldId id="354"/>
            <p14:sldId id="344"/>
            <p14:sldId id="345"/>
            <p14:sldId id="320"/>
            <p14:sldId id="347"/>
            <p14:sldId id="330"/>
            <p14:sldId id="349"/>
            <p14:sldId id="329"/>
            <p14:sldId id="350"/>
            <p14:sldId id="335"/>
            <p14:sldId id="346"/>
            <p14:sldId id="352"/>
            <p14:sldId id="355"/>
            <p14:sldId id="356"/>
            <p14:sldId id="357"/>
            <p14:sldId id="358"/>
            <p14:sldId id="362"/>
            <p14:sldId id="359"/>
            <p14:sldId id="360"/>
            <p14:sldId id="289"/>
            <p14:sldId id="351"/>
            <p14:sldId id="31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7467D"/>
    <a:srgbClr val="026794"/>
    <a:srgbClr val="405E79"/>
    <a:srgbClr val="35B2B4"/>
    <a:srgbClr val="95CD7A"/>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67059" autoAdjust="0"/>
  </p:normalViewPr>
  <p:slideViewPr>
    <p:cSldViewPr snapToGrid="0" snapToObjects="1">
      <p:cViewPr varScale="1">
        <p:scale>
          <a:sx n="45" d="100"/>
          <a:sy n="45" d="100"/>
        </p:scale>
        <p:origin x="1440" y="60"/>
      </p:cViewPr>
      <p:guideLst>
        <p:guide orient="horz" pos="2160"/>
        <p:guide pos="3840"/>
      </p:guideLst>
    </p:cSldViewPr>
  </p:slideViewPr>
  <p:outlineViewPr>
    <p:cViewPr>
      <p:scale>
        <a:sx n="33" d="100"/>
        <a:sy n="33" d="100"/>
      </p:scale>
      <p:origin x="0" y="-361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7BEC0-A56F-4A54-8804-5FBDEF67BEF0}" type="doc">
      <dgm:prSet loTypeId="urn:microsoft.com/office/officeart/2005/8/layout/venn1" loCatId="relationship" qsTypeId="urn:microsoft.com/office/officeart/2005/8/quickstyle/simple1" qsCatId="simple" csTypeId="urn:microsoft.com/office/officeart/2005/8/colors/accent1_2" csCatId="accent1" phldr="1"/>
      <dgm:spPr/>
    </dgm:pt>
    <dgm:pt modelId="{0ED3D747-0E5D-4E80-83D6-61DFFDD3098B}">
      <dgm:prSet phldrT="[Text]" custT="1"/>
      <dgm:spPr>
        <a:xfrm>
          <a:off x="1135122" y="8"/>
          <a:ext cx="1806851" cy="1806851"/>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fr-FR" sz="2400" b="1" dirty="0">
              <a:solidFill>
                <a:sysClr val="window" lastClr="FFFFFF"/>
              </a:solidFill>
              <a:latin typeface="Calibri" panose="020F0502020204030204"/>
              <a:ea typeface="+mn-ea"/>
              <a:cs typeface="+mn-cs"/>
            </a:rPr>
            <a:t>Le suivi est la collecte systématique d'informations permettant d'évaluer les progrès réalisés au fil du temps</a:t>
          </a:r>
          <a:endParaRPr lang="en-US" sz="2400" b="1" dirty="0">
            <a:solidFill>
              <a:sysClr val="window" lastClr="FFFFFF"/>
            </a:solidFill>
            <a:latin typeface="Calibri" panose="020F0502020204030204"/>
            <a:ea typeface="+mn-ea"/>
            <a:cs typeface="+mn-cs"/>
          </a:endParaRPr>
        </a:p>
      </dgm:t>
    </dgm:pt>
    <dgm:pt modelId="{1702E99A-A760-4C60-B046-29B85BA02316}" type="parTrans" cxnId="{D871C7C5-6A91-4B80-9D14-CCF848BB5148}">
      <dgm:prSet/>
      <dgm:spPr/>
      <dgm:t>
        <a:bodyPr/>
        <a:lstStyle/>
        <a:p>
          <a:endParaRPr lang="en-US">
            <a:solidFill>
              <a:schemeClr val="bg1"/>
            </a:solidFill>
          </a:endParaRPr>
        </a:p>
      </dgm:t>
    </dgm:pt>
    <dgm:pt modelId="{B131FF73-90A6-4C3A-BBCF-D5425FCC9BDA}" type="sibTrans" cxnId="{D871C7C5-6A91-4B80-9D14-CCF848BB5148}">
      <dgm:prSet/>
      <dgm:spPr/>
      <dgm:t>
        <a:bodyPr/>
        <a:lstStyle/>
        <a:p>
          <a:endParaRPr lang="en-US">
            <a:solidFill>
              <a:schemeClr val="bg1"/>
            </a:solidFill>
          </a:endParaRPr>
        </a:p>
      </dgm:t>
    </dgm:pt>
    <dgm:pt modelId="{18A2A244-D193-46A6-A189-4A9E0B75916E}">
      <dgm:prSet phldrT="[Text]" custT="1"/>
      <dgm:spPr>
        <a:xfrm>
          <a:off x="2389873" y="9883"/>
          <a:ext cx="1806851" cy="1806851"/>
        </a:xfrm>
        <a:prstGeom prst="ellipse">
          <a:avLst/>
        </a:prstGeom>
        <a:solidFill>
          <a:srgbClr val="5B9BD5">
            <a:alpha val="50000"/>
            <a:hueOff val="0"/>
            <a:satOff val="0"/>
            <a:lumOff val="0"/>
            <a:alphaOff val="0"/>
          </a:srgbClr>
        </a:solidFill>
        <a:ln w="12700" cap="flat" cmpd="sng" algn="ctr">
          <a:noFill/>
          <a:prstDash val="solid"/>
          <a:miter lim="800000"/>
        </a:ln>
        <a:effectLst/>
      </dgm:spPr>
      <dgm:t>
        <a:bodyPr/>
        <a:lstStyle/>
        <a:p>
          <a:r>
            <a:rPr lang="fr-FR" sz="2400" b="1" dirty="0">
              <a:solidFill>
                <a:sysClr val="window" lastClr="FFFFFF"/>
              </a:solidFill>
              <a:latin typeface="Calibri" panose="020F0502020204030204"/>
              <a:ea typeface="+mn-ea"/>
              <a:cs typeface="+mn-cs"/>
            </a:rPr>
            <a:t>L'évaluation examine des informations spécifiques à des moments précis afin de déterminer si les actions entreprises ont donné les résultats escomptés</a:t>
          </a:r>
          <a:endParaRPr lang="en-US" sz="2400" b="1" dirty="0">
            <a:solidFill>
              <a:sysClr val="window" lastClr="FFFFFF"/>
            </a:solidFill>
            <a:latin typeface="Calibri" panose="020F0502020204030204"/>
            <a:ea typeface="+mn-ea"/>
            <a:cs typeface="+mn-cs"/>
          </a:endParaRPr>
        </a:p>
      </dgm:t>
    </dgm:pt>
    <dgm:pt modelId="{AC48E59F-CE7A-4968-B1EC-685FD9B938D5}" type="parTrans" cxnId="{74F11452-9CA8-4EE5-B77A-98D4A003C068}">
      <dgm:prSet/>
      <dgm:spPr/>
      <dgm:t>
        <a:bodyPr/>
        <a:lstStyle/>
        <a:p>
          <a:endParaRPr lang="en-US">
            <a:solidFill>
              <a:schemeClr val="bg1"/>
            </a:solidFill>
          </a:endParaRPr>
        </a:p>
      </dgm:t>
    </dgm:pt>
    <dgm:pt modelId="{44793F2A-9436-47C6-8235-A4365AB0A375}" type="sibTrans" cxnId="{74F11452-9CA8-4EE5-B77A-98D4A003C068}">
      <dgm:prSet/>
      <dgm:spPr/>
      <dgm:t>
        <a:bodyPr/>
        <a:lstStyle/>
        <a:p>
          <a:endParaRPr lang="en-US">
            <a:solidFill>
              <a:schemeClr val="bg1"/>
            </a:solidFill>
          </a:endParaRPr>
        </a:p>
      </dgm:t>
    </dgm:pt>
    <dgm:pt modelId="{518BE772-75DB-420A-B785-E56B01E8AC95}" type="pres">
      <dgm:prSet presAssocID="{5427BEC0-A56F-4A54-8804-5FBDEF67BEF0}" presName="compositeShape" presStyleCnt="0">
        <dgm:presLayoutVars>
          <dgm:chMax val="7"/>
          <dgm:dir/>
          <dgm:resizeHandles val="exact"/>
        </dgm:presLayoutVars>
      </dgm:prSet>
      <dgm:spPr/>
    </dgm:pt>
    <dgm:pt modelId="{5B7073EF-8D96-42CB-A7B0-E85BD391EBC7}" type="pres">
      <dgm:prSet presAssocID="{0ED3D747-0E5D-4E80-83D6-61DFFDD3098B}" presName="circ1" presStyleLbl="vennNode1" presStyleIdx="0" presStyleCnt="2" custLinFactNeighborX="657" custLinFactNeighborY="-273"/>
      <dgm:spPr/>
    </dgm:pt>
    <dgm:pt modelId="{84FC5B6D-95FD-431D-B058-214CC89D9B40}" type="pres">
      <dgm:prSet presAssocID="{0ED3D747-0E5D-4E80-83D6-61DFFDD3098B}" presName="circ1Tx" presStyleLbl="revTx" presStyleIdx="0" presStyleCnt="0">
        <dgm:presLayoutVars>
          <dgm:chMax val="0"/>
          <dgm:chPref val="0"/>
          <dgm:bulletEnabled val="1"/>
        </dgm:presLayoutVars>
      </dgm:prSet>
      <dgm:spPr/>
    </dgm:pt>
    <dgm:pt modelId="{BCD9AB74-F5EE-4FCB-8DDB-F5D3DACC9C5F}" type="pres">
      <dgm:prSet presAssocID="{18A2A244-D193-46A6-A189-4A9E0B75916E}" presName="circ2" presStyleLbl="vennNode1" presStyleIdx="1" presStyleCnt="2" custScaleX="101264" custLinFactNeighborX="-1971" custLinFactNeighborY="274"/>
      <dgm:spPr/>
    </dgm:pt>
    <dgm:pt modelId="{1172A15F-98E8-4905-A3B5-336B3B4E4AD6}" type="pres">
      <dgm:prSet presAssocID="{18A2A244-D193-46A6-A189-4A9E0B75916E}" presName="circ2Tx" presStyleLbl="revTx" presStyleIdx="0" presStyleCnt="0">
        <dgm:presLayoutVars>
          <dgm:chMax val="0"/>
          <dgm:chPref val="0"/>
          <dgm:bulletEnabled val="1"/>
        </dgm:presLayoutVars>
      </dgm:prSet>
      <dgm:spPr/>
    </dgm:pt>
  </dgm:ptLst>
  <dgm:cxnLst>
    <dgm:cxn modelId="{74F11452-9CA8-4EE5-B77A-98D4A003C068}" srcId="{5427BEC0-A56F-4A54-8804-5FBDEF67BEF0}" destId="{18A2A244-D193-46A6-A189-4A9E0B75916E}" srcOrd="1" destOrd="0" parTransId="{AC48E59F-CE7A-4968-B1EC-685FD9B938D5}" sibTransId="{44793F2A-9436-47C6-8235-A4365AB0A375}"/>
    <dgm:cxn modelId="{D88E9093-DC13-4B48-AC3A-8DC143E18BAB}" type="presOf" srcId="{0ED3D747-0E5D-4E80-83D6-61DFFDD3098B}" destId="{5B7073EF-8D96-42CB-A7B0-E85BD391EBC7}" srcOrd="0" destOrd="0" presId="urn:microsoft.com/office/officeart/2005/8/layout/venn1"/>
    <dgm:cxn modelId="{D1A01DA8-865F-42DB-B9F3-C3FAFEEEEC4F}" type="presOf" srcId="{0ED3D747-0E5D-4E80-83D6-61DFFDD3098B}" destId="{84FC5B6D-95FD-431D-B058-214CC89D9B40}" srcOrd="1" destOrd="0" presId="urn:microsoft.com/office/officeart/2005/8/layout/venn1"/>
    <dgm:cxn modelId="{A458D2AA-B231-4CFF-BB32-9BE3378A5D63}" type="presOf" srcId="{5427BEC0-A56F-4A54-8804-5FBDEF67BEF0}" destId="{518BE772-75DB-420A-B785-E56B01E8AC95}" srcOrd="0" destOrd="0" presId="urn:microsoft.com/office/officeart/2005/8/layout/venn1"/>
    <dgm:cxn modelId="{D871C7C5-6A91-4B80-9D14-CCF848BB5148}" srcId="{5427BEC0-A56F-4A54-8804-5FBDEF67BEF0}" destId="{0ED3D747-0E5D-4E80-83D6-61DFFDD3098B}" srcOrd="0" destOrd="0" parTransId="{1702E99A-A760-4C60-B046-29B85BA02316}" sibTransId="{B131FF73-90A6-4C3A-BBCF-D5425FCC9BDA}"/>
    <dgm:cxn modelId="{134177D6-82FE-4809-837F-EC804F02569B}" type="presOf" srcId="{18A2A244-D193-46A6-A189-4A9E0B75916E}" destId="{1172A15F-98E8-4905-A3B5-336B3B4E4AD6}" srcOrd="1" destOrd="0" presId="urn:microsoft.com/office/officeart/2005/8/layout/venn1"/>
    <dgm:cxn modelId="{2C4C3FE4-64C7-4C2D-9ADA-401B2FC802A4}" type="presOf" srcId="{18A2A244-D193-46A6-A189-4A9E0B75916E}" destId="{BCD9AB74-F5EE-4FCB-8DDB-F5D3DACC9C5F}" srcOrd="0" destOrd="0" presId="urn:microsoft.com/office/officeart/2005/8/layout/venn1"/>
    <dgm:cxn modelId="{A6354472-CE6E-470F-B413-806A6920FF62}" type="presParOf" srcId="{518BE772-75DB-420A-B785-E56B01E8AC95}" destId="{5B7073EF-8D96-42CB-A7B0-E85BD391EBC7}" srcOrd="0" destOrd="0" presId="urn:microsoft.com/office/officeart/2005/8/layout/venn1"/>
    <dgm:cxn modelId="{C4BD1F99-7B49-4757-9A05-95D023D4284E}" type="presParOf" srcId="{518BE772-75DB-420A-B785-E56B01E8AC95}" destId="{84FC5B6D-95FD-431D-B058-214CC89D9B40}" srcOrd="1" destOrd="0" presId="urn:microsoft.com/office/officeart/2005/8/layout/venn1"/>
    <dgm:cxn modelId="{98A248D6-9686-4531-8B17-A66141C22A7B}" type="presParOf" srcId="{518BE772-75DB-420A-B785-E56B01E8AC95}" destId="{BCD9AB74-F5EE-4FCB-8DDB-F5D3DACC9C5F}" srcOrd="2" destOrd="0" presId="urn:microsoft.com/office/officeart/2005/8/layout/venn1"/>
    <dgm:cxn modelId="{87057457-E099-4923-98EA-89582083105F}" type="presParOf" srcId="{518BE772-75DB-420A-B785-E56B01E8AC95}" destId="{1172A15F-98E8-4905-A3B5-336B3B4E4AD6}"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073EF-8D96-42CB-A7B0-E85BD391EBC7}">
      <dsp:nvSpPr>
        <dsp:cNvPr id="0" name=""/>
        <dsp:cNvSpPr/>
      </dsp:nvSpPr>
      <dsp:spPr>
        <a:xfrm>
          <a:off x="562365" y="23"/>
          <a:ext cx="4733676" cy="4733676"/>
        </a:xfrm>
        <a:prstGeom prst="ellipse">
          <a:avLst/>
        </a:prstGeom>
        <a:solidFill>
          <a:srgbClr val="5B9B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ysClr val="window" lastClr="FFFFFF"/>
              </a:solidFill>
              <a:latin typeface="Calibri" panose="020F0502020204030204"/>
              <a:ea typeface="+mn-ea"/>
              <a:cs typeface="+mn-cs"/>
            </a:rPr>
            <a:t>Le suivi est la collecte systématique d'informations permettant d'évaluer les progrès réalisés au fil du temps</a:t>
          </a:r>
          <a:endParaRPr lang="en-US" sz="2400" b="1" kern="1200" dirty="0">
            <a:solidFill>
              <a:sysClr val="window" lastClr="FFFFFF"/>
            </a:solidFill>
            <a:latin typeface="Calibri" panose="020F0502020204030204"/>
            <a:ea typeface="+mn-ea"/>
            <a:cs typeface="+mn-cs"/>
          </a:endParaRPr>
        </a:p>
      </dsp:txBody>
      <dsp:txXfrm>
        <a:off x="1623075" y="1087962"/>
        <a:ext cx="1929925" cy="2557798"/>
      </dsp:txXfrm>
    </dsp:sp>
    <dsp:sp modelId="{BCD9AB74-F5EE-4FCB-8DDB-F5D3DACC9C5F}">
      <dsp:nvSpPr>
        <dsp:cNvPr id="0" name=""/>
        <dsp:cNvSpPr/>
      </dsp:nvSpPr>
      <dsp:spPr>
        <a:xfrm>
          <a:off x="3819707" y="25892"/>
          <a:ext cx="4793510" cy="4733676"/>
        </a:xfrm>
        <a:prstGeom prst="ellipse">
          <a:avLst/>
        </a:prstGeom>
        <a:solidFill>
          <a:srgbClr val="5B9BD5">
            <a:alpha val="5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ysClr val="window" lastClr="FFFFFF"/>
              </a:solidFill>
              <a:latin typeface="Calibri" panose="020F0502020204030204"/>
              <a:ea typeface="+mn-ea"/>
              <a:cs typeface="+mn-cs"/>
            </a:rPr>
            <a:t>L'évaluation examine des informations spécifiques à des moments précis afin de déterminer si les actions entreprises ont donné les résultats escomptés</a:t>
          </a:r>
          <a:endParaRPr lang="en-US" sz="2400" b="1" kern="1200" dirty="0">
            <a:solidFill>
              <a:sysClr val="window" lastClr="FFFFFF"/>
            </a:solidFill>
            <a:latin typeface="Calibri" panose="020F0502020204030204"/>
            <a:ea typeface="+mn-ea"/>
            <a:cs typeface="+mn-cs"/>
          </a:endParaRPr>
        </a:p>
      </dsp:txBody>
      <dsp:txXfrm>
        <a:off x="5584780" y="1113831"/>
        <a:ext cx="1954319" cy="255779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dirty="0"/>
          </a:p>
        </p:txBody>
      </p:sp>
    </p:spTree>
    <p:extLst>
      <p:ext uri="{BB962C8B-B14F-4D97-AF65-F5344CB8AC3E}">
        <p14:creationId xmlns:p14="http://schemas.microsoft.com/office/powerpoint/2010/main" val="380533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Sonder pour savoir si la communauté a décidé de ne faire le suivi que du résultat final, ou si elle a essayé de le faire tout au long du processus, à partir des ressources nécessaires pour réaliser l'action, jusqu'à ce que l'on sache si l'activité a été couronnée de succès.</a:t>
            </a:r>
          </a:p>
          <a:p>
            <a:endParaRPr lang="fr-FR" dirty="0"/>
          </a:p>
          <a:p>
            <a:r>
              <a:rPr lang="fr-FR" dirty="0"/>
              <a:t>Veillez à ce que le numéro 4 soit mis en évidence dans le groupe </a:t>
            </a:r>
            <a:r>
              <a:rPr lang="en-US" sz="1200" kern="1200" dirty="0">
                <a:solidFill>
                  <a:schemeClr val="tx1"/>
                </a:solidFill>
                <a:effectLst/>
                <a:latin typeface="+mn-lt"/>
                <a:ea typeface="+mn-ea"/>
                <a:cs typeface="+mn-cs"/>
              </a:rPr>
              <a:t>–</a:t>
            </a:r>
            <a:r>
              <a:rPr lang="fr-FR" dirty="0"/>
              <a:t> le but du suivi n'est pas seulement de prendre des informations, mais aussi de revenir et d'améliorer les pratiques. </a:t>
            </a:r>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320617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Si le suivi est important pour s'assurer que les actions communautaires vont dans la bonne direction, les évaluations sont destinées à mesurer l'impact global d'un programme ou d'une réponse.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Cette section examine comment nous pouvons évaluer une partie du travail effectué au niveau communautaire. Dans le cadre du travail communautaire, il se peut que les actions ne soient pas clairement terminées </a:t>
            </a:r>
            <a:r>
              <a:rPr lang="en-US"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d'autant plus que l'objectif de l'action communautaire est d'être durable et à long terme. Par conséquent, les évaluations peuvent être planifiées vers la fin d'une réponse identifiée concernant un certain risque pour les enfants, ou après un laps de temps important.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320431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Habituellement, les donateurs exigent un processus d'évaluation rigoureux qui implique une méthodologie, comme des entretiens avec des informateurs clés, des discussions de groupe et l'examen des documents de projet, des budgets et des rapports.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Bien que votre organisation puisse vous demander de le faire, il existe des moyens de faire de l'évaluation une occasion d'apprentissage pour les groupes communautaires. Cela peut se faire par le biais d'approches participatives. </a:t>
            </a:r>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13</a:t>
            </a:fld>
            <a:endParaRPr lang="en-US" dirty="0"/>
          </a:p>
        </p:txBody>
      </p:sp>
    </p:spTree>
    <p:extLst>
      <p:ext uri="{BB962C8B-B14F-4D97-AF65-F5344CB8AC3E}">
        <p14:creationId xmlns:p14="http://schemas.microsoft.com/office/powerpoint/2010/main" val="123027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dirty="0"/>
          </a:p>
        </p:txBody>
      </p:sp>
    </p:spTree>
    <p:extLst>
      <p:ext uri="{BB962C8B-B14F-4D97-AF65-F5344CB8AC3E}">
        <p14:creationId xmlns:p14="http://schemas.microsoft.com/office/powerpoint/2010/main" val="173518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quelques exemples de questions qui peuvent aider à lancer une discussion avec les membres de la communauté. Dans les prochaines diapositives, nous passerons en revue quelques outils utiles que vous pouvez utiliser </a:t>
            </a:r>
          </a:p>
          <a:p>
            <a:endParaRPr lang="fr-FR" dirty="0"/>
          </a:p>
          <a:p>
            <a:r>
              <a:rPr lang="fr-FR" dirty="0"/>
              <a:t>Dans le cadre de cette discussion, il est essentiel de recueillir des exemples de réussite. Identifier ce qui fonctionne, documenter le processus et l'impact de l'action, et le partager avec la communauté au sens large peut générer de l'énergie et de la passion autour d'autres parties du plan d'action, et peut encourager une plus grande participation des autres membres de la communauté. Les évaluations sont utilisées pour garantir la redevabilité de la communauté envers les enfants et les familles et pour tirer des enseignements des approches utilisées.</a:t>
            </a:r>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15</a:t>
            </a:fld>
            <a:endParaRPr lang="en-US" dirty="0"/>
          </a:p>
        </p:txBody>
      </p:sp>
    </p:spTree>
    <p:extLst>
      <p:ext uri="{BB962C8B-B14F-4D97-AF65-F5344CB8AC3E}">
        <p14:creationId xmlns:p14="http://schemas.microsoft.com/office/powerpoint/2010/main" val="380302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b="1" dirty="0"/>
              <a:t>30 minutes - 20 minutes de discussion de groupe, 10 minutes de feedback et de débriefing.</a:t>
            </a:r>
          </a:p>
          <a:p>
            <a:endParaRPr lang="fr-FR" b="0" dirty="0"/>
          </a:p>
          <a:p>
            <a:r>
              <a:rPr lang="fr-FR" b="0" dirty="0"/>
              <a:t>Les participants reviennent à leurs plans d'action et de suivi et discutent de la manière dont ils élaboreraient un plan d'évaluation. Les questions de la diapositive 17 peuvent être utilisées pour faire un compte rendu de l'exercice.</a:t>
            </a: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dirty="0"/>
          </a:p>
        </p:txBody>
      </p:sp>
    </p:spTree>
    <p:extLst>
      <p:ext uri="{BB962C8B-B14F-4D97-AF65-F5344CB8AC3E}">
        <p14:creationId xmlns:p14="http://schemas.microsoft.com/office/powerpoint/2010/main" val="135610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Réunissez le groupe en séance plénière; animez une brève discussion sur la question en inscrivant les réponses sur un tableau de conférence. Vous trouverez des réflexions supplémentaires à ce sujet sur la diapositive suivante. </a:t>
            </a:r>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17</a:t>
            </a:fld>
            <a:endParaRPr lang="en-US" dirty="0"/>
          </a:p>
        </p:txBody>
      </p:sp>
    </p:spTree>
    <p:extLst>
      <p:ext uri="{BB962C8B-B14F-4D97-AF65-F5344CB8AC3E}">
        <p14:creationId xmlns:p14="http://schemas.microsoft.com/office/powerpoint/2010/main" val="111868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18</a:t>
            </a:fld>
            <a:endParaRPr lang="en-US" dirty="0"/>
          </a:p>
        </p:txBody>
      </p:sp>
    </p:spTree>
    <p:extLst>
      <p:ext uri="{BB962C8B-B14F-4D97-AF65-F5344CB8AC3E}">
        <p14:creationId xmlns:p14="http://schemas.microsoft.com/office/powerpoint/2010/main" val="2855644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véritable redevabilité envers les enfants et leurs familles signifie leur offrir la possibilité de décider si et comment nous travaillons avec eux, et le pouvoir de nous demander des comptes sur ce que nous faisons. </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dirty="0"/>
          </a:p>
        </p:txBody>
      </p:sp>
    </p:spTree>
    <p:extLst>
      <p:ext uri="{BB962C8B-B14F-4D97-AF65-F5344CB8AC3E}">
        <p14:creationId xmlns:p14="http://schemas.microsoft.com/office/powerpoint/2010/main" val="1179333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International. (2018). Child-friendly feedback mechanisms: Guide and toolkit. United Kingdom: Plan International. p. 8.</a:t>
            </a:r>
          </a:p>
          <a:p>
            <a:endParaRPr lang="en-US" dirty="0"/>
          </a:p>
          <a:p>
            <a:r>
              <a:rPr lang="fr-FR" dirty="0"/>
              <a:t>Demandez aux participants s'ils ont utilisé des mécanismes de feedback et de partager leurs expériences. Discutez également du rôle que les mécanismes de feedback ont joué dans le suivi et l'évaluation.</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dirty="0"/>
          </a:p>
        </p:txBody>
      </p:sp>
    </p:spTree>
    <p:extLst>
      <p:ext uri="{BB962C8B-B14F-4D97-AF65-F5344CB8AC3E}">
        <p14:creationId xmlns:p14="http://schemas.microsoft.com/office/powerpoint/2010/main" val="186639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dirty="0"/>
              <a:t>Cette séance est basée sur le chapitre 5 du Guide de réflexion pour le terrain, «</a:t>
            </a:r>
            <a:r>
              <a:rPr lang="fr-FR" b="1" dirty="0"/>
              <a:t>Réflexion sur la qualité de notre partenariat avec les communautés</a:t>
            </a:r>
            <a:r>
              <a:rPr lang="fr-FR" b="0" dirty="0"/>
              <a:t>»</a:t>
            </a:r>
            <a:r>
              <a:rPr lang="fr-FR" dirty="0"/>
              <a:t>. Si le Guide de réflexion pour le terrain n'est pas utilisé comme un compagnon pour les activités de renforcement des capacités, il peut être utilisé comme document lors de cette séance pour faciliter les activités de réflexion.</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1533850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dirty="0"/>
          </a:p>
        </p:txBody>
      </p:sp>
    </p:spTree>
    <p:extLst>
      <p:ext uri="{BB962C8B-B14F-4D97-AF65-F5344CB8AC3E}">
        <p14:creationId xmlns:p14="http://schemas.microsoft.com/office/powerpoint/2010/main" val="49525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Vous devrez réfléchir aux méthodes les plus appropriées à votre contexte. Il est important d'avoir des méthodes différentes qui incluent tous les membres de la communauté.</a:t>
            </a:r>
          </a:p>
          <a:p>
            <a:endParaRPr lang="fr-FR" dirty="0"/>
          </a:p>
          <a:p>
            <a:r>
              <a:rPr lang="fr-FR" dirty="0"/>
              <a:t>La collecte de feedback n'est qu'une partie du système de redevabilité. Le feedback est collecté pour établir la confiance au sein de la communauté et pour améliorer notre programmation. Par conséquent, nous devons répondre correctement aux plaintes et aux commentaires que nous recevons. L'analyse des données recueillies permet d'identifier les domaines qui doivent être améliorés, les activités qui doivent être lancées, et même les plaintes qui peuvent nécessiter un suivi plus formel. </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dirty="0"/>
          </a:p>
        </p:txBody>
      </p:sp>
    </p:spTree>
    <p:extLst>
      <p:ext uri="{BB962C8B-B14F-4D97-AF65-F5344CB8AC3E}">
        <p14:creationId xmlns:p14="http://schemas.microsoft.com/office/powerpoint/2010/main" val="403599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Bien que ces orientations soient axées sur les processus communautaires appropriés pour le suivi de leurs actions de protection de l'enfance, vous, en tant qu'acteur de la protection de l'enfance, devrez toujours fournir des documents pour vos propres rapports programmatiques.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23</a:t>
            </a:fld>
            <a:endParaRPr lang="en-US" dirty="0"/>
          </a:p>
        </p:txBody>
      </p:sp>
    </p:spTree>
    <p:extLst>
      <p:ext uri="{BB962C8B-B14F-4D97-AF65-F5344CB8AC3E}">
        <p14:creationId xmlns:p14="http://schemas.microsoft.com/office/powerpoint/2010/main" val="2141447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Bien que ces orientations soient axées sur les processus communautaires appropriés pour le suivi de leurs actions de protection de l'enfance, vous, en tant qu'acteur de la protection de l'enfance, devrez toujours fournir des documents pour vos propres rapports programmatiques.</a:t>
            </a:r>
          </a:p>
          <a:p>
            <a:endParaRPr lang="en-US" dirty="0"/>
          </a:p>
          <a:p>
            <a:r>
              <a:rPr lang="fr-FR" dirty="0"/>
              <a:t>Il s'agit d'outils que les participants peuvent utiliser pour mettre en relation les informations issues des processus de suivi participatif afin d'éclairer leur suivi et leurs rapports programmatiques.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24</a:t>
            </a:fld>
            <a:endParaRPr lang="en-US" dirty="0"/>
          </a:p>
        </p:txBody>
      </p:sp>
    </p:spTree>
    <p:extLst>
      <p:ext uri="{BB962C8B-B14F-4D97-AF65-F5344CB8AC3E}">
        <p14:creationId xmlns:p14="http://schemas.microsoft.com/office/powerpoint/2010/main" val="339153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25</a:t>
            </a:fld>
            <a:endParaRPr lang="en-US" dirty="0"/>
          </a:p>
        </p:txBody>
      </p:sp>
    </p:spTree>
    <p:extLst>
      <p:ext uri="{BB962C8B-B14F-4D97-AF65-F5344CB8AC3E}">
        <p14:creationId xmlns:p14="http://schemas.microsoft.com/office/powerpoint/2010/main" val="4282428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26</a:t>
            </a:fld>
            <a:endParaRPr lang="en-US" dirty="0"/>
          </a:p>
        </p:txBody>
      </p:sp>
    </p:spTree>
    <p:extLst>
      <p:ext uri="{BB962C8B-B14F-4D97-AF65-F5344CB8AC3E}">
        <p14:creationId xmlns:p14="http://schemas.microsoft.com/office/powerpoint/2010/main" val="4216313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dirty="0"/>
              <a:t>Cette séance est basée sur le chapitre 5 du Guide de réflexion pour le terrain, «</a:t>
            </a:r>
            <a:r>
              <a:rPr lang="fr-FR" b="1" dirty="0"/>
              <a:t>Réflexion sur la qualité de notre partenariat avec les communautés</a:t>
            </a:r>
            <a:r>
              <a:rPr lang="fr-FR" b="0" dirty="0"/>
              <a:t>»</a:t>
            </a:r>
            <a:r>
              <a:rPr lang="fr-FR" dirty="0"/>
              <a:t>. Si le Guide de réflexion pour le terrain n'est pas utilisé comme un compagnon pour les activités de renforcement des capacités, il peut être utilisé comme document lors de cette séance pour faciliter les activités de réflexion.</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27</a:t>
            </a:fld>
            <a:endParaRPr lang="en-US" dirty="0"/>
          </a:p>
        </p:txBody>
      </p:sp>
    </p:spTree>
    <p:extLst>
      <p:ext uri="{BB962C8B-B14F-4D97-AF65-F5344CB8AC3E}">
        <p14:creationId xmlns:p14="http://schemas.microsoft.com/office/powerpoint/2010/main" val="78567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aurons besoin de méthodes pour mesurer les actions, déterminer si elles atteignent leurs objectifs, et leur qualité.</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418346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Expliquez au groupe que nous allons commencer par quelques définitions de base des concepts. </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388442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termes «suivi» et «évaluation» ne doivent pas être imposés aux communautés. Les approches participatives de suivi et d'évaluation diffèrent des approches du cycle de programme des organisations, car elles sont dirigées par la communauté, par ses processus et par ses priorités.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133549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 Evaluation. (2017). Participatory Monitoring &amp; Evaluation in Tanzania’s Health and Social Service Programs: Training Manual. Chapel Hill. p. 74.</a:t>
            </a:r>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385001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Après la phase de remue-méninges, passez à la diapositive suivante pour montrer quelques exemples de questions d'approfondissement qui pourraient mener à une discussion fructueuse.</a:t>
            </a:r>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321133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Lors de la planification des actions dans la communauté, il sera utile de prévoir du temps pour discuter de la manière dont la communauté garde une trace des mesures qu'elle a prises tout au long du processus et de la manière dont elle identifiera les lacunes ou les défis qui nécessitent des ajustements au plan d'action. Il peut s'avérer utile de discuter d'un réexamen périodique du processus de planification de l'action afin de réfléchir à son effet sur la protection des enfants.</a:t>
            </a:r>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29345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30 minutes - 20 minutes de discussion, 10 minutes de feedback et de débriefing.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Référez-vous au document d'exercice utilisé dans M2.S8 pour vous entraîner à élaborer des plans d'action, en revenant sur cette question vers la fin du modèle.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Si ceux-ci n'ont pas été complétés, distribuez le document M2.S10. </a:t>
            </a:r>
            <a:r>
              <a:rPr lang="en-US" sz="1200" b="0" kern="1200" baseline="0" dirty="0">
                <a:solidFill>
                  <a:schemeClr val="tx1"/>
                </a:solidFill>
                <a:effectLst/>
                <a:latin typeface="+mn-lt"/>
                <a:ea typeface="+mn-ea"/>
                <a:cs typeface="+mn-cs"/>
              </a:rPr>
              <a:t>–</a:t>
            </a:r>
            <a:r>
              <a:rPr lang="fr-FR" b="0" dirty="0"/>
              <a:t> Exercice </a:t>
            </a:r>
            <a:r>
              <a:rPr lang="en-US" sz="1200" b="0" kern="1200" baseline="0" dirty="0">
                <a:solidFill>
                  <a:schemeClr val="tx1"/>
                </a:solidFill>
                <a:effectLst/>
                <a:latin typeface="+mn-lt"/>
                <a:ea typeface="+mn-ea"/>
                <a:cs typeface="+mn-cs"/>
              </a:rPr>
              <a:t>–</a:t>
            </a:r>
            <a:r>
              <a:rPr lang="fr-FR" b="0" dirty="0"/>
              <a:t> Document </a:t>
            </a:r>
            <a:r>
              <a:rPr lang="en-US" sz="1200" b="0" kern="1200" baseline="0" dirty="0">
                <a:solidFill>
                  <a:schemeClr val="tx1"/>
                </a:solidFill>
                <a:effectLst/>
                <a:latin typeface="+mn-lt"/>
                <a:ea typeface="+mn-ea"/>
                <a:cs typeface="+mn-cs"/>
              </a:rPr>
              <a:t>–</a:t>
            </a:r>
            <a:r>
              <a:rPr lang="fr-FR" b="0" dirty="0"/>
              <a:t> Suivi des programmes de protection de l'enfance au niveau communautaire.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Les questions récapitulatives se trouvent sur la diapositive suivante. </a:t>
            </a: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dirty="0"/>
          </a:p>
        </p:txBody>
      </p:sp>
    </p:spTree>
    <p:extLst>
      <p:ext uri="{BB962C8B-B14F-4D97-AF65-F5344CB8AC3E}">
        <p14:creationId xmlns:p14="http://schemas.microsoft.com/office/powerpoint/2010/main" val="3854382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14"/>
          <p:cNvSpPr>
            <a:spLocks noGrp="1"/>
          </p:cNvSpPr>
          <p:nvPr>
            <p:ph type="body" sz="quarter" idx="11" hasCustomPrompt="1"/>
          </p:nvPr>
        </p:nvSpPr>
        <p:spPr>
          <a:xfrm>
            <a:off x="1828010" y="2076694"/>
            <a:ext cx="8535988"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91"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9" y="2704634"/>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5" y="1635973"/>
            <a:ext cx="10820188"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6"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p:cNvSpPr>
            <a:spLocks noGrp="1"/>
          </p:cNvSpPr>
          <p:nvPr>
            <p:ph type="body" sz="quarter" idx="10"/>
          </p:nvPr>
        </p:nvSpPr>
        <p:spPr>
          <a:xfrm>
            <a:off x="656023" y="1971677"/>
            <a:ext cx="10820014"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4"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5" y="1635973"/>
            <a:ext cx="10820188"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6"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p:cNvSpPr>
            <a:spLocks noGrp="1"/>
          </p:cNvSpPr>
          <p:nvPr>
            <p:ph type="body" sz="quarter" idx="10"/>
          </p:nvPr>
        </p:nvSpPr>
        <p:spPr>
          <a:xfrm>
            <a:off x="656023" y="1971677"/>
            <a:ext cx="10820014"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4"/>
            <a:ext cx="10820014"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5" y="1635973"/>
            <a:ext cx="10820188"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6"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p:cNvSpPr>
            <a:spLocks noGrp="1"/>
          </p:cNvSpPr>
          <p:nvPr>
            <p:ph type="body" sz="quarter" idx="10"/>
          </p:nvPr>
        </p:nvSpPr>
        <p:spPr>
          <a:xfrm>
            <a:off x="656023" y="1971676"/>
            <a:ext cx="10820014"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4"/>
            <a:ext cx="10820014"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5" y="1635973"/>
            <a:ext cx="10820188"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6"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p:cNvSpPr>
            <a:spLocks noGrp="1"/>
          </p:cNvSpPr>
          <p:nvPr>
            <p:ph type="body" sz="quarter" idx="10"/>
          </p:nvPr>
        </p:nvSpPr>
        <p:spPr>
          <a:xfrm>
            <a:off x="656023" y="1971677"/>
            <a:ext cx="10820014"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4"/>
            <a:ext cx="10820014"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2"/>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90"/>
            <a:ext cx="10820014"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3" y="2333626"/>
            <a:ext cx="10820014"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2"/>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4"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7"/>
            <a:ext cx="10820014"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4"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6"/>
            <a:ext cx="10820014"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2"/>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2"/>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4" y="365125"/>
            <a:ext cx="10820012"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4"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7"/>
            <a:ext cx="10820014"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102" y="257178"/>
            <a:ext cx="6943301"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9"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5"/>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p:cNvSpPr>
            <a:spLocks noGrp="1"/>
          </p:cNvSpPr>
          <p:nvPr>
            <p:ph type="pic" sz="quarter" idx="10"/>
          </p:nvPr>
        </p:nvSpPr>
        <p:spPr>
          <a:xfrm>
            <a:off x="3" y="0"/>
            <a:ext cx="4340226" cy="6858000"/>
          </a:xfrm>
        </p:spPr>
        <p:txBody>
          <a:bodyPr/>
          <a:lstStyle/>
          <a:p>
            <a:r>
              <a:rPr lang="en-US" dirty="0"/>
              <a:t>Click icon to add picture</a:t>
            </a:r>
          </a:p>
        </p:txBody>
      </p:sp>
      <p:sp>
        <p:nvSpPr>
          <p:cNvPr id="19" name="Text Placeholder 11"/>
          <p:cNvSpPr>
            <a:spLocks noGrp="1"/>
          </p:cNvSpPr>
          <p:nvPr>
            <p:ph type="body" sz="quarter" idx="12"/>
          </p:nvPr>
        </p:nvSpPr>
        <p:spPr>
          <a:xfrm>
            <a:off x="4890102" y="1907476"/>
            <a:ext cx="6943301"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102" y="257178"/>
            <a:ext cx="6943301"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9"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5"/>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p:cNvSpPr>
            <a:spLocks noGrp="1"/>
          </p:cNvSpPr>
          <p:nvPr>
            <p:ph type="pic" sz="quarter" idx="10"/>
          </p:nvPr>
        </p:nvSpPr>
        <p:spPr>
          <a:xfrm>
            <a:off x="3" y="0"/>
            <a:ext cx="4340226" cy="6858000"/>
          </a:xfrm>
        </p:spPr>
        <p:txBody>
          <a:bodyPr/>
          <a:lstStyle/>
          <a:p>
            <a:r>
              <a:rPr lang="en-US" dirty="0"/>
              <a:t>Click icon to add picture</a:t>
            </a:r>
          </a:p>
        </p:txBody>
      </p:sp>
      <p:sp>
        <p:nvSpPr>
          <p:cNvPr id="19" name="Text Placeholder 11"/>
          <p:cNvSpPr>
            <a:spLocks noGrp="1"/>
          </p:cNvSpPr>
          <p:nvPr>
            <p:ph type="body" sz="quarter" idx="12"/>
          </p:nvPr>
        </p:nvSpPr>
        <p:spPr>
          <a:xfrm>
            <a:off x="4890102" y="1907476"/>
            <a:ext cx="6943301"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14"/>
          <p:cNvSpPr>
            <a:spLocks noGrp="1"/>
          </p:cNvSpPr>
          <p:nvPr>
            <p:ph type="body" sz="quarter" idx="11" hasCustomPrompt="1"/>
          </p:nvPr>
        </p:nvSpPr>
        <p:spPr>
          <a:xfrm>
            <a:off x="1828010" y="2076694"/>
            <a:ext cx="8535988"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91"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9" y="2704634"/>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102" y="257178"/>
            <a:ext cx="6943301"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9"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5"/>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p:cNvSpPr>
            <a:spLocks noGrp="1"/>
          </p:cNvSpPr>
          <p:nvPr>
            <p:ph type="pic" sz="quarter" idx="10"/>
          </p:nvPr>
        </p:nvSpPr>
        <p:spPr>
          <a:xfrm>
            <a:off x="3" y="0"/>
            <a:ext cx="4340226" cy="6858000"/>
          </a:xfrm>
        </p:spPr>
        <p:txBody>
          <a:bodyPr/>
          <a:lstStyle/>
          <a:p>
            <a:r>
              <a:rPr lang="en-US" dirty="0"/>
              <a:t>Click icon to add picture</a:t>
            </a:r>
          </a:p>
        </p:txBody>
      </p:sp>
      <p:sp>
        <p:nvSpPr>
          <p:cNvPr id="19" name="Text Placeholder 11"/>
          <p:cNvSpPr>
            <a:spLocks noGrp="1"/>
          </p:cNvSpPr>
          <p:nvPr>
            <p:ph type="body" sz="quarter" idx="12"/>
          </p:nvPr>
        </p:nvSpPr>
        <p:spPr>
          <a:xfrm>
            <a:off x="4890102" y="1907476"/>
            <a:ext cx="6943301"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102" y="257178"/>
            <a:ext cx="6943301"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9"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5"/>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p:cNvSpPr>
            <a:spLocks noGrp="1"/>
          </p:cNvSpPr>
          <p:nvPr>
            <p:ph type="pic" sz="quarter" idx="10"/>
          </p:nvPr>
        </p:nvSpPr>
        <p:spPr>
          <a:xfrm>
            <a:off x="3" y="0"/>
            <a:ext cx="4340226" cy="6858000"/>
          </a:xfrm>
        </p:spPr>
        <p:txBody>
          <a:bodyPr/>
          <a:lstStyle/>
          <a:p>
            <a:r>
              <a:rPr lang="en-US" dirty="0"/>
              <a:t>Click icon to add picture</a:t>
            </a:r>
          </a:p>
        </p:txBody>
      </p:sp>
      <p:sp>
        <p:nvSpPr>
          <p:cNvPr id="19" name="Text Placeholder 11"/>
          <p:cNvSpPr>
            <a:spLocks noGrp="1"/>
          </p:cNvSpPr>
          <p:nvPr>
            <p:ph type="body" sz="quarter" idx="12"/>
          </p:nvPr>
        </p:nvSpPr>
        <p:spPr>
          <a:xfrm>
            <a:off x="4890102" y="1907476"/>
            <a:ext cx="6943301"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9"/>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6"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3" y="1903945"/>
            <a:ext cx="10820014"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51"/>
            <a:ext cx="10820014" cy="521171"/>
          </a:xfrm>
        </p:spPr>
        <p:txBody>
          <a:bodyPr>
            <a:normAutofit/>
          </a:bodyPr>
          <a:lstStyle>
            <a:lvl1pPr marL="0" indent="0">
              <a:buClr>
                <a:schemeClr val="accent3"/>
              </a:buClr>
              <a:buNone/>
              <a:defRPr sz="2400">
                <a:solidFill>
                  <a:schemeClr val="tx1"/>
                </a:solidFill>
              </a:defRPr>
            </a:lvl1pPr>
            <a:lvl2pPr marL="457212" indent="0">
              <a:buClr>
                <a:schemeClr val="accent3"/>
              </a:buClr>
              <a:buNone/>
              <a:defRPr>
                <a:solidFill>
                  <a:schemeClr val="tx1"/>
                </a:solidFill>
              </a:defRPr>
            </a:lvl2pPr>
            <a:lvl3pPr marL="914423" indent="0">
              <a:buClr>
                <a:schemeClr val="accent3"/>
              </a:buClr>
              <a:buNone/>
              <a:defRPr>
                <a:solidFill>
                  <a:schemeClr val="tx1"/>
                </a:solidFill>
              </a:defRPr>
            </a:lvl3pPr>
            <a:lvl4pPr marL="1371634" indent="0">
              <a:buClr>
                <a:schemeClr val="accent3"/>
              </a:buClr>
              <a:buNone/>
              <a:defRPr>
                <a:solidFill>
                  <a:schemeClr val="tx1"/>
                </a:solidFill>
              </a:defRPr>
            </a:lvl4pPr>
            <a:lvl5pPr marL="1828846"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3"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3" y="4066959"/>
            <a:ext cx="4661045"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5"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9"/>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6"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3" y="1903945"/>
            <a:ext cx="10820014"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51"/>
            <a:ext cx="10820014" cy="521171"/>
          </a:xfrm>
        </p:spPr>
        <p:txBody>
          <a:bodyPr>
            <a:normAutofit/>
          </a:bodyPr>
          <a:lstStyle>
            <a:lvl1pPr marL="0" indent="0">
              <a:buClr>
                <a:schemeClr val="accent3"/>
              </a:buClr>
              <a:buNone/>
              <a:defRPr sz="2400">
                <a:solidFill>
                  <a:schemeClr val="tx1"/>
                </a:solidFill>
              </a:defRPr>
            </a:lvl1pPr>
            <a:lvl2pPr marL="457212" indent="0">
              <a:buClr>
                <a:schemeClr val="accent3"/>
              </a:buClr>
              <a:buNone/>
              <a:defRPr>
                <a:solidFill>
                  <a:schemeClr val="tx1"/>
                </a:solidFill>
              </a:defRPr>
            </a:lvl2pPr>
            <a:lvl3pPr marL="914423" indent="0">
              <a:buClr>
                <a:schemeClr val="accent3"/>
              </a:buClr>
              <a:buNone/>
              <a:defRPr>
                <a:solidFill>
                  <a:schemeClr val="tx1"/>
                </a:solidFill>
              </a:defRPr>
            </a:lvl3pPr>
            <a:lvl4pPr marL="1371634" indent="0">
              <a:buClr>
                <a:schemeClr val="accent3"/>
              </a:buClr>
              <a:buNone/>
              <a:defRPr>
                <a:solidFill>
                  <a:schemeClr val="tx1"/>
                </a:solidFill>
              </a:defRPr>
            </a:lvl4pPr>
            <a:lvl5pPr marL="1828846"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3"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3" y="4066959"/>
            <a:ext cx="4661045"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5"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9"/>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6"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3" y="1903945"/>
            <a:ext cx="10820014"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51"/>
            <a:ext cx="10820014" cy="521171"/>
          </a:xfrm>
        </p:spPr>
        <p:txBody>
          <a:bodyPr>
            <a:normAutofit/>
          </a:bodyPr>
          <a:lstStyle>
            <a:lvl1pPr marL="0" indent="0">
              <a:buClr>
                <a:schemeClr val="accent3"/>
              </a:buClr>
              <a:buNone/>
              <a:defRPr sz="2400">
                <a:solidFill>
                  <a:schemeClr val="tx1"/>
                </a:solidFill>
              </a:defRPr>
            </a:lvl1pPr>
            <a:lvl2pPr marL="457212" indent="0">
              <a:buClr>
                <a:schemeClr val="accent3"/>
              </a:buClr>
              <a:buNone/>
              <a:defRPr>
                <a:solidFill>
                  <a:schemeClr val="tx1"/>
                </a:solidFill>
              </a:defRPr>
            </a:lvl2pPr>
            <a:lvl3pPr marL="914423" indent="0">
              <a:buClr>
                <a:schemeClr val="accent3"/>
              </a:buClr>
              <a:buNone/>
              <a:defRPr>
                <a:solidFill>
                  <a:schemeClr val="tx1"/>
                </a:solidFill>
              </a:defRPr>
            </a:lvl3pPr>
            <a:lvl4pPr marL="1371634" indent="0">
              <a:buClr>
                <a:schemeClr val="accent3"/>
              </a:buClr>
              <a:buNone/>
              <a:defRPr>
                <a:solidFill>
                  <a:schemeClr val="tx1"/>
                </a:solidFill>
              </a:defRPr>
            </a:lvl4pPr>
            <a:lvl5pPr marL="1828846"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3"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3" y="4066959"/>
            <a:ext cx="4661045"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5"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9"/>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6"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3" y="1903945"/>
            <a:ext cx="10820014"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51"/>
            <a:ext cx="10820014" cy="521171"/>
          </a:xfrm>
        </p:spPr>
        <p:txBody>
          <a:bodyPr>
            <a:normAutofit/>
          </a:bodyPr>
          <a:lstStyle>
            <a:lvl1pPr marL="0" indent="0">
              <a:buClr>
                <a:schemeClr val="accent3"/>
              </a:buClr>
              <a:buNone/>
              <a:defRPr sz="2400">
                <a:solidFill>
                  <a:schemeClr val="tx1"/>
                </a:solidFill>
              </a:defRPr>
            </a:lvl1pPr>
            <a:lvl2pPr marL="457212" indent="0">
              <a:buClr>
                <a:schemeClr val="accent3"/>
              </a:buClr>
              <a:buNone/>
              <a:defRPr>
                <a:solidFill>
                  <a:schemeClr val="tx1"/>
                </a:solidFill>
              </a:defRPr>
            </a:lvl2pPr>
            <a:lvl3pPr marL="914423" indent="0">
              <a:buClr>
                <a:schemeClr val="accent3"/>
              </a:buClr>
              <a:buNone/>
              <a:defRPr>
                <a:solidFill>
                  <a:schemeClr val="tx1"/>
                </a:solidFill>
              </a:defRPr>
            </a:lvl3pPr>
            <a:lvl4pPr marL="1371634" indent="0">
              <a:buClr>
                <a:schemeClr val="accent3"/>
              </a:buClr>
              <a:buNone/>
              <a:defRPr>
                <a:solidFill>
                  <a:schemeClr val="tx1"/>
                </a:solidFill>
              </a:defRPr>
            </a:lvl4pPr>
            <a:lvl5pPr marL="1828846"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3"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3" y="4066959"/>
            <a:ext cx="4661045"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5"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941098" y="2837119"/>
            <a:ext cx="8293769"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21" y="95874"/>
            <a:ext cx="3849350" cy="12192004"/>
          </a:xfrm>
          <a:prstGeom prst="rect">
            <a:avLst/>
          </a:prstGeom>
        </p:spPr>
      </p:pic>
      <p:sp>
        <p:nvSpPr>
          <p:cNvPr id="28" name="Title 1"/>
          <p:cNvSpPr>
            <a:spLocks noGrp="1"/>
          </p:cNvSpPr>
          <p:nvPr>
            <p:ph type="title" hasCustomPrompt="1"/>
          </p:nvPr>
        </p:nvSpPr>
        <p:spPr>
          <a:xfrm>
            <a:off x="2145795" y="3099692"/>
            <a:ext cx="7851650"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941098" y="2837119"/>
            <a:ext cx="8293769"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21" y="95874"/>
            <a:ext cx="3849350" cy="12192004"/>
          </a:xfrm>
          <a:prstGeom prst="rect">
            <a:avLst/>
          </a:prstGeom>
        </p:spPr>
      </p:pic>
      <p:sp>
        <p:nvSpPr>
          <p:cNvPr id="28" name="Title 1"/>
          <p:cNvSpPr>
            <a:spLocks noGrp="1"/>
          </p:cNvSpPr>
          <p:nvPr>
            <p:ph type="title" hasCustomPrompt="1"/>
          </p:nvPr>
        </p:nvSpPr>
        <p:spPr>
          <a:xfrm>
            <a:off x="2145795" y="3099692"/>
            <a:ext cx="7851650"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941098" y="2837119"/>
            <a:ext cx="8293769"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21" y="95874"/>
            <a:ext cx="3849350" cy="12192004"/>
          </a:xfrm>
          <a:prstGeom prst="rect">
            <a:avLst/>
          </a:prstGeom>
        </p:spPr>
      </p:pic>
      <p:sp>
        <p:nvSpPr>
          <p:cNvPr id="28" name="Title 1"/>
          <p:cNvSpPr>
            <a:spLocks noGrp="1"/>
          </p:cNvSpPr>
          <p:nvPr>
            <p:ph type="title" hasCustomPrompt="1"/>
          </p:nvPr>
        </p:nvSpPr>
        <p:spPr>
          <a:xfrm>
            <a:off x="2145795" y="3099692"/>
            <a:ext cx="7851650"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941098" y="2837119"/>
            <a:ext cx="8293769"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21" y="95874"/>
            <a:ext cx="3849350" cy="12192004"/>
          </a:xfrm>
          <a:prstGeom prst="rect">
            <a:avLst/>
          </a:prstGeom>
        </p:spPr>
      </p:pic>
      <p:sp>
        <p:nvSpPr>
          <p:cNvPr id="28" name="Title 1"/>
          <p:cNvSpPr>
            <a:spLocks noGrp="1"/>
          </p:cNvSpPr>
          <p:nvPr>
            <p:ph type="title" hasCustomPrompt="1"/>
          </p:nvPr>
        </p:nvSpPr>
        <p:spPr>
          <a:xfrm>
            <a:off x="2145795" y="3099692"/>
            <a:ext cx="7851650"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14"/>
          <p:cNvSpPr>
            <a:spLocks noGrp="1"/>
          </p:cNvSpPr>
          <p:nvPr>
            <p:ph type="body" sz="quarter" idx="11" hasCustomPrompt="1"/>
          </p:nvPr>
        </p:nvSpPr>
        <p:spPr>
          <a:xfrm>
            <a:off x="1828010" y="2076694"/>
            <a:ext cx="8535988"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91"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9" y="2704634"/>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14"/>
          <p:cNvSpPr>
            <a:spLocks noGrp="1"/>
          </p:cNvSpPr>
          <p:nvPr>
            <p:ph type="body" sz="quarter" idx="11" hasCustomPrompt="1"/>
          </p:nvPr>
        </p:nvSpPr>
        <p:spPr>
          <a:xfrm>
            <a:off x="1828010" y="2076694"/>
            <a:ext cx="8535988"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91"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9" y="2704634"/>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40"/>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3" y="14990"/>
            <a:ext cx="4242217" cy="6858000"/>
          </a:xfrm>
          <a:prstGeom prst="rect">
            <a:avLst/>
          </a:prstGeom>
        </p:spPr>
      </p:pic>
      <p:cxnSp>
        <p:nvCxnSpPr>
          <p:cNvPr id="10" name="Straight Connector 9"/>
          <p:cNvCxnSpPr/>
          <p:nvPr userDrawn="1"/>
        </p:nvCxnSpPr>
        <p:spPr>
          <a:xfrm>
            <a:off x="4737142"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1" y="3746757"/>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6" y="528640"/>
            <a:ext cx="7300912" cy="1271587"/>
          </a:xfrm>
        </p:spPr>
        <p:txBody>
          <a:bodyPr>
            <a:normAutofit/>
          </a:bodyPr>
          <a:lstStyle>
            <a:lvl1pPr marL="0" indent="0">
              <a:buNone/>
              <a:defRPr sz="3200" b="1">
                <a:solidFill>
                  <a:srgbClr val="026794"/>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6"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21" y="528638"/>
            <a:ext cx="2970846" cy="4799266"/>
          </a:xfrm>
        </p:spPr>
        <p:txBody>
          <a:bodyPr>
            <a:normAutofit/>
          </a:bodyPr>
          <a:lstStyle>
            <a:lvl1pPr marL="0" indent="0">
              <a:buNone/>
              <a:defRPr sz="3600" b="1">
                <a:solidFill>
                  <a:schemeClr val="bg1"/>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6" y="528640"/>
            <a:ext cx="7300912" cy="1271587"/>
          </a:xfrm>
        </p:spPr>
        <p:txBody>
          <a:bodyPr>
            <a:normAutofit/>
          </a:bodyPr>
          <a:lstStyle>
            <a:lvl1pPr marL="0" indent="0">
              <a:buNone/>
              <a:defRPr sz="3200" b="1">
                <a:solidFill>
                  <a:srgbClr val="026794"/>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6"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21" y="528638"/>
            <a:ext cx="2970846" cy="4799266"/>
          </a:xfrm>
        </p:spPr>
        <p:txBody>
          <a:bodyPr>
            <a:normAutofit/>
          </a:bodyPr>
          <a:lstStyle>
            <a:lvl1pPr marL="0" indent="0">
              <a:buNone/>
              <a:defRPr sz="3600" b="1">
                <a:solidFill>
                  <a:schemeClr val="bg1"/>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6" y="528640"/>
            <a:ext cx="7300912" cy="1271587"/>
          </a:xfrm>
        </p:spPr>
        <p:txBody>
          <a:bodyPr>
            <a:normAutofit/>
          </a:bodyPr>
          <a:lstStyle>
            <a:lvl1pPr marL="0" indent="0">
              <a:buNone/>
              <a:defRPr sz="3200" b="1">
                <a:solidFill>
                  <a:schemeClr val="accent6"/>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6"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21" y="528638"/>
            <a:ext cx="2970846" cy="4799266"/>
          </a:xfrm>
        </p:spPr>
        <p:txBody>
          <a:bodyPr>
            <a:normAutofit/>
          </a:bodyPr>
          <a:lstStyle>
            <a:lvl1pPr marL="0" indent="0">
              <a:buNone/>
              <a:defRPr sz="3600" b="1">
                <a:solidFill>
                  <a:schemeClr val="bg1"/>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6" y="528640"/>
            <a:ext cx="7300912" cy="1271587"/>
          </a:xfrm>
        </p:spPr>
        <p:txBody>
          <a:bodyPr>
            <a:normAutofit/>
          </a:bodyPr>
          <a:lstStyle>
            <a:lvl1pPr marL="0" indent="0">
              <a:buNone/>
              <a:defRPr sz="3200" b="1">
                <a:solidFill>
                  <a:schemeClr val="accent2"/>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6"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21" y="528638"/>
            <a:ext cx="2970846" cy="4799266"/>
          </a:xfrm>
        </p:spPr>
        <p:txBody>
          <a:bodyPr>
            <a:normAutofit/>
          </a:bodyPr>
          <a:lstStyle>
            <a:lvl1pPr marL="0" indent="0">
              <a:buNone/>
              <a:defRPr sz="3600" b="1">
                <a:solidFill>
                  <a:schemeClr val="bg1"/>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23"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6" indent="-228606" algn="l" defTabSz="914423" rtl="0" eaLnBrk="1" latinLnBrk="0" hangingPunct="1">
        <a:lnSpc>
          <a:spcPct val="114000"/>
        </a:lnSpc>
        <a:spcBef>
          <a:spcPts val="0"/>
        </a:spcBef>
        <a:spcAft>
          <a:spcPts val="600"/>
        </a:spcAft>
        <a:buFont typeface="Arial"/>
        <a:buChar char="•"/>
        <a:defRPr sz="2800" kern="1200">
          <a:solidFill>
            <a:schemeClr val="tx1"/>
          </a:solidFill>
          <a:latin typeface="Helvetica Neue" charset="0"/>
          <a:ea typeface="Helvetica Neue" charset="0"/>
          <a:cs typeface="Helvetica Neue" charset="0"/>
        </a:defRPr>
      </a:lvl1pPr>
      <a:lvl2pPr marL="685816" indent="-228606" algn="l" defTabSz="914423" rtl="0" eaLnBrk="1" latinLnBrk="0" hangingPunct="1">
        <a:lnSpc>
          <a:spcPct val="114000"/>
        </a:lnSpc>
        <a:spcBef>
          <a:spcPts val="0"/>
        </a:spcBef>
        <a:spcAft>
          <a:spcPts val="600"/>
        </a:spcAft>
        <a:buFont typeface="Arial"/>
        <a:buChar char="•"/>
        <a:defRPr sz="2400" kern="1200">
          <a:solidFill>
            <a:schemeClr val="tx1"/>
          </a:solidFill>
          <a:latin typeface="Helvetica Neue" charset="0"/>
          <a:ea typeface="Helvetica Neue" charset="0"/>
          <a:cs typeface="Helvetica Neue" charset="0"/>
        </a:defRPr>
      </a:lvl2pPr>
      <a:lvl3pPr marL="1143028" indent="-228606" algn="l" defTabSz="914423" rtl="0" eaLnBrk="1" latinLnBrk="0" hangingPunct="1">
        <a:lnSpc>
          <a:spcPct val="114000"/>
        </a:lnSpc>
        <a:spcBef>
          <a:spcPts val="0"/>
        </a:spcBef>
        <a:spcAft>
          <a:spcPts val="600"/>
        </a:spcAft>
        <a:buFont typeface="Arial"/>
        <a:buChar char="•"/>
        <a:defRPr sz="2000" kern="1200">
          <a:solidFill>
            <a:schemeClr val="tx1"/>
          </a:solidFill>
          <a:latin typeface="Helvetica Neue" charset="0"/>
          <a:ea typeface="Helvetica Neue" charset="0"/>
          <a:cs typeface="Helvetica Neue" charset="0"/>
        </a:defRPr>
      </a:lvl3pPr>
      <a:lvl4pPr marL="1600240" indent="-228606" algn="l" defTabSz="914423"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4pPr>
      <a:lvl5pPr marL="2057452" indent="-228606" algn="l" defTabSz="914423"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641282" y="1589898"/>
            <a:ext cx="8909442" cy="627939"/>
          </a:xfrm>
        </p:spPr>
        <p:txBody>
          <a:bodyPr>
            <a:noAutofit/>
          </a:bodyPr>
          <a:lstStyle/>
          <a:p>
            <a:r>
              <a:rPr lang="en-US" dirty="0"/>
              <a:t>Module 2: </a:t>
            </a:r>
            <a:r>
              <a:rPr lang="fr-FR" dirty="0"/>
              <a:t>Accroître nos capacités d’engagement communautaire</a:t>
            </a:r>
            <a:endParaRPr lang="en-US" dirty="0"/>
          </a:p>
        </p:txBody>
      </p:sp>
      <p:sp>
        <p:nvSpPr>
          <p:cNvPr id="5" name="Text Placeholder 4"/>
          <p:cNvSpPr>
            <a:spLocks noGrp="1"/>
          </p:cNvSpPr>
          <p:nvPr>
            <p:ph type="body" sz="quarter" idx="12"/>
          </p:nvPr>
        </p:nvSpPr>
        <p:spPr/>
        <p:txBody>
          <a:bodyPr/>
          <a:lstStyle/>
          <a:p>
            <a:r>
              <a:rPr lang="fr-FR" dirty="0"/>
              <a:t>Réflexion sur la qualité de notre partenariat avec les communautés</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78996" y="528640"/>
            <a:ext cx="7603809" cy="665459"/>
          </a:xfrm>
        </p:spPr>
        <p:txBody>
          <a:bodyPr>
            <a:normAutofit fontScale="85000" lnSpcReduction="10000"/>
          </a:bodyPr>
          <a:lstStyle/>
          <a:p>
            <a:pPr>
              <a:lnSpc>
                <a:spcPct val="124000"/>
              </a:lnSpc>
            </a:pPr>
            <a:r>
              <a:rPr lang="fr-FR" dirty="0"/>
              <a:t>Exercice: Partie 1 </a:t>
            </a:r>
            <a:r>
              <a:rPr lang="en-US" dirty="0"/>
              <a:t>–</a:t>
            </a:r>
            <a:r>
              <a:rPr lang="fr-FR" dirty="0"/>
              <a:t> Suivi d'un plan d'action</a:t>
            </a:r>
            <a:endParaRPr lang="en-US" dirty="0"/>
          </a:p>
        </p:txBody>
      </p:sp>
      <p:sp>
        <p:nvSpPr>
          <p:cNvPr id="3" name="Text Placeholder 2"/>
          <p:cNvSpPr>
            <a:spLocks noGrp="1"/>
          </p:cNvSpPr>
          <p:nvPr>
            <p:ph type="body" sz="quarter" idx="12"/>
          </p:nvPr>
        </p:nvSpPr>
        <p:spPr>
          <a:xfrm>
            <a:off x="4100516" y="1478769"/>
            <a:ext cx="7300912" cy="4360985"/>
          </a:xfrm>
        </p:spPr>
        <p:txBody>
          <a:bodyPr>
            <a:normAutofit fontScale="77500" lnSpcReduction="20000"/>
          </a:bodyPr>
          <a:lstStyle/>
          <a:p>
            <a:pPr marL="365760" indent="-365760">
              <a:spcAft>
                <a:spcPts val="800"/>
              </a:spcAft>
              <a:buFont typeface="+mj-lt"/>
              <a:buAutoNum type="arabicPeriod"/>
            </a:pPr>
            <a:r>
              <a:rPr lang="fr-FR" sz="2400" dirty="0"/>
              <a:t>Référez-vous à l'exemple de plan d'action figurant </a:t>
            </a:r>
            <a:r>
              <a:rPr lang="fr-FR" sz="2500" dirty="0"/>
              <a:t>dans </a:t>
            </a:r>
            <a:r>
              <a:rPr lang="fr-FR" sz="2400" dirty="0"/>
              <a:t>le document M3.S1.</a:t>
            </a:r>
          </a:p>
          <a:p>
            <a:pPr marL="365760" indent="-365760">
              <a:spcAft>
                <a:spcPts val="800"/>
              </a:spcAft>
              <a:buFont typeface="+mj-lt"/>
              <a:buAutoNum type="arabicPeriod"/>
            </a:pPr>
            <a:r>
              <a:rPr lang="fr-FR" sz="2400" dirty="0"/>
              <a:t>Formez des petits groupes (4 participants).</a:t>
            </a:r>
          </a:p>
          <a:p>
            <a:pPr marL="365760" indent="-365760">
              <a:spcAft>
                <a:spcPts val="800"/>
              </a:spcAft>
              <a:buFont typeface="+mj-lt"/>
              <a:buAutoNum type="arabicPeriod"/>
            </a:pPr>
            <a:r>
              <a:rPr lang="fr-FR" sz="2400" dirty="0"/>
              <a:t>Divisez les groupes en deux. La moitié sera composée de membres de la communauté et l'autre moitié de facilitateurs. </a:t>
            </a:r>
          </a:p>
          <a:p>
            <a:pPr marL="365760" indent="-365760">
              <a:spcAft>
                <a:spcPts val="800"/>
              </a:spcAft>
              <a:buFont typeface="+mj-lt"/>
              <a:buAutoNum type="arabicPeriod"/>
            </a:pPr>
            <a:r>
              <a:rPr lang="fr-FR" sz="2400" dirty="0"/>
              <a:t>Revenez sur le modèle de plan d'action du document M3.S1 et élaborez un plan de suivi participatif. Utilisez les questions qui facilitent le</a:t>
            </a:r>
            <a:r>
              <a:rPr lang="fr-FR" sz="2500" dirty="0"/>
              <a:t> déclenchement </a:t>
            </a:r>
            <a:r>
              <a:rPr lang="fr-FR" sz="2400" dirty="0"/>
              <a:t>de discussion de la diapositive précédente.</a:t>
            </a:r>
          </a:p>
          <a:p>
            <a:pPr marL="365760" indent="-365760">
              <a:spcAft>
                <a:spcPts val="800"/>
              </a:spcAft>
              <a:buFont typeface="+mj-lt"/>
              <a:buAutoNum type="arabicPeriod"/>
            </a:pPr>
            <a:r>
              <a:rPr lang="fr-FR" sz="2400" dirty="0"/>
              <a:t>Groupe de discussion  (20 minutes)</a:t>
            </a:r>
          </a:p>
          <a:p>
            <a:pPr marL="365760" indent="-365760">
              <a:spcAft>
                <a:spcPts val="800"/>
              </a:spcAft>
              <a:buFont typeface="+mj-lt"/>
              <a:buAutoNum type="arabicPeriod"/>
            </a:pPr>
            <a:r>
              <a:rPr lang="fr-FR" sz="2400" dirty="0"/>
              <a:t>Donner un feedback en plénière (</a:t>
            </a:r>
            <a:r>
              <a:rPr lang="fr-FR" sz="2500" dirty="0"/>
              <a:t>répondre à haute voix, </a:t>
            </a:r>
            <a:r>
              <a:rPr lang="fr-FR" sz="2400" dirty="0"/>
              <a:t>points clés sur les feuillets Post-it®)</a:t>
            </a:r>
          </a:p>
          <a:p>
            <a:pPr marL="365760" indent="-365760">
              <a:spcAft>
                <a:spcPts val="800"/>
              </a:spcAft>
              <a:buFont typeface="+mj-lt"/>
              <a:buAutoNum type="arabicPeriod"/>
            </a:pPr>
            <a:r>
              <a:rPr lang="fr-FR" sz="2400" dirty="0"/>
              <a:t>Débriefing.</a:t>
            </a:r>
            <a:endParaRPr lang="en-US" sz="2400" dirty="0"/>
          </a:p>
          <a:p>
            <a:pPr marL="514362" indent="-514362">
              <a:buFont typeface="+mj-lt"/>
              <a:buAutoNum type="arabicPeriod"/>
            </a:pPr>
            <a:endParaRPr lang="en-US" sz="2200" dirty="0"/>
          </a:p>
        </p:txBody>
      </p:sp>
      <p:pic>
        <p:nvPicPr>
          <p:cNvPr id="5" name="Picture 4"/>
          <p:cNvPicPr>
            <a:picLocks noChangeAspect="1"/>
          </p:cNvPicPr>
          <p:nvPr/>
        </p:nvPicPr>
        <p:blipFill>
          <a:blip r:embed="rId3"/>
          <a:stretch>
            <a:fillRect/>
          </a:stretch>
        </p:blipFill>
        <p:spPr>
          <a:xfrm>
            <a:off x="9163783" y="5123234"/>
            <a:ext cx="2683119" cy="2687953"/>
          </a:xfrm>
          <a:prstGeom prst="rect">
            <a:avLst/>
          </a:prstGeom>
        </p:spPr>
      </p:pic>
    </p:spTree>
    <p:extLst>
      <p:ext uri="{BB962C8B-B14F-4D97-AF65-F5344CB8AC3E}">
        <p14:creationId xmlns:p14="http://schemas.microsoft.com/office/powerpoint/2010/main" val="99778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EA67-EC0A-49E2-889F-2CC5CD6DA1A7}"/>
              </a:ext>
            </a:extLst>
          </p:cNvPr>
          <p:cNvSpPr>
            <a:spLocks noGrp="1"/>
          </p:cNvSpPr>
          <p:nvPr>
            <p:ph type="title"/>
          </p:nvPr>
        </p:nvSpPr>
        <p:spPr>
          <a:xfrm>
            <a:off x="656026" y="365125"/>
            <a:ext cx="10515600" cy="1325563"/>
          </a:xfrm>
        </p:spPr>
        <p:txBody>
          <a:bodyPr/>
          <a:lstStyle/>
          <a:p>
            <a:r>
              <a:rPr lang="fr-FR" dirty="0"/>
              <a:t>Questions pour le débriefing de l’exercice</a:t>
            </a:r>
            <a:endParaRPr lang="en-US" dirty="0"/>
          </a:p>
        </p:txBody>
      </p:sp>
      <p:sp>
        <p:nvSpPr>
          <p:cNvPr id="7" name="Text Placeholder 3">
            <a:extLst>
              <a:ext uri="{FF2B5EF4-FFF2-40B4-BE49-F238E27FC236}">
                <a16:creationId xmlns:a16="http://schemas.microsoft.com/office/drawing/2014/main" id="{18A10C0C-E0B5-438C-8FED-4A3E4F2033A1}"/>
              </a:ext>
            </a:extLst>
          </p:cNvPr>
          <p:cNvSpPr txBox="1">
            <a:spLocks/>
          </p:cNvSpPr>
          <p:nvPr/>
        </p:nvSpPr>
        <p:spPr>
          <a:xfrm>
            <a:off x="656021" y="1895708"/>
            <a:ext cx="10820014" cy="4447944"/>
          </a:xfrm>
          <a:prstGeom prst="rect">
            <a:avLst/>
          </a:prstGeom>
        </p:spPr>
        <p:txBody>
          <a:bodyPr vert="horz" lIns="91440" tIns="45720" rIns="91440" bIns="45720" rtlCol="0">
            <a:normAutofit fontScale="92500" lnSpcReduction="20000"/>
          </a:bodyPr>
          <a:lstStyle>
            <a:lvl1pPr marL="228606" indent="-228606" algn="l" defTabSz="914423" rtl="0" eaLnBrk="1" latinLnBrk="0" hangingPunct="1">
              <a:lnSpc>
                <a:spcPct val="114000"/>
              </a:lnSpc>
              <a:spcBef>
                <a:spcPts val="0"/>
              </a:spcBef>
              <a:spcAft>
                <a:spcPts val="600"/>
              </a:spcAft>
              <a:buClr>
                <a:schemeClr val="accent6"/>
              </a:buClr>
              <a:buFont typeface="Arial"/>
              <a:buChar char="•"/>
              <a:defRPr sz="2800" kern="1200">
                <a:solidFill>
                  <a:schemeClr val="tx1"/>
                </a:solidFill>
                <a:latin typeface="Helvetica Neue" charset="0"/>
                <a:ea typeface="Helvetica Neue" charset="0"/>
                <a:cs typeface="Helvetica Neue" charset="0"/>
              </a:defRPr>
            </a:lvl1pPr>
            <a:lvl2pPr marL="685816" indent="-228606" algn="l" defTabSz="914423" rtl="0" eaLnBrk="1" latinLnBrk="0" hangingPunct="1">
              <a:lnSpc>
                <a:spcPct val="114000"/>
              </a:lnSpc>
              <a:spcBef>
                <a:spcPts val="0"/>
              </a:spcBef>
              <a:spcAft>
                <a:spcPts val="600"/>
              </a:spcAft>
              <a:buClr>
                <a:schemeClr val="accent6"/>
              </a:buClr>
              <a:buFont typeface="Arial"/>
              <a:buChar char="•"/>
              <a:defRPr sz="2400" kern="1200">
                <a:solidFill>
                  <a:schemeClr val="tx1"/>
                </a:solidFill>
                <a:latin typeface="Helvetica Neue" charset="0"/>
                <a:ea typeface="Helvetica Neue" charset="0"/>
                <a:cs typeface="Helvetica Neue" charset="0"/>
              </a:defRPr>
            </a:lvl2pPr>
            <a:lvl3pPr marL="1143028" indent="-228606" algn="l" defTabSz="914423" rtl="0" eaLnBrk="1" latinLnBrk="0" hangingPunct="1">
              <a:lnSpc>
                <a:spcPct val="114000"/>
              </a:lnSpc>
              <a:spcBef>
                <a:spcPts val="0"/>
              </a:spcBef>
              <a:spcAft>
                <a:spcPts val="600"/>
              </a:spcAft>
              <a:buClr>
                <a:schemeClr val="accent6"/>
              </a:buClr>
              <a:buFont typeface="Arial"/>
              <a:buChar char="•"/>
              <a:defRPr sz="2000" kern="1200">
                <a:solidFill>
                  <a:schemeClr val="tx1"/>
                </a:solidFill>
                <a:latin typeface="Helvetica Neue" charset="0"/>
                <a:ea typeface="Helvetica Neue" charset="0"/>
                <a:cs typeface="Helvetica Neue" charset="0"/>
              </a:defRPr>
            </a:lvl3pPr>
            <a:lvl4pPr marL="1600240" indent="-228606" algn="l" defTabSz="914423" rtl="0" eaLnBrk="1" latinLnBrk="0" hangingPunct="1">
              <a:lnSpc>
                <a:spcPct val="114000"/>
              </a:lnSpc>
              <a:spcBef>
                <a:spcPts val="0"/>
              </a:spcBef>
              <a:spcAft>
                <a:spcPts val="600"/>
              </a:spcAft>
              <a:buClr>
                <a:schemeClr val="accent6"/>
              </a:buClr>
              <a:buFont typeface="Arial"/>
              <a:buChar char="•"/>
              <a:defRPr sz="1800" kern="1200">
                <a:solidFill>
                  <a:schemeClr val="tx1"/>
                </a:solidFill>
                <a:latin typeface="Helvetica Neue" charset="0"/>
                <a:ea typeface="Helvetica Neue" charset="0"/>
                <a:cs typeface="Helvetica Neue" charset="0"/>
              </a:defRPr>
            </a:lvl4pPr>
            <a:lvl5pPr marL="2057452" indent="-228606" algn="l" defTabSz="914423" rtl="0" eaLnBrk="1" latinLnBrk="0" hangingPunct="1">
              <a:lnSpc>
                <a:spcPct val="114000"/>
              </a:lnSpc>
              <a:spcBef>
                <a:spcPts val="0"/>
              </a:spcBef>
              <a:spcAft>
                <a:spcPts val="600"/>
              </a:spcAft>
              <a:buClr>
                <a:schemeClr val="accent6"/>
              </a:buClr>
              <a:buFont typeface="Arial"/>
              <a:buChar char="•"/>
              <a:defRPr sz="1800" kern="1200">
                <a:solidFill>
                  <a:schemeClr val="tx1"/>
                </a:solidFill>
                <a:latin typeface="Helvetica Neue" charset="0"/>
                <a:ea typeface="Helvetica Neue" charset="0"/>
                <a:cs typeface="Helvetica Neue"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fr-FR" dirty="0"/>
              <a:t>Quels types de questions ont suscité les discussions les plus utiles sur le suivi?</a:t>
            </a:r>
          </a:p>
          <a:p>
            <a:pPr marL="457200" indent="-457200">
              <a:buFont typeface="+mj-lt"/>
              <a:buAutoNum type="arabicPeriod"/>
            </a:pPr>
            <a:r>
              <a:rPr lang="fr-FR" dirty="0"/>
              <a:t>La communauté a-t-elle proposé des actions de suivi? Si oui, ont-elles eu besoin des ressources supplémentaires? Si oui, comment cette discussion a-t-elle été gérée?</a:t>
            </a:r>
          </a:p>
          <a:p>
            <a:pPr marL="457200" indent="-457200">
              <a:buFont typeface="+mj-lt"/>
              <a:buAutoNum type="arabicPeriod"/>
            </a:pPr>
            <a:r>
              <a:rPr lang="fr-FR" dirty="0"/>
              <a:t>Les actions de suivi étaient-elles de la responsabilité des membres de la communauté ou de celle de l'organisation externe? Pourquoi?</a:t>
            </a:r>
          </a:p>
          <a:p>
            <a:pPr marL="457200" indent="-457200">
              <a:buFont typeface="+mj-lt"/>
              <a:buAutoNum type="arabicPeriod"/>
            </a:pPr>
            <a:r>
              <a:rPr lang="fr-FR" dirty="0"/>
              <a:t>Que se passe-t-il après le suivi? Y a-t-il un moyen de déterminer les mesures à prendre pour changer ou s'adapter à l'apprentissage?</a:t>
            </a:r>
          </a:p>
          <a:p>
            <a:pPr marL="457200" indent="-457200">
              <a:buFont typeface="+mj-lt"/>
              <a:buAutoNum type="arabicPeriod"/>
            </a:pPr>
            <a:r>
              <a:rPr lang="fr-FR" dirty="0"/>
              <a:t>Quels défis votre groupe a-t-il prévus lors du suivi du plan d'action</a:t>
            </a:r>
            <a:r>
              <a:rPr lang="en-US" dirty="0"/>
              <a:t>?</a:t>
            </a:r>
          </a:p>
          <a:p>
            <a:endParaRPr lang="en-US" dirty="0"/>
          </a:p>
        </p:txBody>
      </p:sp>
    </p:spTree>
    <p:extLst>
      <p:ext uri="{BB962C8B-B14F-4D97-AF65-F5344CB8AC3E}">
        <p14:creationId xmlns:p14="http://schemas.microsoft.com/office/powerpoint/2010/main" val="2741288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Évaluer les actions au niveau communautaire</a:t>
            </a:r>
            <a:endParaRPr lang="en-US" dirty="0"/>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74233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EA67-EC0A-49E2-889F-2CC5CD6DA1A7}"/>
              </a:ext>
            </a:extLst>
          </p:cNvPr>
          <p:cNvSpPr>
            <a:spLocks noGrp="1"/>
          </p:cNvSpPr>
          <p:nvPr>
            <p:ph type="title"/>
          </p:nvPr>
        </p:nvSpPr>
        <p:spPr/>
        <p:txBody>
          <a:bodyPr/>
          <a:lstStyle/>
          <a:p>
            <a:r>
              <a:rPr lang="en-US" dirty="0"/>
              <a:t>Planification des évaluations</a:t>
            </a:r>
          </a:p>
        </p:txBody>
      </p:sp>
      <p:sp>
        <p:nvSpPr>
          <p:cNvPr id="3" name="Text Placeholder 2">
            <a:extLst>
              <a:ext uri="{FF2B5EF4-FFF2-40B4-BE49-F238E27FC236}">
                <a16:creationId xmlns:a16="http://schemas.microsoft.com/office/drawing/2014/main" id="{4E69CE88-AD79-4598-A2DB-333570696A6B}"/>
              </a:ext>
            </a:extLst>
          </p:cNvPr>
          <p:cNvSpPr>
            <a:spLocks noGrp="1"/>
          </p:cNvSpPr>
          <p:nvPr>
            <p:ph type="body" sz="quarter" idx="10"/>
          </p:nvPr>
        </p:nvSpPr>
        <p:spPr/>
        <p:txBody>
          <a:bodyPr>
            <a:normAutofit/>
          </a:bodyPr>
          <a:lstStyle/>
          <a:p>
            <a:r>
              <a:rPr lang="en-US" dirty="0"/>
              <a:t>Pour rappel:</a:t>
            </a:r>
          </a:p>
        </p:txBody>
      </p:sp>
      <p:sp>
        <p:nvSpPr>
          <p:cNvPr id="4" name="Text Placeholder 3">
            <a:extLst>
              <a:ext uri="{FF2B5EF4-FFF2-40B4-BE49-F238E27FC236}">
                <a16:creationId xmlns:a16="http://schemas.microsoft.com/office/drawing/2014/main" id="{04066CF6-724F-4A30-8E5E-C85B77BC0061}"/>
              </a:ext>
            </a:extLst>
          </p:cNvPr>
          <p:cNvSpPr>
            <a:spLocks noGrp="1"/>
          </p:cNvSpPr>
          <p:nvPr>
            <p:ph type="body" sz="quarter" idx="12"/>
          </p:nvPr>
        </p:nvSpPr>
        <p:spPr>
          <a:xfrm>
            <a:off x="772984" y="2614614"/>
            <a:ext cx="9923374" cy="3729037"/>
          </a:xfrm>
        </p:spPr>
        <p:txBody>
          <a:bodyPr>
            <a:normAutofit/>
          </a:bodyPr>
          <a:lstStyle/>
          <a:p>
            <a:pPr marL="627063" indent="-365125">
              <a:buSzPct val="90000"/>
              <a:buFont typeface="Symbol" panose="05050102010706020507" pitchFamily="18" charset="2"/>
              <a:buChar char="·"/>
            </a:pPr>
            <a:r>
              <a:rPr lang="fr-FR" sz="2600" dirty="0"/>
              <a:t>Une </a:t>
            </a:r>
            <a:r>
              <a:rPr lang="fr-FR" sz="2600" b="1" dirty="0"/>
              <a:t>évaluation</a:t>
            </a:r>
            <a:r>
              <a:rPr lang="fr-FR" sz="2600" dirty="0"/>
              <a:t> est une appréciation du programme à un moment précis. Elle compare les résultats réels du projet par rapport aux objectifs prévus. Elle examine ce que vous vous êtes fixé comme objectif, ce que vous avez réalisé et comment vous l'avez réalisé. Elle doit déboucher sur des recommandations visant à améliorer le fonctionnement et l'impact du service ou du programme (ou autres éléments  visant à atteindre des objectifs similaires).</a:t>
            </a:r>
            <a:endParaRPr lang="en-US" dirty="0"/>
          </a:p>
        </p:txBody>
      </p:sp>
    </p:spTree>
    <p:extLst>
      <p:ext uri="{BB962C8B-B14F-4D97-AF65-F5344CB8AC3E}">
        <p14:creationId xmlns:p14="http://schemas.microsoft.com/office/powerpoint/2010/main" val="46948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Évaluation participative</a:t>
            </a:r>
          </a:p>
        </p:txBody>
      </p:sp>
      <p:sp>
        <p:nvSpPr>
          <p:cNvPr id="4" name="Text Placeholder 3"/>
          <p:cNvSpPr>
            <a:spLocks noGrp="1"/>
          </p:cNvSpPr>
          <p:nvPr>
            <p:ph type="body" sz="quarter" idx="12"/>
          </p:nvPr>
        </p:nvSpPr>
        <p:spPr>
          <a:xfrm>
            <a:off x="1199723" y="1990146"/>
            <a:ext cx="9031672" cy="3729037"/>
          </a:xfrm>
        </p:spPr>
        <p:txBody>
          <a:bodyPr>
            <a:normAutofit fontScale="85000" lnSpcReduction="20000"/>
          </a:bodyPr>
          <a:lstStyle/>
          <a:p>
            <a:pPr marL="0" indent="0">
              <a:buNone/>
            </a:pPr>
            <a:r>
              <a:rPr lang="fr-FR" b="1" dirty="0"/>
              <a:t>L'évaluation participative est un processus qui consiste à impliquer les participants aux programmes pour qu'ils réfléchissent de manière critique sur leurs propres projets, programmes, objectifs et leadership</a:t>
            </a:r>
            <a:r>
              <a:rPr lang="en-US" b="1" dirty="0"/>
              <a:t>.</a:t>
            </a:r>
          </a:p>
          <a:p>
            <a:endParaRPr lang="en-US" dirty="0"/>
          </a:p>
          <a:p>
            <a:pPr marL="0" indent="0">
              <a:buNone/>
            </a:pPr>
            <a:r>
              <a:rPr lang="fr-FR" dirty="0"/>
              <a:t>Travailler conjointement avec les communautés pour évaluer leur travail peut être une activité particulièrement enrichissante. Elle peut générer de l'énergie, de la passion et un sentiment d'appropriation au sein de la communauté, et encourager la transparence et une plus grande participation</a:t>
            </a:r>
            <a:r>
              <a:rPr lang="en-US" dirty="0"/>
              <a:t>. </a:t>
            </a:r>
          </a:p>
        </p:txBody>
      </p:sp>
    </p:spTree>
    <p:extLst>
      <p:ext uri="{BB962C8B-B14F-4D97-AF65-F5344CB8AC3E}">
        <p14:creationId xmlns:p14="http://schemas.microsoft.com/office/powerpoint/2010/main" val="181616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EA67-EC0A-49E2-889F-2CC5CD6DA1A7}"/>
              </a:ext>
            </a:extLst>
          </p:cNvPr>
          <p:cNvSpPr>
            <a:spLocks noGrp="1"/>
          </p:cNvSpPr>
          <p:nvPr>
            <p:ph type="title"/>
          </p:nvPr>
        </p:nvSpPr>
        <p:spPr/>
        <p:txBody>
          <a:bodyPr/>
          <a:lstStyle/>
          <a:p>
            <a:r>
              <a:rPr lang="en-US" dirty="0"/>
              <a:t>Planification des évaluations</a:t>
            </a:r>
          </a:p>
        </p:txBody>
      </p:sp>
      <p:sp>
        <p:nvSpPr>
          <p:cNvPr id="3" name="Text Placeholder 2">
            <a:extLst>
              <a:ext uri="{FF2B5EF4-FFF2-40B4-BE49-F238E27FC236}">
                <a16:creationId xmlns:a16="http://schemas.microsoft.com/office/drawing/2014/main" id="{4E69CE88-AD79-4598-A2DB-333570696A6B}"/>
              </a:ext>
            </a:extLst>
          </p:cNvPr>
          <p:cNvSpPr>
            <a:spLocks noGrp="1"/>
          </p:cNvSpPr>
          <p:nvPr>
            <p:ph type="body" sz="quarter" idx="10"/>
          </p:nvPr>
        </p:nvSpPr>
        <p:spPr>
          <a:xfrm>
            <a:off x="656023" y="1978066"/>
            <a:ext cx="10820014" cy="571500"/>
          </a:xfrm>
        </p:spPr>
        <p:txBody>
          <a:bodyPr>
            <a:normAutofit/>
          </a:bodyPr>
          <a:lstStyle/>
          <a:p>
            <a:r>
              <a:rPr lang="fr-FR" dirty="0"/>
              <a:t>Déclencher</a:t>
            </a:r>
            <a:r>
              <a:rPr lang="en-US" dirty="0">
                <a:solidFill>
                  <a:srgbClr val="FF0000"/>
                </a:solidFill>
              </a:rPr>
              <a:t> </a:t>
            </a:r>
            <a:r>
              <a:rPr lang="en-US" dirty="0"/>
              <a:t>la discussion</a:t>
            </a:r>
          </a:p>
        </p:txBody>
      </p:sp>
      <p:sp>
        <p:nvSpPr>
          <p:cNvPr id="4" name="Text Placeholder 3">
            <a:extLst>
              <a:ext uri="{FF2B5EF4-FFF2-40B4-BE49-F238E27FC236}">
                <a16:creationId xmlns:a16="http://schemas.microsoft.com/office/drawing/2014/main" id="{04066CF6-724F-4A30-8E5E-C85B77BC0061}"/>
              </a:ext>
            </a:extLst>
          </p:cNvPr>
          <p:cNvSpPr>
            <a:spLocks noGrp="1"/>
          </p:cNvSpPr>
          <p:nvPr>
            <p:ph type="body" sz="quarter" idx="12"/>
          </p:nvPr>
        </p:nvSpPr>
        <p:spPr>
          <a:xfrm>
            <a:off x="656026" y="2610749"/>
            <a:ext cx="10820014" cy="3729037"/>
          </a:xfrm>
        </p:spPr>
        <p:txBody>
          <a:bodyPr>
            <a:normAutofit fontScale="92500" lnSpcReduction="20000"/>
          </a:bodyPr>
          <a:lstStyle/>
          <a:p>
            <a:pPr marL="0" indent="0">
              <a:buNone/>
            </a:pPr>
            <a:r>
              <a:rPr lang="fr-FR" sz="2600" dirty="0"/>
              <a:t>Au cours d'une période d'évaluation, les communautés doivent réfléchir aux effets positifs et négatifs de leurs actions, ainsi qu'à leurs méthodes de travail</a:t>
            </a:r>
            <a:r>
              <a:rPr lang="en-US" sz="2600" dirty="0"/>
              <a:t>:</a:t>
            </a:r>
          </a:p>
          <a:p>
            <a:pPr marL="731520" lvl="1" indent="-365760">
              <a:buFont typeface="+mj-lt"/>
              <a:buAutoNum type="arabicPeriod"/>
            </a:pPr>
            <a:r>
              <a:rPr lang="fr-FR" sz="2200" dirty="0"/>
              <a:t>Comment votre action a-t-elle eu un impact sur la vie des enfants (jusqu'à présent)?</a:t>
            </a:r>
          </a:p>
          <a:p>
            <a:pPr marL="731520" lvl="1" indent="-365760">
              <a:buFont typeface="+mj-lt"/>
              <a:buAutoNum type="arabicPeriod"/>
            </a:pPr>
            <a:r>
              <a:rPr lang="fr-FR" sz="2200" dirty="0"/>
              <a:t>Le changement que vous observez est-il le résultat de cette action ou peut-il y avoir une autre raison à ce changement? </a:t>
            </a:r>
          </a:p>
          <a:p>
            <a:pPr marL="731520" lvl="1" indent="-365760">
              <a:buFont typeface="+mj-lt"/>
              <a:buAutoNum type="arabicPeriod"/>
            </a:pPr>
            <a:r>
              <a:rPr lang="fr-FR" sz="2200" dirty="0"/>
              <a:t>Si c'est le résultat de l'action, qu'est-ce qui a bien fonctionné? </a:t>
            </a:r>
          </a:p>
          <a:p>
            <a:pPr marL="731520" lvl="1" indent="-365760">
              <a:buFont typeface="+mj-lt"/>
              <a:buAutoNum type="arabicPeriod"/>
            </a:pPr>
            <a:r>
              <a:rPr lang="fr-FR" sz="2200" dirty="0"/>
              <a:t>Si ce n'est pas le résultat de l'action, que s'est-il passé? Est-il nécessaire d'ajuster l'action? </a:t>
            </a:r>
          </a:p>
          <a:p>
            <a:pPr marL="731520" lvl="1" indent="-365760">
              <a:buFont typeface="+mj-lt"/>
              <a:buAutoNum type="arabicPeriod"/>
            </a:pPr>
            <a:r>
              <a:rPr lang="fr-FR" sz="2200" dirty="0"/>
              <a:t>Qu'est-ce qui nous a aidés à obtenir un impact ? Qu'est-ce qui nous a empêchés d'atteindre un objectif?</a:t>
            </a:r>
            <a:endParaRPr lang="en-US" sz="2200" dirty="0"/>
          </a:p>
          <a:p>
            <a:pPr lvl="1"/>
            <a:endParaRPr lang="en-US" sz="2200" dirty="0"/>
          </a:p>
        </p:txBody>
      </p:sp>
    </p:spTree>
    <p:extLst>
      <p:ext uri="{BB962C8B-B14F-4D97-AF65-F5344CB8AC3E}">
        <p14:creationId xmlns:p14="http://schemas.microsoft.com/office/powerpoint/2010/main" val="175366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72920" y="528640"/>
            <a:ext cx="7913684" cy="1271587"/>
          </a:xfrm>
        </p:spPr>
        <p:txBody>
          <a:bodyPr>
            <a:normAutofit/>
          </a:bodyPr>
          <a:lstStyle/>
          <a:p>
            <a:r>
              <a:rPr lang="fr-FR" sz="3000" dirty="0"/>
              <a:t>Exercice: Partie 2 </a:t>
            </a:r>
            <a:r>
              <a:rPr lang="en-US" sz="3000" dirty="0"/>
              <a:t>–</a:t>
            </a:r>
            <a:r>
              <a:rPr lang="fr-FR" sz="3000" dirty="0"/>
              <a:t> Planification des activités d'évaluation participative</a:t>
            </a:r>
            <a:endParaRPr lang="en-US" sz="3000" dirty="0"/>
          </a:p>
        </p:txBody>
      </p:sp>
      <p:sp>
        <p:nvSpPr>
          <p:cNvPr id="3" name="Text Placeholder 2"/>
          <p:cNvSpPr>
            <a:spLocks noGrp="1"/>
          </p:cNvSpPr>
          <p:nvPr>
            <p:ph type="body" sz="quarter" idx="12"/>
          </p:nvPr>
        </p:nvSpPr>
        <p:spPr>
          <a:xfrm>
            <a:off x="3972920" y="1802181"/>
            <a:ext cx="7294315" cy="4645511"/>
          </a:xfrm>
        </p:spPr>
        <p:txBody>
          <a:bodyPr>
            <a:normAutofit lnSpcReduction="10000"/>
          </a:bodyPr>
          <a:lstStyle/>
          <a:p>
            <a:pPr marL="342900" lvl="0" indent="-342900">
              <a:lnSpc>
                <a:spcPct val="100000"/>
              </a:lnSpc>
              <a:buFont typeface="+mj-lt"/>
              <a:buAutoNum type="arabicPeriod"/>
            </a:pPr>
            <a:r>
              <a:rPr lang="fr-FR" sz="2200" dirty="0">
                <a:latin typeface="Helvetica Neue"/>
                <a:ea typeface="MS Mincho" panose="02020609040205080304" pitchFamily="49" charset="-128"/>
                <a:cs typeface="Times New Roman" panose="02020603050405020304" pitchFamily="18" charset="0"/>
              </a:rPr>
              <a:t>Revenez aux groupes formés dans la partie 1 - Suivi et plan d'action</a:t>
            </a:r>
          </a:p>
          <a:p>
            <a:pPr marL="342900" lvl="0" indent="-342900">
              <a:lnSpc>
                <a:spcPct val="100000"/>
              </a:lnSpc>
              <a:buFont typeface="+mj-lt"/>
              <a:buAutoNum type="arabicPeriod"/>
            </a:pPr>
            <a:r>
              <a:rPr lang="fr-FR" sz="2200" dirty="0">
                <a:latin typeface="Helvetica Neue"/>
                <a:ea typeface="MS Mincho" panose="02020609040205080304" pitchFamily="49" charset="-128"/>
                <a:cs typeface="Times New Roman" panose="02020603050405020304" pitchFamily="18" charset="0"/>
              </a:rPr>
              <a:t>Examinez les plans de suivi qui ont été élaborés et discutez de la manière dont vous prévoyez un plan d'évaluation participative</a:t>
            </a:r>
            <a:endParaRPr lang="en-US" sz="2200" dirty="0">
              <a:latin typeface="Helvetica Neue"/>
              <a:ea typeface="MS Mincho" panose="02020609040205080304" pitchFamily="49" charset="-128"/>
              <a:cs typeface="Times New Roman" panose="02020603050405020304" pitchFamily="18" charset="0"/>
            </a:endParaRPr>
          </a:p>
          <a:p>
            <a:pPr marL="914400" lvl="1" indent="-273050">
              <a:lnSpc>
                <a:spcPct val="100000"/>
              </a:lnSpc>
              <a:buSzPct val="90000"/>
              <a:buFont typeface="Symbol" panose="05050102010706020507" pitchFamily="18" charset="2"/>
              <a:buChar char="·"/>
            </a:pPr>
            <a:r>
              <a:rPr lang="fr-FR" sz="1800" dirty="0">
                <a:latin typeface="Helvetica Neue"/>
                <a:ea typeface="MS Mincho" panose="02020609040205080304" pitchFamily="49" charset="-128"/>
                <a:cs typeface="Times New Roman" panose="02020603050405020304" pitchFamily="18" charset="0"/>
              </a:rPr>
              <a:t>Que voudriez-vous mesurer?</a:t>
            </a:r>
          </a:p>
          <a:p>
            <a:pPr marL="914400" lvl="1" indent="-273050">
              <a:lnSpc>
                <a:spcPct val="100000"/>
              </a:lnSpc>
              <a:buSzPct val="90000"/>
              <a:buFont typeface="Symbol" panose="05050102010706020507" pitchFamily="18" charset="2"/>
              <a:buChar char="·"/>
            </a:pPr>
            <a:r>
              <a:rPr lang="fr-FR" sz="1800" dirty="0">
                <a:latin typeface="Helvetica Neue"/>
                <a:ea typeface="MS Mincho" panose="02020609040205080304" pitchFamily="49" charset="-128"/>
                <a:cs typeface="Times New Roman" panose="02020603050405020304" pitchFamily="18" charset="0"/>
              </a:rPr>
              <a:t>Qui serait impliqué?</a:t>
            </a:r>
          </a:p>
          <a:p>
            <a:pPr marL="914400" lvl="1" indent="-273050">
              <a:lnSpc>
                <a:spcPct val="100000"/>
              </a:lnSpc>
              <a:buSzPct val="90000"/>
              <a:buFont typeface="Symbol" panose="05050102010706020507" pitchFamily="18" charset="2"/>
              <a:buChar char="·"/>
            </a:pPr>
            <a:r>
              <a:rPr lang="fr-FR" sz="1800" dirty="0">
                <a:latin typeface="Helvetica Neue"/>
                <a:ea typeface="MS Mincho" panose="02020609040205080304" pitchFamily="49" charset="-128"/>
                <a:cs typeface="Times New Roman" panose="02020603050405020304" pitchFamily="18" charset="0"/>
              </a:rPr>
              <a:t>Quelles méthodes seraient utiles?</a:t>
            </a:r>
            <a:endParaRPr lang="en-US" sz="1800" dirty="0">
              <a:latin typeface="Helvetica Neue"/>
              <a:ea typeface="MS Mincho" panose="02020609040205080304" pitchFamily="49" charset="-128"/>
              <a:cs typeface="Times New Roman" panose="02020603050405020304" pitchFamily="18" charset="0"/>
            </a:endParaRPr>
          </a:p>
          <a:p>
            <a:pPr marL="342900" indent="-342900">
              <a:lnSpc>
                <a:spcPct val="100000"/>
              </a:lnSpc>
              <a:buFont typeface="+mj-lt"/>
              <a:buAutoNum type="arabicPeriod"/>
            </a:pPr>
            <a:r>
              <a:rPr lang="fr-FR" sz="2200" dirty="0">
                <a:latin typeface="Helvetica Neue"/>
              </a:rPr>
              <a:t>Les groupes échangent brièvement en plénière sur la manière dont ils ont pris leurs décisions pour élaborer leurs plans</a:t>
            </a:r>
          </a:p>
          <a:p>
            <a:pPr marL="342900" indent="-342900">
              <a:lnSpc>
                <a:spcPct val="100000"/>
              </a:lnSpc>
              <a:buFont typeface="+mj-lt"/>
              <a:buAutoNum type="arabicPeriod"/>
            </a:pPr>
            <a:r>
              <a:rPr lang="fr-FR" sz="2200" dirty="0">
                <a:latin typeface="Helvetica Neue"/>
              </a:rPr>
              <a:t>Lisez les questions de la diapositive suivante pour faire le point sur cet exercice</a:t>
            </a:r>
            <a:endParaRPr lang="en-US" sz="2200" dirty="0">
              <a:latin typeface="Helvetica Neue"/>
            </a:endParaRPr>
          </a:p>
        </p:txBody>
      </p:sp>
      <p:pic>
        <p:nvPicPr>
          <p:cNvPr id="5" name="Picture 4"/>
          <p:cNvPicPr>
            <a:picLocks noChangeAspect="1"/>
          </p:cNvPicPr>
          <p:nvPr/>
        </p:nvPicPr>
        <p:blipFill>
          <a:blip r:embed="rId3"/>
          <a:stretch>
            <a:fillRect/>
          </a:stretch>
        </p:blipFill>
        <p:spPr>
          <a:xfrm>
            <a:off x="9956800" y="5547468"/>
            <a:ext cx="2057400" cy="2061107"/>
          </a:xfrm>
          <a:prstGeom prst="rect">
            <a:avLst/>
          </a:prstGeom>
        </p:spPr>
      </p:pic>
    </p:spTree>
    <p:extLst>
      <p:ext uri="{BB962C8B-B14F-4D97-AF65-F5344CB8AC3E}">
        <p14:creationId xmlns:p14="http://schemas.microsoft.com/office/powerpoint/2010/main" val="286182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EA67-EC0A-49E2-889F-2CC5CD6DA1A7}"/>
              </a:ext>
            </a:extLst>
          </p:cNvPr>
          <p:cNvSpPr>
            <a:spLocks noGrp="1"/>
          </p:cNvSpPr>
          <p:nvPr>
            <p:ph type="title"/>
          </p:nvPr>
        </p:nvSpPr>
        <p:spPr/>
        <p:txBody>
          <a:bodyPr/>
          <a:lstStyle/>
          <a:p>
            <a:r>
              <a:rPr lang="fr-FR" dirty="0"/>
              <a:t>Déclencher la discussion sur le suivi et l'évaluation</a:t>
            </a:r>
            <a:endParaRPr lang="en-US" dirty="0"/>
          </a:p>
        </p:txBody>
      </p:sp>
      <p:sp>
        <p:nvSpPr>
          <p:cNvPr id="4" name="Text Placeholder 3">
            <a:extLst>
              <a:ext uri="{FF2B5EF4-FFF2-40B4-BE49-F238E27FC236}">
                <a16:creationId xmlns:a16="http://schemas.microsoft.com/office/drawing/2014/main" id="{04066CF6-724F-4A30-8E5E-C85B77BC0061}"/>
              </a:ext>
            </a:extLst>
          </p:cNvPr>
          <p:cNvSpPr>
            <a:spLocks noGrp="1"/>
          </p:cNvSpPr>
          <p:nvPr>
            <p:ph type="body" sz="quarter" idx="12"/>
          </p:nvPr>
        </p:nvSpPr>
        <p:spPr>
          <a:xfrm>
            <a:off x="1840523" y="2751757"/>
            <a:ext cx="8510954" cy="3334528"/>
          </a:xfrm>
        </p:spPr>
        <p:txBody>
          <a:bodyPr>
            <a:normAutofit/>
          </a:bodyPr>
          <a:lstStyle/>
          <a:p>
            <a:pPr marL="0" indent="0">
              <a:buNone/>
            </a:pPr>
            <a:r>
              <a:rPr lang="en-US" sz="3200" b="1" dirty="0"/>
              <a:t>Question:</a:t>
            </a:r>
            <a:r>
              <a:rPr lang="en-US" sz="3200" dirty="0"/>
              <a:t> </a:t>
            </a:r>
            <a:r>
              <a:rPr lang="fr-FR" sz="3200" i="1" dirty="0"/>
              <a:t>Compte tenu de ce que vous avez appris aujourd'hui, réfléchissez à la raison pour laquelle il est important de concevoir des activités de suivi et d'évaluation en collaboration avec la communauté</a:t>
            </a:r>
            <a:r>
              <a:rPr lang="en-US" sz="3200" i="1" dirty="0"/>
              <a:t>?</a:t>
            </a:r>
          </a:p>
        </p:txBody>
      </p:sp>
    </p:spTree>
    <p:extLst>
      <p:ext uri="{BB962C8B-B14F-4D97-AF65-F5344CB8AC3E}">
        <p14:creationId xmlns:p14="http://schemas.microsoft.com/office/powerpoint/2010/main" val="411903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EA67-EC0A-49E2-889F-2CC5CD6DA1A7}"/>
              </a:ext>
            </a:extLst>
          </p:cNvPr>
          <p:cNvSpPr>
            <a:spLocks noGrp="1"/>
          </p:cNvSpPr>
          <p:nvPr>
            <p:ph type="title"/>
          </p:nvPr>
        </p:nvSpPr>
        <p:spPr/>
        <p:txBody>
          <a:bodyPr/>
          <a:lstStyle/>
          <a:p>
            <a:r>
              <a:rPr lang="fr-FR" dirty="0"/>
              <a:t>Réflexions sur le suivi et l'évaluation</a:t>
            </a:r>
            <a:endParaRPr lang="en-US" dirty="0"/>
          </a:p>
        </p:txBody>
      </p:sp>
      <p:sp>
        <p:nvSpPr>
          <p:cNvPr id="4" name="Text Placeholder 3">
            <a:extLst>
              <a:ext uri="{FF2B5EF4-FFF2-40B4-BE49-F238E27FC236}">
                <a16:creationId xmlns:a16="http://schemas.microsoft.com/office/drawing/2014/main" id="{04066CF6-724F-4A30-8E5E-C85B77BC0061}"/>
              </a:ext>
            </a:extLst>
          </p:cNvPr>
          <p:cNvSpPr>
            <a:spLocks noGrp="1"/>
          </p:cNvSpPr>
          <p:nvPr>
            <p:ph type="body" sz="quarter" idx="12"/>
          </p:nvPr>
        </p:nvSpPr>
        <p:spPr>
          <a:xfrm>
            <a:off x="656021" y="1895707"/>
            <a:ext cx="10820014" cy="4597167"/>
          </a:xfrm>
        </p:spPr>
        <p:txBody>
          <a:bodyPr>
            <a:normAutofit fontScale="92500" lnSpcReduction="20000"/>
          </a:bodyPr>
          <a:lstStyle/>
          <a:p>
            <a:pPr marL="0" indent="0">
              <a:buNone/>
            </a:pPr>
            <a:r>
              <a:rPr lang="fr-FR" dirty="0"/>
              <a:t>Il est important de développer une communication saine et ouverte sur la réflexion sur les progrès et les défis</a:t>
            </a:r>
            <a:r>
              <a:rPr lang="en-US" dirty="0"/>
              <a:t>:</a:t>
            </a:r>
          </a:p>
          <a:p>
            <a:pPr marL="548640" indent="-274320">
              <a:buSzPct val="90000"/>
              <a:buFont typeface="Symbol" panose="05050102010706020507" pitchFamily="18" charset="2"/>
              <a:buChar char="·"/>
            </a:pPr>
            <a:r>
              <a:rPr lang="fr-FR" sz="2400" dirty="0"/>
              <a:t>De sorte que lorsqu'il y a des contrôles, il y ait une bonne ambiance et qu'on n'ait pas l'impression que les actions de la communauté sont critiquées</a:t>
            </a:r>
          </a:p>
          <a:p>
            <a:pPr marL="548640" indent="-274320">
              <a:buSzPct val="90000"/>
              <a:buFont typeface="Symbol" panose="05050102010706020507" pitchFamily="18" charset="2"/>
              <a:buChar char="·"/>
            </a:pPr>
            <a:r>
              <a:rPr lang="fr-FR" sz="2400" dirty="0"/>
              <a:t>Pour documenter les progrès, démontrer les réalisations et susciter l'adhésion et la participation de la communauté au sens large</a:t>
            </a:r>
          </a:p>
          <a:p>
            <a:pPr marL="548640" indent="-274320">
              <a:buSzPct val="90000"/>
              <a:buFont typeface="Symbol" panose="05050102010706020507" pitchFamily="18" charset="2"/>
              <a:buChar char="·"/>
            </a:pPr>
            <a:r>
              <a:rPr lang="fr-FR" sz="2400" dirty="0"/>
              <a:t>Pour créer de l'énergie autour des parties du plan d'action qui ont besoin d'un soutien supplémentaire ou d'un coup de pouce</a:t>
            </a:r>
          </a:p>
          <a:p>
            <a:pPr marL="548640" indent="-274320">
              <a:buSzPct val="90000"/>
              <a:buFont typeface="Symbol" panose="05050102010706020507" pitchFamily="18" charset="2"/>
              <a:buChar char="·"/>
            </a:pPr>
            <a:r>
              <a:rPr lang="fr-FR" sz="2400" dirty="0"/>
              <a:t>Pour être des partenaires ouverts et redevables dans la lutte contre les risques encourus par les enfants</a:t>
            </a:r>
          </a:p>
          <a:p>
            <a:pPr marL="548640" indent="-274320">
              <a:buSzPct val="90000"/>
              <a:buFont typeface="Symbol" panose="05050102010706020507" pitchFamily="18" charset="2"/>
              <a:buChar char="·"/>
            </a:pPr>
            <a:r>
              <a:rPr lang="fr-FR" sz="2400" dirty="0"/>
              <a:t>Pour tirer les leçons de la mise en œuvre antérieure et aborder des questions de plus en plus complexes</a:t>
            </a:r>
            <a:endParaRPr lang="en-US" sz="2400" dirty="0"/>
          </a:p>
          <a:p>
            <a:pPr marL="0" indent="0">
              <a:buNone/>
            </a:pPr>
            <a:endParaRPr lang="en-US" dirty="0"/>
          </a:p>
        </p:txBody>
      </p:sp>
    </p:spTree>
    <p:extLst>
      <p:ext uri="{BB962C8B-B14F-4D97-AF65-F5344CB8AC3E}">
        <p14:creationId xmlns:p14="http://schemas.microsoft.com/office/powerpoint/2010/main" val="263306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Mécanismes de feedback pour la communauté, la famille et les enfants</a:t>
            </a:r>
            <a:endParaRPr lang="en-US" dirty="0"/>
          </a:p>
        </p:txBody>
      </p:sp>
    </p:spTree>
    <p:extLst>
      <p:ext uri="{BB962C8B-B14F-4D97-AF65-F5344CB8AC3E}">
        <p14:creationId xmlns:p14="http://schemas.microsoft.com/office/powerpoint/2010/main" val="258626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29025" y="528640"/>
            <a:ext cx="7984954" cy="1955288"/>
          </a:xfrm>
        </p:spPr>
        <p:txBody>
          <a:bodyPr>
            <a:noAutofit/>
          </a:bodyPr>
          <a:lstStyle/>
          <a:p>
            <a:r>
              <a:rPr lang="fr-FR" sz="2600" dirty="0"/>
              <a:t>Le but de cette séance est de présenter une vue d'ensemble et des outils pour concevoir un suivi et une évaluation participatifs afin d'améliorer la qualité des programmes.</a:t>
            </a:r>
            <a:endParaRPr lang="en-US" sz="2600" dirty="0"/>
          </a:p>
        </p:txBody>
      </p:sp>
      <p:sp>
        <p:nvSpPr>
          <p:cNvPr id="3" name="Text Placeholder 2"/>
          <p:cNvSpPr>
            <a:spLocks noGrp="1"/>
          </p:cNvSpPr>
          <p:nvPr>
            <p:ph type="body" sz="quarter" idx="12"/>
          </p:nvPr>
        </p:nvSpPr>
        <p:spPr>
          <a:xfrm>
            <a:off x="4100516" y="2483928"/>
            <a:ext cx="7735884" cy="4203700"/>
          </a:xfrm>
        </p:spPr>
        <p:txBody>
          <a:bodyPr>
            <a:normAutofit/>
          </a:bodyPr>
          <a:lstStyle/>
          <a:p>
            <a:pPr marL="0" indent="0">
              <a:lnSpc>
                <a:spcPct val="134000"/>
              </a:lnSpc>
              <a:buNone/>
            </a:pPr>
            <a:r>
              <a:rPr lang="fr-FR" sz="2400" dirty="0"/>
              <a:t>À la fin de cette séance, les participants seront en mesure de</a:t>
            </a:r>
            <a:r>
              <a:rPr lang="en-US" sz="2400" dirty="0"/>
              <a:t>:</a:t>
            </a:r>
          </a:p>
          <a:p>
            <a:pPr marL="731520" lvl="1" indent="-274320">
              <a:lnSpc>
                <a:spcPct val="134000"/>
              </a:lnSpc>
              <a:buSzPct val="90000"/>
              <a:buFont typeface="Symbol" panose="05050102010706020507" pitchFamily="18" charset="2"/>
              <a:buChar char="·"/>
            </a:pPr>
            <a:r>
              <a:rPr lang="fr-FR" sz="2200" dirty="0"/>
              <a:t>Décrire 3-4 considérations dans l'élaboration de plans de suivi et d'évaluation pour les plans d'action communautaires</a:t>
            </a:r>
          </a:p>
          <a:p>
            <a:pPr marL="731520" lvl="1" indent="-274320">
              <a:lnSpc>
                <a:spcPct val="134000"/>
              </a:lnSpc>
              <a:buSzPct val="90000"/>
              <a:buFont typeface="Symbol" panose="05050102010706020507" pitchFamily="18" charset="2"/>
              <a:buChar char="·"/>
            </a:pPr>
            <a:r>
              <a:rPr lang="fr-FR" sz="2200" dirty="0"/>
              <a:t>Développer des modèles de processus de suivi et d'évaluation pour l'un de leurs programmes au niveau communautaire</a:t>
            </a:r>
            <a:endParaRPr lang="en-US" sz="2200" dirty="0"/>
          </a:p>
        </p:txBody>
      </p:sp>
    </p:spTree>
    <p:extLst>
      <p:ext uri="{BB962C8B-B14F-4D97-AF65-F5344CB8AC3E}">
        <p14:creationId xmlns:p14="http://schemas.microsoft.com/office/powerpoint/2010/main" val="924131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67507" y="2546108"/>
            <a:ext cx="10608529" cy="3080142"/>
          </a:xfrm>
        </p:spPr>
        <p:txBody>
          <a:bodyPr>
            <a:normAutofit/>
          </a:bodyPr>
          <a:lstStyle/>
          <a:p>
            <a:r>
              <a:rPr lang="fr-FR" sz="3200" i="1" dirty="0"/>
              <a:t>Un mécanisme de feedback est un système complet conçu pour saisir et rapporter le point de vue des filles, des garçons et des jeunes, des communautés et des partenaires sur le travail d'une organisation afin de l'améliorer.</a:t>
            </a:r>
            <a:endParaRPr lang="en-US" sz="3200" i="1" dirty="0"/>
          </a:p>
        </p:txBody>
      </p:sp>
    </p:spTree>
    <p:extLst>
      <p:ext uri="{BB962C8B-B14F-4D97-AF65-F5344CB8AC3E}">
        <p14:creationId xmlns:p14="http://schemas.microsoft.com/office/powerpoint/2010/main" val="183512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Une action dirigée par la communauté peut pratiquer la redevabilité à travers</a:t>
            </a:r>
            <a:r>
              <a:rPr lang="en-US" dirty="0"/>
              <a:t>:</a:t>
            </a:r>
          </a:p>
        </p:txBody>
      </p:sp>
      <p:sp>
        <p:nvSpPr>
          <p:cNvPr id="4" name="Text Placeholder 3"/>
          <p:cNvSpPr>
            <a:spLocks noGrp="1"/>
          </p:cNvSpPr>
          <p:nvPr>
            <p:ph type="body" sz="quarter" idx="12"/>
          </p:nvPr>
        </p:nvSpPr>
        <p:spPr>
          <a:xfrm>
            <a:off x="984267" y="2039816"/>
            <a:ext cx="10820014" cy="4303836"/>
          </a:xfrm>
        </p:spPr>
        <p:txBody>
          <a:bodyPr>
            <a:normAutofit/>
          </a:bodyPr>
          <a:lstStyle/>
          <a:p>
            <a:pPr marL="342900" lvl="0" indent="-342900">
              <a:lnSpc>
                <a:spcPct val="115000"/>
              </a:lnSpc>
              <a:buFont typeface="Symbol" panose="05050102010706020507" pitchFamily="18" charset="2"/>
              <a:buChar char=""/>
            </a:pPr>
            <a:r>
              <a:rPr lang="fr-FR" sz="2400" b="1" dirty="0">
                <a:latin typeface="Calibri" panose="020F0502020204030204" pitchFamily="34" charset="0"/>
                <a:ea typeface="MS Mincho" panose="02020609040205080304" pitchFamily="49" charset="-128"/>
                <a:cs typeface="Times New Roman" panose="02020603050405020304" pitchFamily="18" charset="0"/>
              </a:rPr>
              <a:t>La participation </a:t>
            </a:r>
            <a:r>
              <a:rPr lang="fr-FR" sz="2400" dirty="0">
                <a:latin typeface="Calibri" panose="020F0502020204030204" pitchFamily="34" charset="0"/>
                <a:ea typeface="MS Mincho" panose="02020609040205080304" pitchFamily="49" charset="-128"/>
                <a:cs typeface="Times New Roman" panose="02020603050405020304" pitchFamily="18" charset="0"/>
              </a:rPr>
              <a:t>: Écouter activement les points de vue des filles, des garçons, des hommes et des femmes et décider ensemble de la manière dont nous allons travailler ensemble pour soutenir les enfants, les familles et les communautés.</a:t>
            </a:r>
          </a:p>
          <a:p>
            <a:pPr marL="342900" lvl="0" indent="-342900">
              <a:lnSpc>
                <a:spcPct val="115000"/>
              </a:lnSpc>
              <a:buFont typeface="Symbol" panose="05050102010706020507" pitchFamily="18" charset="2"/>
              <a:buChar char=""/>
            </a:pPr>
            <a:r>
              <a:rPr lang="fr-FR" sz="2400" b="1" dirty="0">
                <a:latin typeface="Calibri" panose="020F0502020204030204" pitchFamily="34" charset="0"/>
                <a:ea typeface="MS Mincho" panose="02020609040205080304" pitchFamily="49" charset="-128"/>
                <a:cs typeface="Times New Roman" panose="02020603050405020304" pitchFamily="18" charset="0"/>
              </a:rPr>
              <a:t>Le partage de l'information </a:t>
            </a:r>
            <a:r>
              <a:rPr lang="fr-FR" sz="2400" dirty="0">
                <a:latin typeface="Calibri" panose="020F0502020204030204" pitchFamily="34" charset="0"/>
                <a:ea typeface="MS Mincho" panose="02020609040205080304" pitchFamily="49" charset="-128"/>
                <a:cs typeface="Times New Roman" panose="02020603050405020304" pitchFamily="18" charset="0"/>
              </a:rPr>
              <a:t>: Fournir des informations sur les actions communautaires dans des formats accessibles que toutes les filles, les garçons, les hommes et les femmes peuvent facilement comprendre.</a:t>
            </a:r>
          </a:p>
          <a:p>
            <a:pPr marL="342900" lvl="0" indent="-342900">
              <a:lnSpc>
                <a:spcPct val="115000"/>
              </a:lnSpc>
              <a:buFont typeface="Symbol" panose="05050102010706020507" pitchFamily="18" charset="2"/>
              <a:buChar char=""/>
            </a:pPr>
            <a:r>
              <a:rPr lang="fr-FR" sz="2400" b="1" dirty="0">
                <a:latin typeface="Calibri" panose="020F0502020204030204" pitchFamily="34" charset="0"/>
                <a:ea typeface="MS Mincho" panose="02020609040205080304" pitchFamily="49" charset="-128"/>
                <a:cs typeface="Times New Roman" panose="02020603050405020304" pitchFamily="18" charset="0"/>
              </a:rPr>
              <a:t>Les</a:t>
            </a:r>
            <a:r>
              <a:rPr lang="fr-FR" sz="2400" b="1" baseline="0" dirty="0">
                <a:latin typeface="Calibri" panose="020F0502020204030204" pitchFamily="34" charset="0"/>
                <a:ea typeface="MS Mincho" panose="02020609040205080304" pitchFamily="49" charset="-128"/>
                <a:cs typeface="Times New Roman" panose="02020603050405020304" pitchFamily="18" charset="0"/>
              </a:rPr>
              <a:t> </a:t>
            </a:r>
            <a:r>
              <a:rPr lang="fr-FR" sz="2400" b="1" dirty="0">
                <a:latin typeface="Calibri" panose="020F0502020204030204" pitchFamily="34" charset="0"/>
                <a:ea typeface="MS Mincho" panose="02020609040205080304" pitchFamily="49" charset="-128"/>
                <a:cs typeface="Times New Roman" panose="02020603050405020304" pitchFamily="18" charset="0"/>
              </a:rPr>
              <a:t>réponse aux feedback </a:t>
            </a:r>
            <a:r>
              <a:rPr lang="fr-FR" sz="2400" dirty="0">
                <a:latin typeface="Calibri" panose="020F0502020204030204" pitchFamily="34" charset="0"/>
                <a:ea typeface="MS Mincho" panose="02020609040205080304" pitchFamily="49" charset="-128"/>
                <a:cs typeface="Times New Roman" panose="02020603050405020304" pitchFamily="18" charset="0"/>
              </a:rPr>
              <a:t>: Donner une réponse rapide aux plaintes avec des détails sur les décisions et les actions prises, y compris la manière dont nous adaptons notre travail en réponse aux feedback/plaintes reçus.</a:t>
            </a:r>
            <a:endParaRPr lang="en-US" sz="2200" dirty="0">
              <a:latin typeface="Calibri" panose="020F0502020204030204" pitchFamily="34" charset="0"/>
              <a:ea typeface="MS Mincho" panose="02020609040205080304" pitchFamily="49" charset="-128"/>
              <a:cs typeface="Times New Roman" panose="02020603050405020304" pitchFamily="18" charset="0"/>
            </a:endParaRPr>
          </a:p>
          <a:p>
            <a:endParaRPr lang="en-US" sz="2200" dirty="0"/>
          </a:p>
        </p:txBody>
      </p:sp>
    </p:spTree>
    <p:extLst>
      <p:ext uri="{BB962C8B-B14F-4D97-AF65-F5344CB8AC3E}">
        <p14:creationId xmlns:p14="http://schemas.microsoft.com/office/powerpoint/2010/main" val="361153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Exemples de méthodes de feedback</a:t>
            </a:r>
            <a:endParaRPr lang="en-US" dirty="0"/>
          </a:p>
        </p:txBody>
      </p:sp>
      <p:sp>
        <p:nvSpPr>
          <p:cNvPr id="4" name="Text Placeholder 3"/>
          <p:cNvSpPr>
            <a:spLocks noGrp="1"/>
          </p:cNvSpPr>
          <p:nvPr>
            <p:ph type="body" sz="quarter" idx="12"/>
          </p:nvPr>
        </p:nvSpPr>
        <p:spPr>
          <a:xfrm>
            <a:off x="1125415" y="2098799"/>
            <a:ext cx="9237785" cy="3729037"/>
          </a:xfrm>
        </p:spPr>
        <p:txBody>
          <a:bodyPr>
            <a:normAutofit/>
          </a:bodyPr>
          <a:lstStyle/>
          <a:p>
            <a:pPr marL="347472" indent="-347472">
              <a:buSzPct val="90000"/>
              <a:buFont typeface="Symbol" panose="05050102010706020507" pitchFamily="18" charset="2"/>
              <a:buChar char="·"/>
            </a:pPr>
            <a:r>
              <a:rPr lang="fr-FR" sz="2400" dirty="0"/>
              <a:t>Consultations de la communauté ou des enfants sous forme de discussion de groupe pour connaître l'opinion des membres de la communauté et/ou des enfants à propos de vos programmes</a:t>
            </a:r>
          </a:p>
          <a:p>
            <a:pPr marL="347472" indent="-347472">
              <a:buSzPct val="90000"/>
              <a:buFont typeface="Symbol" panose="05050102010706020507" pitchFamily="18" charset="2"/>
              <a:buChar char="·"/>
            </a:pPr>
            <a:r>
              <a:rPr lang="fr-FR" sz="2400" dirty="0"/>
              <a:t>Formulaires de feedback pour un feedback écrit (adapté à l'âge et au stade de développement)</a:t>
            </a:r>
          </a:p>
          <a:p>
            <a:pPr marL="347472" indent="-347472">
              <a:buSzPct val="90000"/>
              <a:buFont typeface="Symbol" panose="05050102010706020507" pitchFamily="18" charset="2"/>
              <a:buChar char="·"/>
            </a:pPr>
            <a:r>
              <a:rPr lang="fr-FR" sz="2400" dirty="0"/>
              <a:t>Réunions publiques</a:t>
            </a:r>
          </a:p>
          <a:p>
            <a:pPr marL="347472" indent="-347472">
              <a:buSzPct val="90000"/>
              <a:buFont typeface="Symbol" panose="05050102010706020507" pitchFamily="18" charset="2"/>
              <a:buChar char="·"/>
            </a:pPr>
            <a:r>
              <a:rPr lang="fr-FR" sz="2400" dirty="0"/>
              <a:t>Boîtes à suggestions pour un feedback anonyme</a:t>
            </a:r>
            <a:endParaRPr lang="en-US" sz="2400" dirty="0"/>
          </a:p>
        </p:txBody>
      </p:sp>
    </p:spTree>
    <p:extLst>
      <p:ext uri="{BB962C8B-B14F-4D97-AF65-F5344CB8AC3E}">
        <p14:creationId xmlns:p14="http://schemas.microsoft.com/office/powerpoint/2010/main" val="2235239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dirty="0"/>
              <a:t>Outils de suivi pour les acteurs externes</a:t>
            </a:r>
          </a:p>
        </p:txBody>
      </p:sp>
    </p:spTree>
    <p:extLst>
      <p:ext uri="{BB962C8B-B14F-4D97-AF65-F5344CB8AC3E}">
        <p14:creationId xmlns:p14="http://schemas.microsoft.com/office/powerpoint/2010/main" val="3178612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Outils de suivi pour les acteurs externes</a:t>
            </a:r>
            <a:endParaRPr lang="en-US" dirty="0"/>
          </a:p>
        </p:txBody>
      </p:sp>
      <p:sp>
        <p:nvSpPr>
          <p:cNvPr id="3" name="Text Placeholder 2"/>
          <p:cNvSpPr>
            <a:spLocks noGrp="1"/>
          </p:cNvSpPr>
          <p:nvPr>
            <p:ph type="body" sz="quarter" idx="10"/>
          </p:nvPr>
        </p:nvSpPr>
        <p:spPr/>
        <p:txBody>
          <a:bodyPr>
            <a:normAutofit/>
          </a:bodyPr>
          <a:lstStyle/>
          <a:p>
            <a:r>
              <a:rPr lang="fr-FR" dirty="0"/>
              <a:t>Documentation sur les exemples de réussite</a:t>
            </a:r>
            <a:endParaRPr lang="en-US" dirty="0"/>
          </a:p>
        </p:txBody>
      </p:sp>
      <p:sp>
        <p:nvSpPr>
          <p:cNvPr id="4" name="Text Placeholder 3"/>
          <p:cNvSpPr>
            <a:spLocks noGrp="1"/>
          </p:cNvSpPr>
          <p:nvPr>
            <p:ph type="body" sz="quarter" idx="12"/>
          </p:nvPr>
        </p:nvSpPr>
        <p:spPr>
          <a:xfrm>
            <a:off x="1113148" y="2614614"/>
            <a:ext cx="10139604" cy="3729037"/>
          </a:xfrm>
        </p:spPr>
        <p:txBody>
          <a:bodyPr>
            <a:normAutofit/>
          </a:bodyPr>
          <a:lstStyle/>
          <a:p>
            <a:pPr marL="91440" indent="-365760">
              <a:buSzPct val="90000"/>
              <a:buFont typeface="Symbol" panose="05050102010706020507" pitchFamily="18" charset="2"/>
              <a:buChar char="·"/>
            </a:pPr>
            <a:r>
              <a:rPr lang="fr-FR" sz="2600" dirty="0"/>
              <a:t>Études de cas écrites</a:t>
            </a:r>
          </a:p>
          <a:p>
            <a:pPr marL="91440" indent="-365760">
              <a:buSzPct val="90000"/>
              <a:buFont typeface="Symbol" panose="05050102010706020507" pitchFamily="18" charset="2"/>
              <a:buChar char="·"/>
            </a:pPr>
            <a:r>
              <a:rPr lang="fr-FR" sz="2600" dirty="0"/>
              <a:t>Photos</a:t>
            </a:r>
          </a:p>
          <a:p>
            <a:pPr marL="91440" indent="-365760">
              <a:buSzPct val="90000"/>
              <a:buFont typeface="Symbol" panose="05050102010706020507" pitchFamily="18" charset="2"/>
              <a:buChar char="·"/>
            </a:pPr>
            <a:r>
              <a:rPr lang="fr-FR" sz="2600" dirty="0"/>
              <a:t>Vidéos </a:t>
            </a:r>
          </a:p>
          <a:p>
            <a:pPr marL="91440" indent="-365760">
              <a:buSzPct val="90000"/>
              <a:buFont typeface="Symbol" panose="05050102010706020507" pitchFamily="18" charset="2"/>
              <a:buChar char="·"/>
            </a:pPr>
            <a:r>
              <a:rPr lang="fr-FR" sz="2600" dirty="0"/>
              <a:t>Enregistrements audio</a:t>
            </a:r>
          </a:p>
          <a:p>
            <a:pPr marL="91440" indent="-365760">
              <a:buSzPct val="90000"/>
              <a:buFont typeface="Symbol" panose="05050102010706020507" pitchFamily="18" charset="2"/>
              <a:buChar char="·"/>
            </a:pPr>
            <a:r>
              <a:rPr lang="fr-FR" sz="2600" dirty="0"/>
              <a:t>Combinaison d'outils</a:t>
            </a:r>
            <a:endParaRPr lang="en-US" sz="2600" dirty="0"/>
          </a:p>
        </p:txBody>
      </p:sp>
    </p:spTree>
    <p:extLst>
      <p:ext uri="{BB962C8B-B14F-4D97-AF65-F5344CB8AC3E}">
        <p14:creationId xmlns:p14="http://schemas.microsoft.com/office/powerpoint/2010/main" val="218138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Outils de suivi pour les acteurs externes</a:t>
            </a:r>
            <a:endParaRPr lang="en-US" dirty="0"/>
          </a:p>
        </p:txBody>
      </p:sp>
      <p:sp>
        <p:nvSpPr>
          <p:cNvPr id="3" name="Text Placeholder 2"/>
          <p:cNvSpPr>
            <a:spLocks noGrp="1"/>
          </p:cNvSpPr>
          <p:nvPr>
            <p:ph type="body" sz="quarter" idx="10"/>
          </p:nvPr>
        </p:nvSpPr>
        <p:spPr/>
        <p:txBody>
          <a:bodyPr>
            <a:normAutofit/>
          </a:bodyPr>
          <a:lstStyle/>
          <a:p>
            <a:r>
              <a:rPr lang="fr-FR" dirty="0"/>
              <a:t>Bulletins d'évaluation de la qualité</a:t>
            </a:r>
            <a:endParaRPr lang="en-US" dirty="0"/>
          </a:p>
        </p:txBody>
      </p:sp>
      <p:sp>
        <p:nvSpPr>
          <p:cNvPr id="4" name="Text Placeholder 3"/>
          <p:cNvSpPr>
            <a:spLocks noGrp="1"/>
          </p:cNvSpPr>
          <p:nvPr>
            <p:ph type="body" sz="quarter" idx="12"/>
          </p:nvPr>
        </p:nvSpPr>
        <p:spPr>
          <a:xfrm>
            <a:off x="1113148" y="2574447"/>
            <a:ext cx="10139604" cy="3729037"/>
          </a:xfrm>
        </p:spPr>
        <p:txBody>
          <a:bodyPr>
            <a:normAutofit/>
          </a:bodyPr>
          <a:lstStyle/>
          <a:p>
            <a:pPr marL="347472" indent="-347472">
              <a:buSzPct val="90000"/>
              <a:buFont typeface="Symbol" panose="05050102010706020507" pitchFamily="18" charset="2"/>
              <a:buChar char="·"/>
            </a:pPr>
            <a:r>
              <a:rPr lang="fr-FR" sz="2600" dirty="0"/>
              <a:t>Des outils simples pour vérifier les progrès de votre programme de protection de l'enfance au niveau communautaire</a:t>
            </a:r>
          </a:p>
          <a:p>
            <a:pPr marL="347472" indent="-347472">
              <a:buSzPct val="90000"/>
              <a:buFont typeface="Symbol" panose="05050102010706020507" pitchFamily="18" charset="2"/>
              <a:buChar char="·"/>
            </a:pPr>
            <a:r>
              <a:rPr lang="fr-FR" sz="2600" dirty="0"/>
              <a:t>Liste des actions et processus clés du plan d'action</a:t>
            </a:r>
          </a:p>
          <a:p>
            <a:pPr marL="347472" indent="-347472">
              <a:buSzPct val="90000"/>
              <a:buFont typeface="Symbol" panose="05050102010706020507" pitchFamily="18" charset="2"/>
              <a:buChar char="·"/>
            </a:pPr>
            <a:r>
              <a:rPr lang="fr-FR" sz="2600" dirty="0"/>
              <a:t>Mettre cela régulièrement à jour pour voir si la programmation est en bonne voie</a:t>
            </a:r>
            <a:endParaRPr lang="en-US" sz="2600" dirty="0"/>
          </a:p>
        </p:txBody>
      </p:sp>
    </p:spTree>
    <p:extLst>
      <p:ext uri="{BB962C8B-B14F-4D97-AF65-F5344CB8AC3E}">
        <p14:creationId xmlns:p14="http://schemas.microsoft.com/office/powerpoint/2010/main" val="239593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dirty="0"/>
              <a:t>Récapitulation des buts et objectifs d'apprentissage</a:t>
            </a:r>
            <a:endParaRPr lang="en-US" dirty="0"/>
          </a:p>
        </p:txBody>
      </p:sp>
      <p:sp>
        <p:nvSpPr>
          <p:cNvPr id="4" name="Text Placeholder 3"/>
          <p:cNvSpPr>
            <a:spLocks noGrp="1"/>
          </p:cNvSpPr>
          <p:nvPr>
            <p:ph type="body" sz="quarter" idx="10"/>
          </p:nvPr>
        </p:nvSpPr>
        <p:spPr>
          <a:xfrm>
            <a:off x="2610678" y="2371153"/>
            <a:ext cx="6997148" cy="375705"/>
          </a:xfrm>
        </p:spPr>
        <p:txBody>
          <a:bodyPr>
            <a:normAutofit lnSpcReduction="10000"/>
          </a:bodyPr>
          <a:lstStyle/>
          <a:p>
            <a:endParaRPr lang="en-US" dirty="0"/>
          </a:p>
        </p:txBody>
      </p:sp>
    </p:spTree>
    <p:extLst>
      <p:ext uri="{BB962C8B-B14F-4D97-AF65-F5344CB8AC3E}">
        <p14:creationId xmlns:p14="http://schemas.microsoft.com/office/powerpoint/2010/main" val="160307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78095" y="528640"/>
            <a:ext cx="7735884" cy="1955288"/>
          </a:xfrm>
        </p:spPr>
        <p:txBody>
          <a:bodyPr>
            <a:noAutofit/>
          </a:bodyPr>
          <a:lstStyle/>
          <a:p>
            <a:r>
              <a:rPr lang="fr-FR" sz="2600" dirty="0"/>
              <a:t>Le but de cette séance est de présenter une vue d'ensemble et des outils pour concevoir un suivi et une évaluation participatifs afin d'améliorer la qualité des programmes</a:t>
            </a:r>
            <a:r>
              <a:rPr lang="en-US" sz="2600" dirty="0"/>
              <a:t>.</a:t>
            </a:r>
          </a:p>
        </p:txBody>
      </p:sp>
      <p:sp>
        <p:nvSpPr>
          <p:cNvPr id="3" name="Text Placeholder 2"/>
          <p:cNvSpPr>
            <a:spLocks noGrp="1"/>
          </p:cNvSpPr>
          <p:nvPr>
            <p:ph type="body" sz="quarter" idx="12"/>
          </p:nvPr>
        </p:nvSpPr>
        <p:spPr>
          <a:xfrm>
            <a:off x="3878095" y="3222232"/>
            <a:ext cx="7735884" cy="3342714"/>
          </a:xfrm>
        </p:spPr>
        <p:txBody>
          <a:bodyPr>
            <a:normAutofit fontScale="92500"/>
          </a:bodyPr>
          <a:lstStyle/>
          <a:p>
            <a:pPr marL="0" indent="0">
              <a:lnSpc>
                <a:spcPct val="134000"/>
              </a:lnSpc>
              <a:buNone/>
            </a:pPr>
            <a:r>
              <a:rPr lang="fr-FR" sz="2400" dirty="0"/>
              <a:t>À la fin de cette séance, les participants seront en mesure</a:t>
            </a:r>
            <a:r>
              <a:rPr lang="en-US" sz="2400" dirty="0"/>
              <a:t>:</a:t>
            </a:r>
          </a:p>
          <a:p>
            <a:pPr marL="640080" lvl="1" indent="-320040">
              <a:lnSpc>
                <a:spcPct val="134000"/>
              </a:lnSpc>
              <a:buSzPct val="90000"/>
              <a:buFont typeface="Symbol" panose="05050102010706020507" pitchFamily="18" charset="2"/>
              <a:buChar char="·"/>
            </a:pPr>
            <a:r>
              <a:rPr lang="fr-FR" sz="2200" dirty="0"/>
              <a:t>Décrire 3-4 considérations dans l'élaboration de plans de suivi et d'évaluation pour les plans d'action communautaires</a:t>
            </a:r>
          </a:p>
          <a:p>
            <a:pPr marL="640080" lvl="1" indent="-320040">
              <a:lnSpc>
                <a:spcPct val="134000"/>
              </a:lnSpc>
              <a:buSzPct val="90000"/>
              <a:buFont typeface="Symbol" panose="05050102010706020507" pitchFamily="18" charset="2"/>
              <a:buChar char="·"/>
            </a:pPr>
            <a:r>
              <a:rPr lang="fr-FR" sz="2200" dirty="0"/>
              <a:t>Développer des modèles de processus de suivi et d'évaluation pour l'un de leurs programmes au niveau communautaire</a:t>
            </a:r>
            <a:endParaRPr lang="en-US" sz="2200" dirty="0"/>
          </a:p>
        </p:txBody>
      </p:sp>
    </p:spTree>
    <p:extLst>
      <p:ext uri="{BB962C8B-B14F-4D97-AF65-F5344CB8AC3E}">
        <p14:creationId xmlns:p14="http://schemas.microsoft.com/office/powerpoint/2010/main" val="2777288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Je </a:t>
            </a:r>
            <a:r>
              <a:rPr lang="fr-FR" dirty="0"/>
              <a:t>vous</a:t>
            </a:r>
            <a:r>
              <a:rPr lang="en-US" dirty="0"/>
              <a:t> </a:t>
            </a:r>
            <a:r>
              <a:rPr lang="fr-FR" dirty="0"/>
              <a:t>remercie</a:t>
            </a:r>
            <a:r>
              <a:rPr lang="en-US" dirty="0"/>
              <a:t> !</a:t>
            </a:r>
          </a:p>
        </p:txBody>
      </p:sp>
      <p:pic>
        <p:nvPicPr>
          <p:cNvPr id="7" name="Picture 6"/>
          <p:cNvPicPr>
            <a:picLocks noChangeAspect="1"/>
          </p:cNvPicPr>
          <p:nvPr/>
        </p:nvPicPr>
        <p:blipFill>
          <a:blip r:embed="rId2"/>
          <a:stretch>
            <a:fillRect/>
          </a:stretch>
        </p:blipFill>
        <p:spPr>
          <a:xfrm>
            <a:off x="656026" y="2182601"/>
            <a:ext cx="10515599" cy="4021350"/>
          </a:xfrm>
          <a:prstGeom prst="rect">
            <a:avLst/>
          </a:prstGeom>
        </p:spPr>
      </p:pic>
    </p:spTree>
    <p:extLst>
      <p:ext uri="{BB962C8B-B14F-4D97-AF65-F5344CB8AC3E}">
        <p14:creationId xmlns:p14="http://schemas.microsoft.com/office/powerpoint/2010/main" val="38780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Prendre du recul</a:t>
            </a:r>
          </a:p>
        </p:txBody>
      </p:sp>
      <p:sp>
        <p:nvSpPr>
          <p:cNvPr id="4" name="Text Placeholder 3"/>
          <p:cNvSpPr>
            <a:spLocks noGrp="1"/>
          </p:cNvSpPr>
          <p:nvPr>
            <p:ph type="body" sz="quarter" idx="12"/>
          </p:nvPr>
        </p:nvSpPr>
        <p:spPr>
          <a:xfrm>
            <a:off x="1990164" y="2482515"/>
            <a:ext cx="8337177" cy="3729037"/>
          </a:xfrm>
        </p:spPr>
        <p:txBody>
          <a:bodyPr>
            <a:normAutofit/>
          </a:bodyPr>
          <a:lstStyle/>
          <a:p>
            <a:pPr marL="0" indent="0">
              <a:buNone/>
            </a:pPr>
            <a:r>
              <a:rPr lang="fr-FR" i="1" dirty="0"/>
              <a:t>Imaginez que vous avez travaillé avec la communauté pour identifier les risques encourus par les enfants, que vous avez fixé des objectifs pour traiter les risques prioritaires et que vous avez pris des mesures. Quelle sera la prochaine étape?</a:t>
            </a:r>
            <a:endParaRPr lang="en-US" i="1" dirty="0"/>
          </a:p>
          <a:p>
            <a:pPr marL="0" indent="0">
              <a:buNone/>
            </a:pPr>
            <a:endParaRPr lang="en-US" sz="2400" dirty="0"/>
          </a:p>
        </p:txBody>
      </p:sp>
    </p:spTree>
    <p:extLst>
      <p:ext uri="{BB962C8B-B14F-4D97-AF65-F5344CB8AC3E}">
        <p14:creationId xmlns:p14="http://schemas.microsoft.com/office/powerpoint/2010/main" val="139098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Prendre du recul</a:t>
            </a:r>
          </a:p>
        </p:txBody>
      </p:sp>
      <p:sp>
        <p:nvSpPr>
          <p:cNvPr id="4" name="Text Placeholder 3"/>
          <p:cNvSpPr>
            <a:spLocks noGrp="1"/>
          </p:cNvSpPr>
          <p:nvPr>
            <p:ph type="body" sz="quarter" idx="12"/>
          </p:nvPr>
        </p:nvSpPr>
        <p:spPr>
          <a:xfrm>
            <a:off x="1403398" y="2302118"/>
            <a:ext cx="9537129" cy="3729037"/>
          </a:xfrm>
        </p:spPr>
        <p:txBody>
          <a:bodyPr>
            <a:normAutofit/>
          </a:bodyPr>
          <a:lstStyle/>
          <a:p>
            <a:pPr marL="0" indent="0">
              <a:buNone/>
            </a:pPr>
            <a:r>
              <a:rPr lang="fr-FR" i="1" dirty="0"/>
              <a:t>Bien que vous (en tant qu'acteur externe) ayez vos propres processus de suivi et d'évaluation du cycle de programme qui sont en conformité avec les normes de vos donateurs, </a:t>
            </a:r>
            <a:r>
              <a:rPr lang="fr-FR" b="1" i="1" dirty="0"/>
              <a:t>il est en outre essentiel de travailler avec les membres de la communauté et les enfants pour développer des objectifs collectifs et concevoir des processus de suivi et d'évaluation qui leur sont propres</a:t>
            </a:r>
            <a:r>
              <a:rPr lang="fr-FR" i="1" dirty="0"/>
              <a:t>. </a:t>
            </a:r>
            <a:r>
              <a:rPr lang="en-US" b="1" i="1" dirty="0"/>
              <a:t> </a:t>
            </a:r>
            <a:endParaRPr lang="en-US" i="1" dirty="0"/>
          </a:p>
          <a:p>
            <a:pPr marL="0" indent="0">
              <a:buNone/>
            </a:pPr>
            <a:endParaRPr lang="en-US" dirty="0"/>
          </a:p>
        </p:txBody>
      </p:sp>
    </p:spTree>
    <p:extLst>
      <p:ext uri="{BB962C8B-B14F-4D97-AF65-F5344CB8AC3E}">
        <p14:creationId xmlns:p14="http://schemas.microsoft.com/office/powerpoint/2010/main" val="152319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52120960"/>
              </p:ext>
            </p:extLst>
          </p:nvPr>
        </p:nvGraphicFramePr>
        <p:xfrm>
          <a:off x="1524001" y="984738"/>
          <a:ext cx="9237784" cy="4759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69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EA67-EC0A-49E2-889F-2CC5CD6DA1A7}"/>
              </a:ext>
            </a:extLst>
          </p:cNvPr>
          <p:cNvSpPr>
            <a:spLocks noGrp="1"/>
          </p:cNvSpPr>
          <p:nvPr>
            <p:ph type="title"/>
          </p:nvPr>
        </p:nvSpPr>
        <p:spPr/>
        <p:txBody>
          <a:bodyPr/>
          <a:lstStyle/>
          <a:p>
            <a:r>
              <a:rPr lang="fr-FR" dirty="0"/>
              <a:t>Pourquoi élaborer des plans de suivi et d'évaluation?</a:t>
            </a:r>
            <a:endParaRPr lang="en-US" dirty="0"/>
          </a:p>
        </p:txBody>
      </p:sp>
      <p:sp>
        <p:nvSpPr>
          <p:cNvPr id="3" name="Text Placeholder 2">
            <a:extLst>
              <a:ext uri="{FF2B5EF4-FFF2-40B4-BE49-F238E27FC236}">
                <a16:creationId xmlns:a16="http://schemas.microsoft.com/office/drawing/2014/main" id="{4E69CE88-AD79-4598-A2DB-333570696A6B}"/>
              </a:ext>
            </a:extLst>
          </p:cNvPr>
          <p:cNvSpPr>
            <a:spLocks noGrp="1"/>
          </p:cNvSpPr>
          <p:nvPr>
            <p:ph type="body" sz="quarter" idx="10"/>
          </p:nvPr>
        </p:nvSpPr>
        <p:spPr>
          <a:xfrm>
            <a:off x="795880" y="2192338"/>
            <a:ext cx="10149840" cy="571500"/>
          </a:xfrm>
        </p:spPr>
        <p:txBody>
          <a:bodyPr>
            <a:normAutofit/>
          </a:bodyPr>
          <a:lstStyle/>
          <a:p>
            <a:r>
              <a:rPr lang="en-US" dirty="0"/>
              <a:t>Impact du </a:t>
            </a:r>
            <a:r>
              <a:rPr lang="fr-FR" dirty="0"/>
              <a:t>programme</a:t>
            </a:r>
          </a:p>
        </p:txBody>
      </p:sp>
      <p:sp>
        <p:nvSpPr>
          <p:cNvPr id="4" name="Text Placeholder 3">
            <a:extLst>
              <a:ext uri="{FF2B5EF4-FFF2-40B4-BE49-F238E27FC236}">
                <a16:creationId xmlns:a16="http://schemas.microsoft.com/office/drawing/2014/main" id="{04066CF6-724F-4A30-8E5E-C85B77BC0061}"/>
              </a:ext>
            </a:extLst>
          </p:cNvPr>
          <p:cNvSpPr>
            <a:spLocks noGrp="1"/>
          </p:cNvSpPr>
          <p:nvPr>
            <p:ph type="body" sz="quarter" idx="12"/>
          </p:nvPr>
        </p:nvSpPr>
        <p:spPr>
          <a:xfrm>
            <a:off x="957235" y="2839145"/>
            <a:ext cx="9585259" cy="3507870"/>
          </a:xfrm>
        </p:spPr>
        <p:txBody>
          <a:bodyPr>
            <a:normAutofit/>
          </a:bodyPr>
          <a:lstStyle/>
          <a:p>
            <a:pPr marL="640080" indent="-365760">
              <a:buSzPct val="90000"/>
              <a:buFont typeface="Symbol" panose="05050102010706020507" pitchFamily="18" charset="2"/>
              <a:buChar char="·"/>
            </a:pPr>
            <a:r>
              <a:rPr lang="fr-FR" sz="2600" dirty="0"/>
              <a:t>L'impact du programme nous aide à suivre les progrès des activités, à faire des ajustements, à connaître les effets voulus et non voulus de nos interventions et à comprendre l'impact de notre travail sur la vie des personnes avec lesquelles nous travaillons. L'impact du programme comprend </a:t>
            </a:r>
            <a:r>
              <a:rPr lang="fr-FR" sz="2600" b="1" dirty="0"/>
              <a:t>le suivi </a:t>
            </a:r>
            <a:r>
              <a:rPr lang="fr-FR" sz="2600" dirty="0"/>
              <a:t>et </a:t>
            </a:r>
            <a:r>
              <a:rPr lang="fr-FR" sz="2600" b="1" dirty="0"/>
              <a:t>l'évaluation</a:t>
            </a:r>
            <a:r>
              <a:rPr lang="fr-FR" sz="2600" dirty="0"/>
              <a:t>.</a:t>
            </a:r>
            <a:endParaRPr lang="en-US" sz="2600" dirty="0"/>
          </a:p>
          <a:p>
            <a:endParaRPr lang="en-US" sz="2600" dirty="0"/>
          </a:p>
        </p:txBody>
      </p:sp>
    </p:spTree>
    <p:extLst>
      <p:ext uri="{BB962C8B-B14F-4D97-AF65-F5344CB8AC3E}">
        <p14:creationId xmlns:p14="http://schemas.microsoft.com/office/powerpoint/2010/main" val="331617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06527" y="1920626"/>
            <a:ext cx="9519138" cy="2780466"/>
          </a:xfrm>
        </p:spPr>
        <p:txBody>
          <a:bodyPr>
            <a:normAutofit/>
          </a:bodyPr>
          <a:lstStyle/>
          <a:p>
            <a:pPr>
              <a:lnSpc>
                <a:spcPct val="124000"/>
              </a:lnSpc>
            </a:pPr>
            <a:r>
              <a:rPr lang="fr-FR" i="1" dirty="0"/>
              <a:t>Le suivi participatif devrait permettre aux personnes concernées d'apprendre à tirer des conclusions pour la prise de décision à partir d’un processus </a:t>
            </a:r>
            <a:r>
              <a:rPr lang="fr-FR" b="1" i="1" dirty="0"/>
              <a:t>de pratique - réflexion - correction - action </a:t>
            </a:r>
            <a:r>
              <a:rPr lang="fr-FR" i="1" dirty="0"/>
              <a:t>et d'orienter les activités en fonction des «leçons apprises»</a:t>
            </a:r>
            <a:r>
              <a:rPr lang="en-US" dirty="0"/>
              <a:t> </a:t>
            </a:r>
          </a:p>
        </p:txBody>
      </p:sp>
    </p:spTree>
    <p:extLst>
      <p:ext uri="{BB962C8B-B14F-4D97-AF65-F5344CB8AC3E}">
        <p14:creationId xmlns:p14="http://schemas.microsoft.com/office/powerpoint/2010/main" val="190023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EA67-EC0A-49E2-889F-2CC5CD6DA1A7}"/>
              </a:ext>
            </a:extLst>
          </p:cNvPr>
          <p:cNvSpPr>
            <a:spLocks noGrp="1"/>
          </p:cNvSpPr>
          <p:nvPr>
            <p:ph type="title"/>
          </p:nvPr>
        </p:nvSpPr>
        <p:spPr/>
        <p:txBody>
          <a:bodyPr/>
          <a:lstStyle/>
          <a:p>
            <a:r>
              <a:rPr lang="fr-FR" dirty="0"/>
              <a:t>Mise en place d'un plan de suivi</a:t>
            </a:r>
            <a:endParaRPr lang="en-US" dirty="0"/>
          </a:p>
        </p:txBody>
      </p:sp>
      <p:sp>
        <p:nvSpPr>
          <p:cNvPr id="3" name="Text Placeholder 2">
            <a:extLst>
              <a:ext uri="{FF2B5EF4-FFF2-40B4-BE49-F238E27FC236}">
                <a16:creationId xmlns:a16="http://schemas.microsoft.com/office/drawing/2014/main" id="{4E69CE88-AD79-4598-A2DB-333570696A6B}"/>
              </a:ext>
            </a:extLst>
          </p:cNvPr>
          <p:cNvSpPr>
            <a:spLocks noGrp="1"/>
          </p:cNvSpPr>
          <p:nvPr>
            <p:ph type="body" sz="quarter" idx="10"/>
          </p:nvPr>
        </p:nvSpPr>
        <p:spPr>
          <a:xfrm>
            <a:off x="903455" y="1971676"/>
            <a:ext cx="10058400" cy="571500"/>
          </a:xfrm>
        </p:spPr>
        <p:txBody>
          <a:bodyPr>
            <a:normAutofit/>
          </a:bodyPr>
          <a:lstStyle/>
          <a:p>
            <a:r>
              <a:rPr lang="en-US" dirty="0"/>
              <a:t>Question à débattre</a:t>
            </a:r>
          </a:p>
        </p:txBody>
      </p:sp>
      <p:sp>
        <p:nvSpPr>
          <p:cNvPr id="4" name="Text Placeholder 3">
            <a:extLst>
              <a:ext uri="{FF2B5EF4-FFF2-40B4-BE49-F238E27FC236}">
                <a16:creationId xmlns:a16="http://schemas.microsoft.com/office/drawing/2014/main" id="{04066CF6-724F-4A30-8E5E-C85B77BC0061}"/>
              </a:ext>
            </a:extLst>
          </p:cNvPr>
          <p:cNvSpPr>
            <a:spLocks noGrp="1"/>
          </p:cNvSpPr>
          <p:nvPr>
            <p:ph type="body" sz="quarter" idx="12"/>
          </p:nvPr>
        </p:nvSpPr>
        <p:spPr>
          <a:xfrm>
            <a:off x="903455" y="2614614"/>
            <a:ext cx="10070321" cy="3729037"/>
          </a:xfrm>
        </p:spPr>
        <p:txBody>
          <a:bodyPr>
            <a:normAutofit/>
          </a:bodyPr>
          <a:lstStyle/>
          <a:p>
            <a:pPr marL="0" indent="0">
              <a:buNone/>
            </a:pPr>
            <a:r>
              <a:rPr lang="fr-FR" sz="2600" dirty="0"/>
              <a:t>Imaginez que vous venez de terminer le processus de Planification d'action avec les membres de la communauté. Comment pouvez-vous entamer des discussions autour du concept de Suivi de la mise en œuvre du Plan d'action?</a:t>
            </a:r>
            <a:endParaRPr lang="en-US" sz="2400" dirty="0"/>
          </a:p>
          <a:p>
            <a:pPr marL="640080" indent="-365760">
              <a:buSzPct val="90000"/>
              <a:buFont typeface="Symbol" panose="05050102010706020507" pitchFamily="18" charset="2"/>
              <a:buChar char="·"/>
            </a:pPr>
            <a:r>
              <a:rPr lang="fr-FR" sz="2400" dirty="0"/>
              <a:t>Avec votre voisin, prenez 10 minutes pour en discuter - assurez-vous de réfléchir à la manière dont vous pourriez vous informer sur les pratiques de suivi existantes et leur compréhension</a:t>
            </a:r>
            <a:r>
              <a:rPr lang="en-US" sz="2400" dirty="0"/>
              <a:t>.</a:t>
            </a:r>
          </a:p>
          <a:p>
            <a:endParaRPr lang="en-US" dirty="0"/>
          </a:p>
        </p:txBody>
      </p:sp>
    </p:spTree>
    <p:extLst>
      <p:ext uri="{BB962C8B-B14F-4D97-AF65-F5344CB8AC3E}">
        <p14:creationId xmlns:p14="http://schemas.microsoft.com/office/powerpoint/2010/main" val="270899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EA67-EC0A-49E2-889F-2CC5CD6DA1A7}"/>
              </a:ext>
            </a:extLst>
          </p:cNvPr>
          <p:cNvSpPr>
            <a:spLocks noGrp="1"/>
          </p:cNvSpPr>
          <p:nvPr>
            <p:ph type="title"/>
          </p:nvPr>
        </p:nvSpPr>
        <p:spPr/>
        <p:txBody>
          <a:bodyPr/>
          <a:lstStyle/>
          <a:p>
            <a:r>
              <a:rPr lang="fr-FR" dirty="0"/>
              <a:t>Déclencheurs</a:t>
            </a:r>
            <a:r>
              <a:rPr lang="fr-FR" dirty="0">
                <a:solidFill>
                  <a:srgbClr val="FF0000"/>
                </a:solidFill>
              </a:rPr>
              <a:t> </a:t>
            </a:r>
            <a:r>
              <a:rPr lang="fr-FR" dirty="0"/>
              <a:t>de discussion sur le suivi </a:t>
            </a:r>
            <a:endParaRPr lang="en-US" dirty="0"/>
          </a:p>
        </p:txBody>
      </p:sp>
      <p:sp>
        <p:nvSpPr>
          <p:cNvPr id="4" name="Text Placeholder 3">
            <a:extLst>
              <a:ext uri="{FF2B5EF4-FFF2-40B4-BE49-F238E27FC236}">
                <a16:creationId xmlns:a16="http://schemas.microsoft.com/office/drawing/2014/main" id="{04066CF6-724F-4A30-8E5E-C85B77BC0061}"/>
              </a:ext>
            </a:extLst>
          </p:cNvPr>
          <p:cNvSpPr>
            <a:spLocks noGrp="1"/>
          </p:cNvSpPr>
          <p:nvPr>
            <p:ph type="body" sz="quarter" idx="12"/>
          </p:nvPr>
        </p:nvSpPr>
        <p:spPr>
          <a:xfrm>
            <a:off x="1095405" y="1962616"/>
            <a:ext cx="9636841" cy="4447944"/>
          </a:xfrm>
        </p:spPr>
        <p:txBody>
          <a:bodyPr>
            <a:normAutofit/>
          </a:bodyPr>
          <a:lstStyle/>
          <a:p>
            <a:pPr marL="320040" indent="-320040">
              <a:lnSpc>
                <a:spcPct val="124000"/>
              </a:lnSpc>
              <a:buSzPct val="90000"/>
              <a:buFont typeface="Symbol" panose="05050102010706020507" pitchFamily="18" charset="2"/>
              <a:buChar char="·"/>
            </a:pPr>
            <a:r>
              <a:rPr lang="fr-FR" sz="2400" dirty="0"/>
              <a:t>Si la question de la protection de l'enfance que vous avez priorisée est traitée avec succès, à quoi cela ressemble-t-il? </a:t>
            </a:r>
          </a:p>
          <a:p>
            <a:pPr marL="320040" indent="-320040">
              <a:lnSpc>
                <a:spcPct val="124000"/>
              </a:lnSpc>
              <a:buSzPct val="90000"/>
              <a:buFont typeface="Symbol" panose="05050102010706020507" pitchFamily="18" charset="2"/>
              <a:buChar char="·"/>
            </a:pPr>
            <a:r>
              <a:rPr lang="fr-FR" sz="2400" dirty="0"/>
              <a:t>Que suggérez-vous pour suivre les progrès réalisés</a:t>
            </a:r>
            <a:r>
              <a:rPr lang="en-US" sz="2400" dirty="0"/>
              <a:t>?</a:t>
            </a:r>
          </a:p>
          <a:p>
            <a:pPr marL="320040" indent="-320040">
              <a:lnSpc>
                <a:spcPct val="124000"/>
              </a:lnSpc>
              <a:buSzPct val="90000"/>
              <a:buFont typeface="Symbol" panose="05050102010706020507" pitchFamily="18" charset="2"/>
              <a:buChar char="·"/>
            </a:pPr>
            <a:r>
              <a:rPr lang="fr-FR" sz="2400" dirty="0"/>
              <a:t>Comment suggéreriez-vous d'ajuster les plans si le progrès vers l'objectif connait un retard? </a:t>
            </a:r>
          </a:p>
          <a:p>
            <a:pPr marL="320040" indent="-320040">
              <a:lnSpc>
                <a:spcPct val="124000"/>
              </a:lnSpc>
              <a:buSzPct val="90000"/>
              <a:buFont typeface="Symbol" panose="05050102010706020507" pitchFamily="18" charset="2"/>
              <a:buChar char="·"/>
            </a:pPr>
            <a:r>
              <a:rPr lang="fr-FR" sz="2400" dirty="0"/>
              <a:t>Est-il utile de consulter d'autres membres de la communauté pour recueillir leur avis sur les progrès réalisés?</a:t>
            </a:r>
          </a:p>
          <a:p>
            <a:pPr marL="320040" indent="-320040">
              <a:lnSpc>
                <a:spcPct val="124000"/>
              </a:lnSpc>
              <a:buSzPct val="90000"/>
              <a:buFont typeface="Symbol" panose="05050102010706020507" pitchFamily="18" charset="2"/>
              <a:buChar char="·"/>
            </a:pPr>
            <a:r>
              <a:rPr lang="fr-FR" sz="2400" dirty="0"/>
              <a:t>Qui devrait être impliqué dans ces discussions</a:t>
            </a:r>
            <a:r>
              <a:rPr lang="en-US" sz="2400" dirty="0"/>
              <a:t>?</a:t>
            </a:r>
          </a:p>
          <a:p>
            <a:endParaRPr lang="en-US" dirty="0"/>
          </a:p>
        </p:txBody>
      </p:sp>
    </p:spTree>
    <p:extLst>
      <p:ext uri="{BB962C8B-B14F-4D97-AF65-F5344CB8AC3E}">
        <p14:creationId xmlns:p14="http://schemas.microsoft.com/office/powerpoint/2010/main" val="1223772756"/>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4988</TotalTime>
  <Words>2975</Words>
  <Application>Microsoft Office PowerPoint</Application>
  <PresentationFormat>Widescreen</PresentationFormat>
  <Paragraphs>171</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Helvetica Neue</vt:lpstr>
      <vt:lpstr>Symbol</vt:lpstr>
      <vt:lpstr>Office Theme</vt:lpstr>
      <vt:lpstr>PowerPoint Presentation</vt:lpstr>
      <vt:lpstr>PowerPoint Presentation</vt:lpstr>
      <vt:lpstr>Prendre du recul</vt:lpstr>
      <vt:lpstr>Prendre du recul</vt:lpstr>
      <vt:lpstr>PowerPoint Presentation</vt:lpstr>
      <vt:lpstr>Pourquoi élaborer des plans de suivi et d'évaluation?</vt:lpstr>
      <vt:lpstr>PowerPoint Presentation</vt:lpstr>
      <vt:lpstr>Mise en place d'un plan de suivi</vt:lpstr>
      <vt:lpstr>Déclencheurs de discussion sur le suivi </vt:lpstr>
      <vt:lpstr>PowerPoint Presentation</vt:lpstr>
      <vt:lpstr>Questions pour le débriefing de l’exercice</vt:lpstr>
      <vt:lpstr>Évaluer les actions au niveau communautaire</vt:lpstr>
      <vt:lpstr>Planification des évaluations</vt:lpstr>
      <vt:lpstr>Évaluation participative</vt:lpstr>
      <vt:lpstr>Planification des évaluations</vt:lpstr>
      <vt:lpstr>PowerPoint Presentation</vt:lpstr>
      <vt:lpstr>Déclencher la discussion sur le suivi et l'évaluation</vt:lpstr>
      <vt:lpstr>Réflexions sur le suivi et l'évaluation</vt:lpstr>
      <vt:lpstr>Mécanismes de feedback pour la communauté, la famille et les enfants</vt:lpstr>
      <vt:lpstr>PowerPoint Presentation</vt:lpstr>
      <vt:lpstr>Une action dirigée par la communauté peut pratiquer la redevabilité à travers:</vt:lpstr>
      <vt:lpstr>Exemples de méthodes de feedback</vt:lpstr>
      <vt:lpstr>Outils de suivi pour les acteurs externes</vt:lpstr>
      <vt:lpstr>Outils de suivi pour les acteurs externes</vt:lpstr>
      <vt:lpstr>Outils de suivi pour les acteurs externes</vt:lpstr>
      <vt:lpstr>Récapitulation des buts et objectifs d'apprentissage</vt:lpstr>
      <vt:lpstr>PowerPoint Presentation</vt:lpstr>
      <vt:lpstr>Je vous remercie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328</cp:revision>
  <dcterms:created xsi:type="dcterms:W3CDTF">2017-12-20T18:51:03Z</dcterms:created>
  <dcterms:modified xsi:type="dcterms:W3CDTF">2020-04-27T20:51:36Z</dcterms:modified>
</cp:coreProperties>
</file>