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71" r:id="rId2"/>
    <p:sldId id="286" r:id="rId3"/>
    <p:sldId id="328" r:id="rId4"/>
    <p:sldId id="322" r:id="rId5"/>
    <p:sldId id="323" r:id="rId6"/>
    <p:sldId id="324" r:id="rId7"/>
    <p:sldId id="320" r:id="rId8"/>
    <p:sldId id="347" r:id="rId9"/>
    <p:sldId id="326" r:id="rId10"/>
    <p:sldId id="330" r:id="rId11"/>
    <p:sldId id="329" r:id="rId12"/>
    <p:sldId id="331" r:id="rId13"/>
    <p:sldId id="332" r:id="rId14"/>
    <p:sldId id="345" r:id="rId15"/>
    <p:sldId id="333" r:id="rId16"/>
    <p:sldId id="334" r:id="rId17"/>
    <p:sldId id="335" r:id="rId18"/>
    <p:sldId id="336" r:id="rId19"/>
    <p:sldId id="337" r:id="rId20"/>
    <p:sldId id="338" r:id="rId21"/>
    <p:sldId id="339" r:id="rId22"/>
    <p:sldId id="289" r:id="rId23"/>
    <p:sldId id="341" r:id="rId24"/>
    <p:sldId id="314" r:id="rId2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B004F5-CEFE-42B1-B67C-86FA7E71E23F}">
          <p14:sldIdLst>
            <p14:sldId id="271"/>
            <p14:sldId id="286"/>
            <p14:sldId id="328"/>
            <p14:sldId id="322"/>
            <p14:sldId id="323"/>
            <p14:sldId id="324"/>
            <p14:sldId id="320"/>
            <p14:sldId id="347"/>
            <p14:sldId id="326"/>
            <p14:sldId id="330"/>
            <p14:sldId id="329"/>
            <p14:sldId id="331"/>
            <p14:sldId id="332"/>
            <p14:sldId id="345"/>
            <p14:sldId id="333"/>
            <p14:sldId id="334"/>
            <p14:sldId id="335"/>
            <p14:sldId id="336"/>
            <p14:sldId id="337"/>
            <p14:sldId id="338"/>
            <p14:sldId id="339"/>
            <p14:sldId id="289"/>
            <p14:sldId id="341"/>
            <p14:sldId id="31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E. Willis" initials="SEW" lastIdx="14" clrIdx="0">
    <p:extLst>
      <p:ext uri="{19B8F6BF-5375-455C-9EA6-DF929625EA0E}">
        <p15:presenceInfo xmlns:p15="http://schemas.microsoft.com/office/powerpoint/2012/main" userId="8d1586fa956c054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6B97"/>
    <a:srgbClr val="000000"/>
    <a:srgbClr val="97467D"/>
    <a:srgbClr val="026794"/>
    <a:srgbClr val="405E79"/>
    <a:srgbClr val="35B2B4"/>
    <a:srgbClr val="95CD7A"/>
    <a:srgbClr val="70995C"/>
    <a:srgbClr val="D5EBCA"/>
    <a:srgbClr val="E3D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8" autoAdjust="0"/>
    <p:restoredTop sz="47843" autoAdjust="0"/>
  </p:normalViewPr>
  <p:slideViewPr>
    <p:cSldViewPr snapToGrid="0" snapToObjects="1">
      <p:cViewPr varScale="1">
        <p:scale>
          <a:sx n="32" d="100"/>
          <a:sy n="32" d="100"/>
        </p:scale>
        <p:origin x="2184" y="60"/>
      </p:cViewPr>
      <p:guideLst/>
    </p:cSldViewPr>
  </p:slideViewPr>
  <p:outlineViewPr>
    <p:cViewPr>
      <p:scale>
        <a:sx n="33" d="100"/>
        <a:sy n="33" d="100"/>
      </p:scale>
      <p:origin x="0" y="-368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CCD8994-4F69-1D49-B402-38B1BC4CA207}" type="datetimeFigureOut">
              <a:rPr lang="en-US" smtClean="0"/>
              <a:t>4/27/2020</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80767AD-8186-5647-9165-A19B63BA7F43}" type="slidenum">
              <a:rPr lang="en-US" smtClean="0"/>
              <a:t>‹#›</a:t>
            </a:fld>
            <a:endParaRPr lang="en-US" dirty="0"/>
          </a:p>
        </p:txBody>
      </p:sp>
    </p:spTree>
    <p:extLst>
      <p:ext uri="{BB962C8B-B14F-4D97-AF65-F5344CB8AC3E}">
        <p14:creationId xmlns:p14="http://schemas.microsoft.com/office/powerpoint/2010/main" val="117437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a:t>
            </a:fld>
            <a:endParaRPr lang="en-US" dirty="0"/>
          </a:p>
        </p:txBody>
      </p:sp>
    </p:spTree>
    <p:extLst>
      <p:ext uri="{BB962C8B-B14F-4D97-AF65-F5344CB8AC3E}">
        <p14:creationId xmlns:p14="http://schemas.microsoft.com/office/powerpoint/2010/main" val="3805332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FR" dirty="0"/>
              <a:t>«Une première étape cruciale pour améliorer la synergie entre les agences de protection locales et externes consiste à ce que les acteurs externes reconnaissent les personnes à risque comme des acteurs indépendants dotés de capacités importantes. Toutefois, pour que de véritables progrès soient réalisés, les acteurs externes doivent aller plus loin et placer la compréhension locale des menaces de protection et les stratégies locales au centre même de leurs propres activités en donnant aux communautés et aux individus touchés un contrôle effectif et un pouvoir de décision sur les programmes et les projets. Si elle est basée sur des principes humanitaires et si elle est faite avec suffisamment de prudence, de sensibilité et de mentorat, une telle démarche ne renforcerait pas seulement une agence locale, mais informerait et améliorerait également l'agence externe».</a:t>
            </a:r>
          </a:p>
          <a:p>
            <a:endParaRPr lang="en-US" dirty="0"/>
          </a:p>
          <a:p>
            <a:pPr defTabSz="942289">
              <a:defRPr/>
            </a:pPr>
            <a:r>
              <a:rPr lang="en-US" dirty="0"/>
              <a:t>Nils Carstensen. (2016). Understanding and supporting community-led protection. </a:t>
            </a:r>
            <a:r>
              <a:rPr lang="en-US" i="1" dirty="0"/>
              <a:t>Forced Migration Review</a:t>
            </a:r>
            <a:r>
              <a:rPr lang="en-US" dirty="0"/>
              <a:t>. Issue 53. Oxford: Refugee Studies Centre. p. 7.</a:t>
            </a:r>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11</a:t>
            </a:fld>
            <a:endParaRPr lang="en-US" dirty="0"/>
          </a:p>
        </p:txBody>
      </p:sp>
    </p:spTree>
    <p:extLst>
      <p:ext uri="{BB962C8B-B14F-4D97-AF65-F5344CB8AC3E}">
        <p14:creationId xmlns:p14="http://schemas.microsoft.com/office/powerpoint/2010/main" val="173518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FR" dirty="0"/>
              <a:t>Même lorsqu'il est établi qu'une approche plus «descendante» est nécessaire pour répondre aux besoins de protection immédiats et urgents (par exemple, la formation de comités de protection ou la création d'espaces sécurisés), il existe certaines étapes pour établir les bases d'un processus participatif qui peut soutenir et planifier des degrés croissants de leadership communautaire au fil du temps, et selon les besoins.</a:t>
            </a:r>
          </a:p>
          <a:p>
            <a:pPr algn="just"/>
            <a:endParaRPr lang="fr-FR" dirty="0"/>
          </a:p>
          <a:p>
            <a:pPr algn="just"/>
            <a:r>
              <a:rPr lang="fr-FR" dirty="0"/>
              <a:t>Cette liste de considérations n'est pas exhaustive, mais vise à susciter une réflexion et une action adaptative.</a:t>
            </a:r>
            <a:endParaRPr lang="en-US" dirty="0"/>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12</a:t>
            </a:fld>
            <a:endParaRPr lang="en-US" dirty="0"/>
          </a:p>
        </p:txBody>
      </p:sp>
    </p:spTree>
    <p:extLst>
      <p:ext uri="{BB962C8B-B14F-4D97-AF65-F5344CB8AC3E}">
        <p14:creationId xmlns:p14="http://schemas.microsoft.com/office/powerpoint/2010/main" val="3170925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FR" dirty="0"/>
              <a:t>Même lorsqu'il est établi qu'une approche plus «descendante» est nécessaire pour répondre aux besoins de protection immédiats et urgents (par exemple, la formation de comités de protection ou la création d'espaces sécurisés), il existe certaines étapes pour établir les bases d'un processus participatif qui peut soutenir et planifier des degrés croissants de leadership communautaire au fil du temps, et selon les besoins.</a:t>
            </a:r>
          </a:p>
          <a:p>
            <a:endParaRPr lang="fr-FR" dirty="0"/>
          </a:p>
          <a:p>
            <a:r>
              <a:rPr lang="fr-FR" dirty="0"/>
              <a:t>Cette liste de considérations n'est pas exhaustive, mais vise à susciter une réflexion et une action adaptative.</a:t>
            </a:r>
            <a:endParaRPr lang="en-US" dirty="0"/>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13</a:t>
            </a:fld>
            <a:endParaRPr lang="en-US" dirty="0"/>
          </a:p>
        </p:txBody>
      </p:sp>
    </p:spTree>
    <p:extLst>
      <p:ext uri="{BB962C8B-B14F-4D97-AF65-F5344CB8AC3E}">
        <p14:creationId xmlns:p14="http://schemas.microsoft.com/office/powerpoint/2010/main" val="1463913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14</a:t>
            </a:fld>
            <a:endParaRPr lang="en-US" dirty="0"/>
          </a:p>
        </p:txBody>
      </p:sp>
    </p:spTree>
    <p:extLst>
      <p:ext uri="{BB962C8B-B14F-4D97-AF65-F5344CB8AC3E}">
        <p14:creationId xmlns:p14="http://schemas.microsoft.com/office/powerpoint/2010/main" val="1994435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16</a:t>
            </a:fld>
            <a:endParaRPr lang="en-US" dirty="0"/>
          </a:p>
        </p:txBody>
      </p:sp>
    </p:spTree>
    <p:extLst>
      <p:ext uri="{BB962C8B-B14F-4D97-AF65-F5344CB8AC3E}">
        <p14:creationId xmlns:p14="http://schemas.microsoft.com/office/powerpoint/2010/main" val="2365817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Voir M2.S11. </a:t>
            </a:r>
            <a:r>
              <a:rPr lang="en-US" b="0" dirty="0"/>
              <a:t>–</a:t>
            </a:r>
            <a:r>
              <a:rPr lang="fr-FR" b="0" dirty="0"/>
              <a:t> Exercice facultatif </a:t>
            </a:r>
            <a:r>
              <a:rPr lang="en-US" b="0" dirty="0"/>
              <a:t>–</a:t>
            </a:r>
            <a:r>
              <a:rPr lang="fr-FR" b="0" dirty="0"/>
              <a:t> Engager des volontaires spécialisés et document à distribuer si l'étude de cas est incluse. Vous pouvez sélectionner une étude de cas appropriée à votre contexte.</a:t>
            </a:r>
            <a:endParaRPr lang="en-US" b="0" dirty="0"/>
          </a:p>
          <a:p>
            <a:endParaRPr lang="en-US" b="0" dirty="0"/>
          </a:p>
        </p:txBody>
      </p:sp>
      <p:sp>
        <p:nvSpPr>
          <p:cNvPr id="4" name="Slide Number Placeholder 3"/>
          <p:cNvSpPr>
            <a:spLocks noGrp="1"/>
          </p:cNvSpPr>
          <p:nvPr>
            <p:ph type="sldNum" sz="quarter" idx="10"/>
          </p:nvPr>
        </p:nvSpPr>
        <p:spPr/>
        <p:txBody>
          <a:bodyPr/>
          <a:lstStyle/>
          <a:p>
            <a:fld id="{780767AD-8186-5647-9165-A19B63BA7F43}" type="slidenum">
              <a:rPr lang="en-US" smtClean="0"/>
              <a:t>17</a:t>
            </a:fld>
            <a:endParaRPr lang="en-US" dirty="0"/>
          </a:p>
        </p:txBody>
      </p:sp>
    </p:spTree>
    <p:extLst>
      <p:ext uri="{BB962C8B-B14F-4D97-AF65-F5344CB8AC3E}">
        <p14:creationId xmlns:p14="http://schemas.microsoft.com/office/powerpoint/2010/main" val="1356108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dirty="0"/>
              <a:t>Le véritable changement vers une protection de l'enfance plus efficace au niveau communautaire devra se faire au sein des organisations humanitaires. Nos approches historiquement «descendantes» sont très institutionnalisées et façonnées par les politiques de financement des donateurs (par exemple, délais courts pour les projets, priorité accordée à des questions spécifiques de protection de l'enfance) et par l'architecture humanitaire. C'est un moment important de réflexion au sein de nos organisations sur les changements à apporter pour être plus flexibles, adaptables et innovants dans la conception des initiatives de protection de l'enfance au niveau communautaire.</a:t>
            </a:r>
            <a:endParaRPr lang="en-US" dirty="0"/>
          </a:p>
          <a:p>
            <a:pPr algn="just"/>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18</a:t>
            </a:fld>
            <a:endParaRPr lang="en-US" dirty="0"/>
          </a:p>
        </p:txBody>
      </p:sp>
    </p:spTree>
    <p:extLst>
      <p:ext uri="{BB962C8B-B14F-4D97-AF65-F5344CB8AC3E}">
        <p14:creationId xmlns:p14="http://schemas.microsoft.com/office/powerpoint/2010/main" val="786463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dirty="0"/>
              <a:t>Passage du dernier point à la diapositive suivante. Le cadre de compétences de l'Alliance met maintenant l'accent sur les compétences générales.</a:t>
            </a:r>
            <a:endParaRPr lang="en-US" dirty="0"/>
          </a:p>
          <a:p>
            <a:pPr algn="just"/>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19</a:t>
            </a:fld>
            <a:endParaRPr lang="en-US" dirty="0"/>
          </a:p>
        </p:txBody>
      </p:sp>
    </p:spTree>
    <p:extLst>
      <p:ext uri="{BB962C8B-B14F-4D97-AF65-F5344CB8AC3E}">
        <p14:creationId xmlns:p14="http://schemas.microsoft.com/office/powerpoint/2010/main" val="835239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dirty="0"/>
              <a:t>Demandez aux participants s'ils connaissent bien le cadre. Si ce n'est pas le cas, expliquez-leur qu'il est en train d'être révisé par rapport à sa version originale. L'un des changements importants est l'inclusion des «valeurs fondamentales» comme compétences, et celles-ci sont très proches des bonnes pratiques dans les approches au niveau communautaire de la protection de l'enfance.</a:t>
            </a:r>
          </a:p>
          <a:p>
            <a:endParaRPr lang="fr-FR" b="0" dirty="0"/>
          </a:p>
          <a:p>
            <a:r>
              <a:rPr lang="fr-FR" b="1" dirty="0"/>
              <a:t>Vous pouvez faire un document à distribuer avec </a:t>
            </a:r>
            <a:r>
              <a:rPr lang="en-US" b="1" baseline="0" dirty="0"/>
              <a:t>2018_Child Protection in Humanitarian Action Competency Framework_OVERVIEW 1 pager, </a:t>
            </a:r>
            <a:r>
              <a:rPr lang="fr-FR" b="1" dirty="0"/>
              <a:t> qui contient également des compétences techniques</a:t>
            </a:r>
            <a:endParaRPr lang="en-US" b="1" dirty="0"/>
          </a:p>
          <a:p>
            <a:endParaRPr lang="en-US" b="1" dirty="0"/>
          </a:p>
        </p:txBody>
      </p:sp>
      <p:sp>
        <p:nvSpPr>
          <p:cNvPr id="4" name="Slide Number Placeholder 3"/>
          <p:cNvSpPr>
            <a:spLocks noGrp="1"/>
          </p:cNvSpPr>
          <p:nvPr>
            <p:ph type="sldNum" sz="quarter" idx="10"/>
          </p:nvPr>
        </p:nvSpPr>
        <p:spPr/>
        <p:txBody>
          <a:bodyPr/>
          <a:lstStyle/>
          <a:p>
            <a:fld id="{780767AD-8186-5647-9165-A19B63BA7F43}" type="slidenum">
              <a:rPr lang="en-US" smtClean="0"/>
              <a:t>20</a:t>
            </a:fld>
            <a:endParaRPr lang="en-US" dirty="0"/>
          </a:p>
        </p:txBody>
      </p:sp>
    </p:spTree>
    <p:extLst>
      <p:ext uri="{BB962C8B-B14F-4D97-AF65-F5344CB8AC3E}">
        <p14:creationId xmlns:p14="http://schemas.microsoft.com/office/powerpoint/2010/main" val="3746471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fr-FR" b="1" dirty="0"/>
              <a:t>30-45 minutes si elle est faite individuellement, mais jusqu'à 60 minutes si elle est faite en paires/petits groupes.</a:t>
            </a:r>
          </a:p>
          <a:p>
            <a:endParaRPr lang="fr-FR" b="0" dirty="0"/>
          </a:p>
          <a:p>
            <a:r>
              <a:rPr lang="fr-FR" b="0" dirty="0"/>
              <a:t>Si les participants ont fait l'exercice en M1.S5. en réfléchissant à leur situation en termes de typologie de l'engagement et à ce qu'ils veulent faire, demandez-leur de se référer à ces résultats. Ou ils peuvent le faire ici.</a:t>
            </a:r>
          </a:p>
          <a:p>
            <a:endParaRPr lang="fr-FR" b="0" dirty="0"/>
          </a:p>
          <a:p>
            <a:r>
              <a:rPr lang="fr-FR" b="0" dirty="0"/>
              <a:t>Utilisez le modèle de «M2.S11. - Exercice - Document - Plans pour adapter ma programmation» comme modèle.</a:t>
            </a:r>
          </a:p>
          <a:p>
            <a:endParaRPr lang="fr-FR" b="0" dirty="0"/>
          </a:p>
          <a:p>
            <a:r>
              <a:rPr lang="fr-FR" b="0" dirty="0"/>
              <a:t>Il s'agit de plans destinés aux participants et qui ne sont pas à discuter en plénière.</a:t>
            </a:r>
            <a:endParaRPr lang="en-US" b="0" dirty="0"/>
          </a:p>
          <a:p>
            <a:endParaRPr lang="en-US" b="0" dirty="0"/>
          </a:p>
        </p:txBody>
      </p:sp>
      <p:sp>
        <p:nvSpPr>
          <p:cNvPr id="4" name="Slide Number Placeholder 3"/>
          <p:cNvSpPr>
            <a:spLocks noGrp="1"/>
          </p:cNvSpPr>
          <p:nvPr>
            <p:ph type="sldNum" sz="quarter" idx="10"/>
          </p:nvPr>
        </p:nvSpPr>
        <p:spPr/>
        <p:txBody>
          <a:bodyPr/>
          <a:lstStyle/>
          <a:p>
            <a:fld id="{780767AD-8186-5647-9165-A19B63BA7F43}" type="slidenum">
              <a:rPr lang="en-US" smtClean="0"/>
              <a:t>21</a:t>
            </a:fld>
            <a:endParaRPr lang="en-US" dirty="0"/>
          </a:p>
        </p:txBody>
      </p:sp>
    </p:spTree>
    <p:extLst>
      <p:ext uri="{BB962C8B-B14F-4D97-AF65-F5344CB8AC3E}">
        <p14:creationId xmlns:p14="http://schemas.microsoft.com/office/powerpoint/2010/main" val="1853587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algn="just"/>
            <a:r>
              <a:rPr lang="fr-FR" dirty="0"/>
              <a:t>Cette séance et ce chapitre du guide pour le terrain sont basés sur le document «Considérations clés - Adapter nos approches - De  «leader» à «facilitateur» - Draft- 2». Si le Guide pour le terrain n'est pas utilisé comme un compagnon pour les activités de</a:t>
            </a:r>
            <a:r>
              <a:rPr lang="fr-FR" baseline="0" dirty="0"/>
              <a:t> </a:t>
            </a:r>
            <a:r>
              <a:rPr lang="fr-FR" dirty="0"/>
              <a:t>renforcement des capacités, il peut être utilisé comme document pour cette séance afin de faciliter les activités de réflexion.</a:t>
            </a:r>
          </a:p>
          <a:p>
            <a:pPr algn="just"/>
            <a:endParaRPr lang="fr-FR" dirty="0"/>
          </a:p>
          <a:p>
            <a:pPr algn="just"/>
            <a:r>
              <a:rPr lang="fr-FR" b="1" dirty="0"/>
              <a:t>Il y a également un dossier contenant les documents d'activité de la boîte à outils de Wessells pour développer une pratique plus réflexive et des compétences générales. Ils se trouvent dans M2.S2. et peuvent être utilisés ici ou là. Une suggestion consiste à en faire un «cahier d'exercices» qui sera distribué aux participants avant la formation et qui servira de journal.</a:t>
            </a:r>
            <a:endParaRPr lang="en-US" b="1" dirty="0"/>
          </a:p>
          <a:p>
            <a:pPr algn="just"/>
            <a:endParaRPr lang="en-US" b="1" dirty="0"/>
          </a:p>
        </p:txBody>
      </p:sp>
      <p:sp>
        <p:nvSpPr>
          <p:cNvPr id="4" name="Slide Number Placeholder 3"/>
          <p:cNvSpPr>
            <a:spLocks noGrp="1"/>
          </p:cNvSpPr>
          <p:nvPr>
            <p:ph type="sldNum" sz="quarter" idx="10"/>
          </p:nvPr>
        </p:nvSpPr>
        <p:spPr/>
        <p:txBody>
          <a:bodyPr/>
          <a:lstStyle/>
          <a:p>
            <a:fld id="{780767AD-8186-5647-9165-A19B63BA7F43}" type="slidenum">
              <a:rPr lang="en-US" smtClean="0"/>
              <a:t>2</a:t>
            </a:fld>
            <a:endParaRPr lang="en-US" dirty="0"/>
          </a:p>
        </p:txBody>
      </p:sp>
    </p:spTree>
    <p:extLst>
      <p:ext uri="{BB962C8B-B14F-4D97-AF65-F5344CB8AC3E}">
        <p14:creationId xmlns:p14="http://schemas.microsoft.com/office/powerpoint/2010/main" val="3489597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22</a:t>
            </a:fld>
            <a:endParaRPr lang="en-US" dirty="0"/>
          </a:p>
        </p:txBody>
      </p:sp>
    </p:spTree>
    <p:extLst>
      <p:ext uri="{BB962C8B-B14F-4D97-AF65-F5344CB8AC3E}">
        <p14:creationId xmlns:p14="http://schemas.microsoft.com/office/powerpoint/2010/main" val="4216313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algn="just"/>
            <a:r>
              <a:rPr lang="fr-FR" dirty="0"/>
              <a:t>Cette séance et ce chapitre du guide pour le terrain sont basés sur le document «Considérations clés - Adapter nos approches - De  «leader» à «facilitateur» - Draft- 2». Si le Guide pour le terrain n'est pas utilisé comme un compagnon pour les activités de</a:t>
            </a:r>
            <a:r>
              <a:rPr lang="fr-FR" baseline="0" dirty="0"/>
              <a:t> </a:t>
            </a:r>
            <a:r>
              <a:rPr lang="fr-FR" dirty="0"/>
              <a:t>renforcement des capacités, il peut être utilisé comme document pour cette séance afin de faciliter les activités de réflexion.</a:t>
            </a:r>
          </a:p>
          <a:p>
            <a:endParaRPr lang="fr-FR" dirty="0"/>
          </a:p>
          <a:p>
            <a:pPr algn="just"/>
            <a:r>
              <a:rPr lang="fr-FR" b="1" dirty="0"/>
              <a:t>Il y a également un dossier contenant les documents d'activité de la boîte à outils de Wessells pour développer une pratique plus réflexive et des compétences générales. Ils se trouvent dans M2.S2. et peuvent être utilisés ici ou là. Une suggestion consiste à en faire un «cahier d'exercices» qui sera distribué aux participants avant la formation et qui servira de journal.</a:t>
            </a:r>
            <a:endParaRPr lang="en-US" b="1" dirty="0"/>
          </a:p>
          <a:p>
            <a:pPr algn="just"/>
            <a:endParaRPr lang="en-US" b="1" dirty="0"/>
          </a:p>
        </p:txBody>
      </p:sp>
      <p:sp>
        <p:nvSpPr>
          <p:cNvPr id="4" name="Slide Number Placeholder 3"/>
          <p:cNvSpPr>
            <a:spLocks noGrp="1"/>
          </p:cNvSpPr>
          <p:nvPr>
            <p:ph type="sldNum" sz="quarter" idx="10"/>
          </p:nvPr>
        </p:nvSpPr>
        <p:spPr/>
        <p:txBody>
          <a:bodyPr/>
          <a:lstStyle/>
          <a:p>
            <a:fld id="{780767AD-8186-5647-9165-A19B63BA7F43}" type="slidenum">
              <a:rPr lang="en-US" smtClean="0"/>
              <a:t>23</a:t>
            </a:fld>
            <a:endParaRPr lang="en-US" dirty="0"/>
          </a:p>
        </p:txBody>
      </p:sp>
    </p:spTree>
    <p:extLst>
      <p:ext uri="{BB962C8B-B14F-4D97-AF65-F5344CB8AC3E}">
        <p14:creationId xmlns:p14="http://schemas.microsoft.com/office/powerpoint/2010/main" val="1022406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80767AD-8186-5647-9165-A19B63BA7F43}" type="slidenum">
              <a:rPr lang="en-US" smtClean="0"/>
              <a:t>24</a:t>
            </a:fld>
            <a:endParaRPr lang="en-US" dirty="0"/>
          </a:p>
        </p:txBody>
      </p:sp>
    </p:spTree>
    <p:extLst>
      <p:ext uri="{BB962C8B-B14F-4D97-AF65-F5344CB8AC3E}">
        <p14:creationId xmlns:p14="http://schemas.microsoft.com/office/powerpoint/2010/main" val="838156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Child Resilience Alliance. (2018). Supporting community-led child protection processes: A guide and toolkit for reflective practice. New York: Author</a:t>
            </a:r>
            <a:r>
              <a:rPr lang="en-US" baseline="0" dirty="0">
                <a:highlight>
                  <a:srgbClr val="FFFF00"/>
                </a:highlight>
              </a:rPr>
              <a:t>.</a:t>
            </a:r>
          </a:p>
          <a:p>
            <a:pPr marL="176679" indent="-176679">
              <a:buFont typeface="Arial" panose="020B0604020202020204" pitchFamily="34" charset="0"/>
              <a:buChar char="•"/>
            </a:pPr>
            <a:endParaRPr lang="en-US" b="1" baseline="0" dirty="0">
              <a:highlight>
                <a:srgbClr val="FFFF00"/>
              </a:highlight>
            </a:endParaRPr>
          </a:p>
          <a:p>
            <a:pPr marL="0" indent="0">
              <a:buFont typeface="Arial" panose="020B0604020202020204" pitchFamily="34" charset="0"/>
              <a:buNone/>
            </a:pPr>
            <a:r>
              <a:rPr lang="fr-FR" b="1" dirty="0">
                <a:highlight>
                  <a:srgbClr val="FFFF00"/>
                </a:highlight>
              </a:rPr>
              <a:t>Demandez aux participants ce que cette déclaration signifie pour eux, d'abord en petits groupes, puis en partageant quelques réflexions en plénière.</a:t>
            </a:r>
          </a:p>
          <a:p>
            <a:pPr marL="176679" indent="-176679">
              <a:buFont typeface="Arial" panose="020B0604020202020204" pitchFamily="34" charset="0"/>
              <a:buChar char="•"/>
            </a:pPr>
            <a:r>
              <a:rPr lang="fr-FR" b="1" dirty="0">
                <a:highlight>
                  <a:srgbClr val="FFFF00"/>
                </a:highlight>
              </a:rPr>
              <a:t>Sont-ils d'accord?/pas d'accord? Pourquoi?</a:t>
            </a:r>
          </a:p>
          <a:p>
            <a:pPr marL="176679" indent="-176679">
              <a:buFont typeface="Arial" panose="020B0604020202020204" pitchFamily="34" charset="0"/>
              <a:buChar char="•"/>
            </a:pPr>
            <a:r>
              <a:rPr lang="fr-FR" b="1" dirty="0">
                <a:highlight>
                  <a:srgbClr val="FFFF00"/>
                </a:highlight>
              </a:rPr>
              <a:t>Qu'entendons-nous par «transformer»?</a:t>
            </a:r>
          </a:p>
          <a:p>
            <a:pPr marL="176679" indent="-176679">
              <a:buFont typeface="Arial" panose="020B0604020202020204" pitchFamily="34" charset="0"/>
              <a:buChar char="•"/>
            </a:pPr>
            <a:r>
              <a:rPr lang="fr-FR" b="1" dirty="0">
                <a:highlight>
                  <a:srgbClr val="FFFF00"/>
                </a:highlight>
              </a:rPr>
              <a:t>Qu'entendons-nous par «état d'esprit, valeurs et attitudes»?</a:t>
            </a:r>
            <a:endParaRPr lang="en-US" b="1" dirty="0">
              <a:highlight>
                <a:srgbClr val="FFFF00"/>
              </a:highlight>
            </a:endParaRPr>
          </a:p>
          <a:p>
            <a:endParaRPr lang="en-US" b="1" dirty="0">
              <a:highlight>
                <a:srgbClr val="FFFF00"/>
              </a:highlight>
            </a:endParaRPr>
          </a:p>
        </p:txBody>
      </p:sp>
      <p:sp>
        <p:nvSpPr>
          <p:cNvPr id="4" name="Slide Number Placeholder 3"/>
          <p:cNvSpPr>
            <a:spLocks noGrp="1"/>
          </p:cNvSpPr>
          <p:nvPr>
            <p:ph type="sldNum" sz="quarter" idx="10"/>
          </p:nvPr>
        </p:nvSpPr>
        <p:spPr/>
        <p:txBody>
          <a:bodyPr/>
          <a:lstStyle/>
          <a:p>
            <a:fld id="{780767AD-8186-5647-9165-A19B63BA7F43}" type="slidenum">
              <a:rPr lang="en-US" smtClean="0"/>
              <a:t>4</a:t>
            </a:fld>
            <a:endParaRPr lang="en-US" dirty="0"/>
          </a:p>
        </p:txBody>
      </p:sp>
    </p:spTree>
    <p:extLst>
      <p:ext uri="{BB962C8B-B14F-4D97-AF65-F5344CB8AC3E}">
        <p14:creationId xmlns:p14="http://schemas.microsoft.com/office/powerpoint/2010/main" val="818519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Si le groupe a terminé le M1.S5, rappelez aux participants leurs discussions sur la situation de leur programmation en termes de types d'approches abordés. Cette séance reprend cette idée et les présentations d'approches prometteuses qui ont suivi pour examiner un peu plus en profondeur où ils aimeraient commencer à s’adapter et ce que cela implique.</a:t>
            </a:r>
          </a:p>
          <a:p>
            <a:endParaRPr lang="fr-FR" dirty="0"/>
          </a:p>
          <a:p>
            <a:r>
              <a:rPr lang="fr-FR" b="1" dirty="0"/>
              <a:t>Si les organisations internationales continueront à jouer un rôle dans de nombreuses crises, il est nécessaire de réfléchir à la manière dont elles peuvent, en tant qu'institutions, être de meilleurs partenaires pour collaborer avec les communautés afin d'atteindre des objectifs communs.</a:t>
            </a:r>
            <a:endParaRPr lang="en-US" b="1" dirty="0"/>
          </a:p>
          <a:p>
            <a:endParaRPr lang="en-US" b="1" dirty="0"/>
          </a:p>
        </p:txBody>
      </p:sp>
      <p:sp>
        <p:nvSpPr>
          <p:cNvPr id="4" name="Slide Number Placeholder 3"/>
          <p:cNvSpPr>
            <a:spLocks noGrp="1"/>
          </p:cNvSpPr>
          <p:nvPr>
            <p:ph type="sldNum" sz="quarter" idx="10"/>
          </p:nvPr>
        </p:nvSpPr>
        <p:spPr/>
        <p:txBody>
          <a:bodyPr/>
          <a:lstStyle/>
          <a:p>
            <a:fld id="{780767AD-8186-5647-9165-A19B63BA7F43}" type="slidenum">
              <a:rPr lang="en-US" smtClean="0"/>
              <a:t>5</a:t>
            </a:fld>
            <a:endParaRPr lang="en-US" dirty="0"/>
          </a:p>
        </p:txBody>
      </p:sp>
    </p:spTree>
    <p:extLst>
      <p:ext uri="{BB962C8B-B14F-4D97-AF65-F5344CB8AC3E}">
        <p14:creationId xmlns:p14="http://schemas.microsoft.com/office/powerpoint/2010/main" val="4183466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Demandez aux participants de citer certains des défis qui, selon eux, empêchent nos programmes d'être davantage dirigés par les communautés. Il n'y a pas de bonnes ou mauvaises réponses, et ce qui précède n'est qu'un résumé des défis qui sont souvent identifiés dans la littérature et les discussions des professionnels.</a:t>
            </a:r>
          </a:p>
          <a:p>
            <a:endParaRPr lang="fr-FR" dirty="0"/>
          </a:p>
          <a:p>
            <a:r>
              <a:rPr lang="fr-FR" dirty="0"/>
              <a:t>Précisez aux participants que ces défis sont clairs. Demandez-leur s'ils ont trouvé ces défis dans leur travail, entre autres.</a:t>
            </a:r>
            <a:endParaRPr lang="en-US" dirty="0"/>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6</a:t>
            </a:fld>
            <a:endParaRPr lang="en-US" dirty="0"/>
          </a:p>
        </p:txBody>
      </p:sp>
    </p:spTree>
    <p:extLst>
      <p:ext uri="{BB962C8B-B14F-4D97-AF65-F5344CB8AC3E}">
        <p14:creationId xmlns:p14="http://schemas.microsoft.com/office/powerpoint/2010/main" val="1719039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Voir M2.S11. - Exercice facultatif - Document à distribuer - Nous défier nous-mêmes. Il y a deux options pour réaliser cet exercice. Le débat (suggéré plus loin) sera plus laborieux à animer, mais il sera probablement plus animé et plus stimulant.</a:t>
            </a:r>
            <a:endParaRPr lang="en-US" b="1" dirty="0"/>
          </a:p>
          <a:p>
            <a:endParaRPr lang="en-US" b="1" dirty="0"/>
          </a:p>
        </p:txBody>
      </p:sp>
      <p:sp>
        <p:nvSpPr>
          <p:cNvPr id="4" name="Slide Number Placeholder 3"/>
          <p:cNvSpPr>
            <a:spLocks noGrp="1"/>
          </p:cNvSpPr>
          <p:nvPr>
            <p:ph type="sldNum" sz="quarter" idx="10"/>
          </p:nvPr>
        </p:nvSpPr>
        <p:spPr/>
        <p:txBody>
          <a:bodyPr/>
          <a:lstStyle/>
          <a:p>
            <a:fld id="{780767AD-8186-5647-9165-A19B63BA7F43}" type="slidenum">
              <a:rPr lang="en-US" smtClean="0"/>
              <a:t>7</a:t>
            </a:fld>
            <a:endParaRPr lang="en-US" dirty="0"/>
          </a:p>
        </p:txBody>
      </p:sp>
    </p:spTree>
    <p:extLst>
      <p:ext uri="{BB962C8B-B14F-4D97-AF65-F5344CB8AC3E}">
        <p14:creationId xmlns:p14="http://schemas.microsoft.com/office/powerpoint/2010/main" val="3854382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defTabSz="942289">
              <a:defRPr/>
            </a:pPr>
            <a:r>
              <a:rPr lang="fr-FR" b="1" dirty="0"/>
              <a:t>Voir M2.S11. </a:t>
            </a:r>
            <a:r>
              <a:rPr lang="en-US" b="1" dirty="0"/>
              <a:t>–</a:t>
            </a:r>
            <a:r>
              <a:rPr lang="fr-FR" b="1" dirty="0"/>
              <a:t> Exercice facultatif </a:t>
            </a:r>
            <a:r>
              <a:rPr lang="en-US" b="1" dirty="0"/>
              <a:t>–</a:t>
            </a:r>
            <a:r>
              <a:rPr lang="fr-FR" b="1" dirty="0"/>
              <a:t> Document à distribuer </a:t>
            </a:r>
            <a:r>
              <a:rPr lang="en-US" b="1" dirty="0"/>
              <a:t>–</a:t>
            </a:r>
            <a:r>
              <a:rPr lang="fr-FR" b="1" dirty="0"/>
              <a:t> Nous défier nous-mêmes. Il y a deux options pour réaliser cet exercice. Les questions et celles modifiées pour devenir des sujets de débat se trouvent dans le document. Vous pouvez les mettre sur des diapositives pour ne pas avoir à imprimer le document.</a:t>
            </a:r>
          </a:p>
          <a:p>
            <a:pPr defTabSz="942289">
              <a:defRPr/>
            </a:pPr>
            <a:endParaRPr lang="fr-FR" b="1" dirty="0"/>
          </a:p>
          <a:p>
            <a:pPr defTabSz="942289">
              <a:defRPr/>
            </a:pPr>
            <a:r>
              <a:rPr lang="fr-FR" b="1" dirty="0"/>
              <a:t>Le débat peut être fait en plus de l'exercice sur la diapositive 8.  </a:t>
            </a:r>
          </a:p>
          <a:p>
            <a:pPr defTabSz="942289">
              <a:defRPr/>
            </a:pPr>
            <a:endParaRPr lang="en-US" b="1" dirty="0"/>
          </a:p>
        </p:txBody>
      </p:sp>
      <p:sp>
        <p:nvSpPr>
          <p:cNvPr id="4" name="Slide Number Placeholder 3"/>
          <p:cNvSpPr>
            <a:spLocks noGrp="1"/>
          </p:cNvSpPr>
          <p:nvPr>
            <p:ph type="sldNum" sz="quarter" idx="10"/>
          </p:nvPr>
        </p:nvSpPr>
        <p:spPr/>
        <p:txBody>
          <a:bodyPr/>
          <a:lstStyle/>
          <a:p>
            <a:fld id="{780767AD-8186-5647-9165-A19B63BA7F43}" type="slidenum">
              <a:rPr lang="en-US" smtClean="0"/>
              <a:t>8</a:t>
            </a:fld>
            <a:endParaRPr lang="en-US" dirty="0"/>
          </a:p>
        </p:txBody>
      </p:sp>
    </p:spTree>
    <p:extLst>
      <p:ext uri="{BB962C8B-B14F-4D97-AF65-F5344CB8AC3E}">
        <p14:creationId xmlns:p14="http://schemas.microsoft.com/office/powerpoint/2010/main" val="3405824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Voir M2.S11. - Exercice facultatif - Document à distribuer - Nous défier nous-mêmes. Il y a deux options pour réaliser cet exercice. Le débat sera plus laborieux à faciliter, mais il sera probablement plus animé et plus stimulant.</a:t>
            </a:r>
            <a:endParaRPr lang="en-US" b="1" dirty="0"/>
          </a:p>
          <a:p>
            <a:r>
              <a:rPr lang="en-US" b="1" dirty="0"/>
              <a:t> </a:t>
            </a:r>
          </a:p>
        </p:txBody>
      </p:sp>
      <p:sp>
        <p:nvSpPr>
          <p:cNvPr id="4" name="Slide Number Placeholder 3"/>
          <p:cNvSpPr>
            <a:spLocks noGrp="1"/>
          </p:cNvSpPr>
          <p:nvPr>
            <p:ph type="sldNum" sz="quarter" idx="10"/>
          </p:nvPr>
        </p:nvSpPr>
        <p:spPr/>
        <p:txBody>
          <a:bodyPr/>
          <a:lstStyle/>
          <a:p>
            <a:fld id="{780767AD-8186-5647-9165-A19B63BA7F43}" type="slidenum">
              <a:rPr lang="en-US" smtClean="0"/>
              <a:t>9</a:t>
            </a:fld>
            <a:endParaRPr lang="en-US" dirty="0"/>
          </a:p>
        </p:txBody>
      </p:sp>
    </p:spTree>
    <p:extLst>
      <p:ext uri="{BB962C8B-B14F-4D97-AF65-F5344CB8AC3E}">
        <p14:creationId xmlns:p14="http://schemas.microsoft.com/office/powerpoint/2010/main" val="1085595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dirty="0"/>
              <a:t>Dans les contextes humanitaires, les organisations doivent souvent travailler aussi vite que possible pour faire face aux risques de protection dans la communauté. Il n'est pas toujours possible d'adopter une approche lente et délibérative qui, selon les données disponibles, permettra d'établir une protection efficace et durable de l'enfance au niveau communautaire. Et, comme nous l'avons vu dans les chapitres précédents, il n'est pas toujours approprié de mobiliser les communautés dans les contextes humanitaires. Même lorsqu'il est établi qu'une approche plus «descendante» est nécessaire pour répondre aux besoins de protection immédiats et urgents (par exemple, la formation de comités de protection ou la création d'espaces sécurisés), il existe certaines étapes pour établir les bases d'un processus participatif qui peut soutenir et planifier des degrés croissants de leadership communautaire au fil du temps, et selon les besoins.</a:t>
            </a:r>
            <a:endParaRPr lang="en-US" dirty="0"/>
          </a:p>
          <a:p>
            <a:pPr algn="just"/>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10</a:t>
            </a:fld>
            <a:endParaRPr lang="en-US" dirty="0"/>
          </a:p>
        </p:txBody>
      </p:sp>
    </p:spTree>
    <p:extLst>
      <p:ext uri="{BB962C8B-B14F-4D97-AF65-F5344CB8AC3E}">
        <p14:creationId xmlns:p14="http://schemas.microsoft.com/office/powerpoint/2010/main" val="3204311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02679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Text Placeholder 14"/>
          <p:cNvSpPr>
            <a:spLocks noGrp="1"/>
          </p:cNvSpPr>
          <p:nvPr>
            <p:ph type="body" sz="quarter" idx="11" hasCustomPrompt="1"/>
          </p:nvPr>
        </p:nvSpPr>
        <p:spPr>
          <a:xfrm>
            <a:off x="1828010" y="2076694"/>
            <a:ext cx="8535988"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91"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9" y="2704634"/>
            <a:ext cx="2025570" cy="119131"/>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405E79"/>
              </a:solidFill>
            </a:endParaRPr>
          </a:p>
        </p:txBody>
      </p:sp>
    </p:spTree>
    <p:extLst>
      <p:ext uri="{BB962C8B-B14F-4D97-AF65-F5344CB8AC3E}">
        <p14:creationId xmlns:p14="http://schemas.microsoft.com/office/powerpoint/2010/main" val="193487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Text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6" y="365125"/>
            <a:ext cx="10515600" cy="1325563"/>
          </a:xfrm>
        </p:spPr>
        <p:txBody>
          <a:bodyPr>
            <a:normAutofit/>
          </a:bodyPr>
          <a:lstStyle>
            <a:lvl1pPr>
              <a:defRPr sz="3600" b="1">
                <a:solidFill>
                  <a:schemeClr val="accent1"/>
                </a:solidFill>
              </a:defRPr>
            </a:lvl1pPr>
          </a:lstStyle>
          <a:p>
            <a:r>
              <a:rPr lang="en-US" dirty="0"/>
              <a:t>CLICK TO EDIT MASTER TITLE STYLE</a:t>
            </a:r>
          </a:p>
        </p:txBody>
      </p:sp>
      <p:cxnSp>
        <p:nvCxnSpPr>
          <p:cNvPr id="7" name="Straight Connector 6"/>
          <p:cNvCxnSpPr/>
          <p:nvPr userDrawn="1"/>
        </p:nvCxnSpPr>
        <p:spPr>
          <a:xfrm flipV="1">
            <a:off x="656025" y="1635973"/>
            <a:ext cx="10820188" cy="33878"/>
          </a:xfrm>
          <a:prstGeom prst="line">
            <a:avLst/>
          </a:prstGeom>
          <a:ln>
            <a:solidFill>
              <a:srgbClr val="03679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6" y="1589835"/>
            <a:ext cx="3617259" cy="92275"/>
          </a:xfrm>
          <a:prstGeom prst="rect">
            <a:avLst/>
          </a:prstGeom>
          <a:solidFill>
            <a:srgbClr val="03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 Placeholder 10"/>
          <p:cNvSpPr>
            <a:spLocks noGrp="1"/>
          </p:cNvSpPr>
          <p:nvPr>
            <p:ph type="body" sz="quarter" idx="10"/>
          </p:nvPr>
        </p:nvSpPr>
        <p:spPr>
          <a:xfrm>
            <a:off x="656023" y="1971677"/>
            <a:ext cx="10820014"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1" y="2614613"/>
            <a:ext cx="10820014"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275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Text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6" y="365125"/>
            <a:ext cx="10515600" cy="1325563"/>
          </a:xfrm>
        </p:spPr>
        <p:txBody>
          <a:bodyPr>
            <a:normAutofit/>
          </a:bodyPr>
          <a:lstStyle>
            <a:lvl1pPr>
              <a:defRPr sz="3600" b="1">
                <a:solidFill>
                  <a:schemeClr val="accent3"/>
                </a:solidFill>
              </a:defRPr>
            </a:lvl1pPr>
          </a:lstStyle>
          <a:p>
            <a:r>
              <a:rPr lang="en-US" dirty="0"/>
              <a:t>CLICK TO EDIT MASTER TITLE STYLE</a:t>
            </a:r>
          </a:p>
        </p:txBody>
      </p:sp>
      <p:cxnSp>
        <p:nvCxnSpPr>
          <p:cNvPr id="7" name="Straight Connector 6"/>
          <p:cNvCxnSpPr/>
          <p:nvPr userDrawn="1"/>
        </p:nvCxnSpPr>
        <p:spPr>
          <a:xfrm flipV="1">
            <a:off x="656025" y="1635973"/>
            <a:ext cx="10820188" cy="338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6" y="1589835"/>
            <a:ext cx="3617259" cy="9227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 Placeholder 10"/>
          <p:cNvSpPr>
            <a:spLocks noGrp="1"/>
          </p:cNvSpPr>
          <p:nvPr>
            <p:ph type="body" sz="quarter" idx="10"/>
          </p:nvPr>
        </p:nvSpPr>
        <p:spPr>
          <a:xfrm>
            <a:off x="656023" y="1971677"/>
            <a:ext cx="10820014"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4"/>
            <a:ext cx="10820014"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Text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6" y="365125"/>
            <a:ext cx="10515600" cy="1325563"/>
          </a:xfrm>
        </p:spPr>
        <p:txBody>
          <a:bodyPr>
            <a:normAutofit/>
          </a:bodyPr>
          <a:lstStyle>
            <a:lvl1pPr>
              <a:defRPr sz="3600" b="1">
                <a:solidFill>
                  <a:schemeClr val="accent5"/>
                </a:solidFill>
              </a:defRPr>
            </a:lvl1pPr>
          </a:lstStyle>
          <a:p>
            <a:r>
              <a:rPr lang="en-US" dirty="0"/>
              <a:t>CLICK TO EDIT MASTER TITLE STYLE</a:t>
            </a:r>
          </a:p>
        </p:txBody>
      </p:sp>
      <p:cxnSp>
        <p:nvCxnSpPr>
          <p:cNvPr id="7" name="Straight Connector 6"/>
          <p:cNvCxnSpPr/>
          <p:nvPr userDrawn="1"/>
        </p:nvCxnSpPr>
        <p:spPr>
          <a:xfrm flipV="1">
            <a:off x="656025" y="1635973"/>
            <a:ext cx="10820188" cy="33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6" y="1589835"/>
            <a:ext cx="3617259" cy="9227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 Placeholder 10"/>
          <p:cNvSpPr>
            <a:spLocks noGrp="1"/>
          </p:cNvSpPr>
          <p:nvPr>
            <p:ph type="body" sz="quarter" idx="10"/>
          </p:nvPr>
        </p:nvSpPr>
        <p:spPr>
          <a:xfrm>
            <a:off x="656023" y="1971676"/>
            <a:ext cx="10820014"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4"/>
            <a:ext cx="10820014"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Text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6" y="365125"/>
            <a:ext cx="10515600" cy="1325563"/>
          </a:xfrm>
        </p:spPr>
        <p:txBody>
          <a:bodyPr>
            <a:normAutofit/>
          </a:bodyPr>
          <a:lstStyle>
            <a:lvl1pPr>
              <a:defRPr sz="3600" b="1">
                <a:solidFill>
                  <a:schemeClr val="accent4"/>
                </a:solidFill>
              </a:defRPr>
            </a:lvl1pPr>
          </a:lstStyle>
          <a:p>
            <a:r>
              <a:rPr lang="en-US" dirty="0"/>
              <a:t>CLICK TO EDIT MASTER TITLE STYLE</a:t>
            </a:r>
          </a:p>
        </p:txBody>
      </p:sp>
      <p:cxnSp>
        <p:nvCxnSpPr>
          <p:cNvPr id="7" name="Straight Connector 6"/>
          <p:cNvCxnSpPr/>
          <p:nvPr userDrawn="1"/>
        </p:nvCxnSpPr>
        <p:spPr>
          <a:xfrm flipV="1">
            <a:off x="656025" y="1635973"/>
            <a:ext cx="10820188" cy="3387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6" y="1589835"/>
            <a:ext cx="3617259" cy="9227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 Placeholder 10"/>
          <p:cNvSpPr>
            <a:spLocks noGrp="1"/>
          </p:cNvSpPr>
          <p:nvPr>
            <p:ph type="body" sz="quarter" idx="10"/>
          </p:nvPr>
        </p:nvSpPr>
        <p:spPr>
          <a:xfrm>
            <a:off x="656023" y="1971677"/>
            <a:ext cx="10820014"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4"/>
            <a:ext cx="10820014"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Text with Dots - Blue">
    <p:spTree>
      <p:nvGrpSpPr>
        <p:cNvPr id="1" name=""/>
        <p:cNvGrpSpPr/>
        <p:nvPr/>
      </p:nvGrpSpPr>
      <p:grpSpPr>
        <a:xfrm>
          <a:off x="0" y="0"/>
          <a:ext cx="0" cy="0"/>
          <a:chOff x="0" y="0"/>
          <a:chExt cx="0" cy="0"/>
        </a:xfrm>
      </p:grpSpPr>
      <p:grpSp>
        <p:nvGrpSpPr>
          <p:cNvPr id="9" name="Group 8"/>
          <p:cNvGrpSpPr/>
          <p:nvPr userDrawn="1"/>
        </p:nvGrpSpPr>
        <p:grpSpPr>
          <a:xfrm>
            <a:off x="0" y="5303522"/>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3" name="Picture 12"/>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6" y="365125"/>
            <a:ext cx="10515600" cy="1325563"/>
          </a:xfrm>
        </p:spPr>
        <p:txBody>
          <a:bodyPr>
            <a:normAutofit/>
          </a:bodyPr>
          <a:lstStyle>
            <a:lvl1pPr>
              <a:defRPr sz="3600" b="1">
                <a:solidFill>
                  <a:schemeClr val="accent1"/>
                </a:solidFill>
              </a:defRPr>
            </a:lvl1pPr>
          </a:lstStyle>
          <a:p>
            <a:r>
              <a:rPr lang="en-US" dirty="0"/>
              <a:t>CLICK TO EDIT MASTER TITLE STYLE</a:t>
            </a:r>
          </a:p>
        </p:txBody>
      </p:sp>
      <p:sp>
        <p:nvSpPr>
          <p:cNvPr id="11" name="Text Placeholder 10"/>
          <p:cNvSpPr>
            <a:spLocks noGrp="1"/>
          </p:cNvSpPr>
          <p:nvPr>
            <p:ph type="body" sz="quarter" idx="10"/>
          </p:nvPr>
        </p:nvSpPr>
        <p:spPr>
          <a:xfrm>
            <a:off x="656023" y="1690690"/>
            <a:ext cx="10820014"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3" y="2333626"/>
            <a:ext cx="10820014"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ext with Dots - Purple">
    <p:spTree>
      <p:nvGrpSpPr>
        <p:cNvPr id="1" name=""/>
        <p:cNvGrpSpPr/>
        <p:nvPr/>
      </p:nvGrpSpPr>
      <p:grpSpPr>
        <a:xfrm>
          <a:off x="0" y="0"/>
          <a:ext cx="0" cy="0"/>
          <a:chOff x="0" y="0"/>
          <a:chExt cx="0" cy="0"/>
        </a:xfrm>
      </p:grpSpPr>
      <p:grpSp>
        <p:nvGrpSpPr>
          <p:cNvPr id="9" name="Group 8"/>
          <p:cNvGrpSpPr/>
          <p:nvPr userDrawn="1"/>
        </p:nvGrpSpPr>
        <p:grpSpPr>
          <a:xfrm>
            <a:off x="0" y="5303522"/>
            <a:ext cx="12192000" cy="1639827"/>
            <a:chOff x="0" y="5303520"/>
            <a:chExt cx="12192000" cy="1639827"/>
          </a:xfrm>
        </p:grpSpPr>
        <p:pic>
          <p:nvPicPr>
            <p:cNvPr id="10" name="Picture 9"/>
            <p:cNvPicPr>
              <a:picLocks noChangeAspect="1"/>
            </p:cNvPicPr>
            <p:nvPr/>
          </p:nvPicPr>
          <p:blipFill rotWithShape="1">
            <a:blip r:embed="rId2">
              <a:alphaModFix amt="20000"/>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6" y="365125"/>
            <a:ext cx="10515600" cy="1325563"/>
          </a:xfrm>
        </p:spPr>
        <p:txBody>
          <a:bodyPr>
            <a:normAutofit/>
          </a:bodyPr>
          <a:lstStyle>
            <a:lvl1pPr>
              <a:defRPr sz="3600" b="1">
                <a:solidFill>
                  <a:schemeClr val="accent3"/>
                </a:solidFill>
              </a:defRPr>
            </a:lvl1pPr>
          </a:lstStyle>
          <a:p>
            <a:r>
              <a:rPr lang="en-US" dirty="0"/>
              <a:t>CLICK TO EDIT MASTER TITLE STYLE</a:t>
            </a:r>
          </a:p>
        </p:txBody>
      </p:sp>
      <p:sp>
        <p:nvSpPr>
          <p:cNvPr id="11" name="Text Placeholder 10"/>
          <p:cNvSpPr>
            <a:spLocks noGrp="1"/>
          </p:cNvSpPr>
          <p:nvPr>
            <p:ph type="body" sz="quarter" idx="10"/>
          </p:nvPr>
        </p:nvSpPr>
        <p:spPr>
          <a:xfrm>
            <a:off x="656023" y="1690688"/>
            <a:ext cx="10820014"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7"/>
            <a:ext cx="10820014"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Text with Dots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6" y="365125"/>
            <a:ext cx="10515600" cy="1325563"/>
          </a:xfrm>
        </p:spPr>
        <p:txBody>
          <a:bodyPr>
            <a:normAutofit/>
          </a:bodyPr>
          <a:lstStyle>
            <a:lvl1pPr>
              <a:defRPr sz="3600" b="1">
                <a:solidFill>
                  <a:schemeClr val="accent5"/>
                </a:solidFill>
              </a:defRPr>
            </a:lvl1pPr>
          </a:lstStyle>
          <a:p>
            <a:r>
              <a:rPr lang="en-US" dirty="0"/>
              <a:t>CLICK TO EDIT MASTER TITLE STYLE</a:t>
            </a:r>
          </a:p>
        </p:txBody>
      </p:sp>
      <p:sp>
        <p:nvSpPr>
          <p:cNvPr id="11" name="Text Placeholder 10"/>
          <p:cNvSpPr>
            <a:spLocks noGrp="1"/>
          </p:cNvSpPr>
          <p:nvPr>
            <p:ph type="body" sz="quarter" idx="10"/>
          </p:nvPr>
        </p:nvSpPr>
        <p:spPr>
          <a:xfrm>
            <a:off x="656023" y="1690688"/>
            <a:ext cx="10820014"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6"/>
            <a:ext cx="10820014"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0" y="5303522"/>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Text with Dots- Green">
    <p:spTree>
      <p:nvGrpSpPr>
        <p:cNvPr id="1" name=""/>
        <p:cNvGrpSpPr/>
        <p:nvPr/>
      </p:nvGrpSpPr>
      <p:grpSpPr>
        <a:xfrm>
          <a:off x="0" y="0"/>
          <a:ext cx="0" cy="0"/>
          <a:chOff x="0" y="0"/>
          <a:chExt cx="0" cy="0"/>
        </a:xfrm>
      </p:grpSpPr>
      <p:grpSp>
        <p:nvGrpSpPr>
          <p:cNvPr id="9" name="Group 8"/>
          <p:cNvGrpSpPr/>
          <p:nvPr userDrawn="1"/>
        </p:nvGrpSpPr>
        <p:grpSpPr>
          <a:xfrm>
            <a:off x="0" y="5303522"/>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4" y="365125"/>
            <a:ext cx="10820012" cy="1325563"/>
          </a:xfrm>
        </p:spPr>
        <p:txBody>
          <a:bodyPr>
            <a:normAutofit/>
          </a:bodyPr>
          <a:lstStyle>
            <a:lvl1pPr>
              <a:defRPr sz="3600" b="1">
                <a:solidFill>
                  <a:schemeClr val="accent4"/>
                </a:solidFill>
              </a:defRPr>
            </a:lvl1pPr>
          </a:lstStyle>
          <a:p>
            <a:r>
              <a:rPr lang="en-US" dirty="0"/>
              <a:t>CLICK TO EDIT MASTER TITLE STYLE</a:t>
            </a:r>
          </a:p>
        </p:txBody>
      </p:sp>
      <p:sp>
        <p:nvSpPr>
          <p:cNvPr id="11" name="Text Placeholder 10"/>
          <p:cNvSpPr>
            <a:spLocks noGrp="1"/>
          </p:cNvSpPr>
          <p:nvPr>
            <p:ph type="body" sz="quarter" idx="10"/>
          </p:nvPr>
        </p:nvSpPr>
        <p:spPr>
          <a:xfrm>
            <a:off x="656023" y="1690688"/>
            <a:ext cx="10820014"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7"/>
            <a:ext cx="10820014"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mp; Text - Blu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102" y="257178"/>
            <a:ext cx="6943301" cy="1325563"/>
          </a:xfrm>
        </p:spPr>
        <p:txBody>
          <a:bodyPr>
            <a:normAutofit/>
          </a:bodyPr>
          <a:lstStyle>
            <a:lvl1pPr>
              <a:defRPr sz="3200" b="1">
                <a:solidFill>
                  <a:schemeClr val="accent1"/>
                </a:solidFill>
              </a:defRPr>
            </a:lvl1pPr>
          </a:lstStyle>
          <a:p>
            <a:r>
              <a:rPr lang="en-US" dirty="0"/>
              <a:t>CLICK TO EDIT MASTER TITLE STYLE</a:t>
            </a:r>
          </a:p>
        </p:txBody>
      </p:sp>
      <p:cxnSp>
        <p:nvCxnSpPr>
          <p:cNvPr id="14" name="Straight Connector 13"/>
          <p:cNvCxnSpPr/>
          <p:nvPr userDrawn="1"/>
        </p:nvCxnSpPr>
        <p:spPr>
          <a:xfrm flipV="1">
            <a:off x="5027119" y="1509236"/>
            <a:ext cx="6806284" cy="176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5"/>
            <a:ext cx="2482066" cy="7822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Picture Placeholder 17"/>
          <p:cNvSpPr>
            <a:spLocks noGrp="1"/>
          </p:cNvSpPr>
          <p:nvPr>
            <p:ph type="pic" sz="quarter" idx="10"/>
          </p:nvPr>
        </p:nvSpPr>
        <p:spPr>
          <a:xfrm>
            <a:off x="3" y="0"/>
            <a:ext cx="4340226" cy="6858000"/>
          </a:xfrm>
        </p:spPr>
        <p:txBody>
          <a:bodyPr/>
          <a:lstStyle/>
          <a:p>
            <a:r>
              <a:rPr lang="en-US" dirty="0"/>
              <a:t>Click icon to add picture</a:t>
            </a:r>
          </a:p>
        </p:txBody>
      </p:sp>
      <p:sp>
        <p:nvSpPr>
          <p:cNvPr id="19" name="Text Placeholder 11"/>
          <p:cNvSpPr>
            <a:spLocks noGrp="1"/>
          </p:cNvSpPr>
          <p:nvPr>
            <p:ph type="body" sz="quarter" idx="12"/>
          </p:nvPr>
        </p:nvSpPr>
        <p:spPr>
          <a:xfrm>
            <a:off x="4890102" y="1907476"/>
            <a:ext cx="6943301" cy="4493324"/>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541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mp; Text - Purpl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102" y="257178"/>
            <a:ext cx="6943301" cy="1325563"/>
          </a:xfrm>
        </p:spPr>
        <p:txBody>
          <a:bodyPr>
            <a:normAutofit/>
          </a:bodyPr>
          <a:lstStyle>
            <a:lvl1pPr>
              <a:defRPr sz="3200" b="1">
                <a:solidFill>
                  <a:schemeClr val="accent3"/>
                </a:solidFill>
              </a:defRPr>
            </a:lvl1pPr>
          </a:lstStyle>
          <a:p>
            <a:r>
              <a:rPr lang="en-US" dirty="0"/>
              <a:t>CLICK TO EDIT MASTER TITLE STYLE</a:t>
            </a:r>
          </a:p>
        </p:txBody>
      </p:sp>
      <p:cxnSp>
        <p:nvCxnSpPr>
          <p:cNvPr id="14" name="Straight Connector 13"/>
          <p:cNvCxnSpPr/>
          <p:nvPr userDrawn="1"/>
        </p:nvCxnSpPr>
        <p:spPr>
          <a:xfrm flipV="1">
            <a:off x="5027119" y="1509236"/>
            <a:ext cx="6806284" cy="17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5"/>
            <a:ext cx="2482066" cy="7822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Picture Placeholder 17"/>
          <p:cNvSpPr>
            <a:spLocks noGrp="1"/>
          </p:cNvSpPr>
          <p:nvPr>
            <p:ph type="pic" sz="quarter" idx="10"/>
          </p:nvPr>
        </p:nvSpPr>
        <p:spPr>
          <a:xfrm>
            <a:off x="3" y="0"/>
            <a:ext cx="4340226" cy="6858000"/>
          </a:xfrm>
        </p:spPr>
        <p:txBody>
          <a:bodyPr/>
          <a:lstStyle/>
          <a:p>
            <a:r>
              <a:rPr lang="en-US" dirty="0"/>
              <a:t>Click icon to add picture</a:t>
            </a:r>
          </a:p>
        </p:txBody>
      </p:sp>
      <p:sp>
        <p:nvSpPr>
          <p:cNvPr id="19" name="Text Placeholder 11"/>
          <p:cNvSpPr>
            <a:spLocks noGrp="1"/>
          </p:cNvSpPr>
          <p:nvPr>
            <p:ph type="body" sz="quarter" idx="12"/>
          </p:nvPr>
        </p:nvSpPr>
        <p:spPr>
          <a:xfrm>
            <a:off x="4890102" y="1907476"/>
            <a:ext cx="6943301" cy="4493324"/>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Purpl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7467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Text Placeholder 14"/>
          <p:cNvSpPr>
            <a:spLocks noGrp="1"/>
          </p:cNvSpPr>
          <p:nvPr>
            <p:ph type="body" sz="quarter" idx="11" hasCustomPrompt="1"/>
          </p:nvPr>
        </p:nvSpPr>
        <p:spPr>
          <a:xfrm>
            <a:off x="1828010" y="2076694"/>
            <a:ext cx="8535988"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91"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9" y="2704634"/>
            <a:ext cx="2025570" cy="1191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405E79"/>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mp; Text - Teal">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102" y="257178"/>
            <a:ext cx="6943301" cy="1325563"/>
          </a:xfrm>
        </p:spPr>
        <p:txBody>
          <a:bodyPr>
            <a:normAutofit/>
          </a:bodyPr>
          <a:lstStyle>
            <a:lvl1pPr>
              <a:defRPr sz="3200" b="1">
                <a:solidFill>
                  <a:schemeClr val="accent5"/>
                </a:solidFill>
              </a:defRPr>
            </a:lvl1pPr>
          </a:lstStyle>
          <a:p>
            <a:r>
              <a:rPr lang="en-US" dirty="0"/>
              <a:t>CLICK TO EDIT MASTER TITLE STYLE</a:t>
            </a:r>
          </a:p>
        </p:txBody>
      </p:sp>
      <p:cxnSp>
        <p:nvCxnSpPr>
          <p:cNvPr id="14" name="Straight Connector 13"/>
          <p:cNvCxnSpPr/>
          <p:nvPr userDrawn="1"/>
        </p:nvCxnSpPr>
        <p:spPr>
          <a:xfrm flipV="1">
            <a:off x="5027119" y="1509236"/>
            <a:ext cx="6806284" cy="176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5"/>
            <a:ext cx="2482066" cy="7822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Picture Placeholder 17"/>
          <p:cNvSpPr>
            <a:spLocks noGrp="1"/>
          </p:cNvSpPr>
          <p:nvPr>
            <p:ph type="pic" sz="quarter" idx="10"/>
          </p:nvPr>
        </p:nvSpPr>
        <p:spPr>
          <a:xfrm>
            <a:off x="3" y="0"/>
            <a:ext cx="4340226" cy="6858000"/>
          </a:xfrm>
        </p:spPr>
        <p:txBody>
          <a:bodyPr/>
          <a:lstStyle/>
          <a:p>
            <a:r>
              <a:rPr lang="en-US" dirty="0"/>
              <a:t>Click icon to add picture</a:t>
            </a:r>
          </a:p>
        </p:txBody>
      </p:sp>
      <p:sp>
        <p:nvSpPr>
          <p:cNvPr id="19" name="Text Placeholder 11"/>
          <p:cNvSpPr>
            <a:spLocks noGrp="1"/>
          </p:cNvSpPr>
          <p:nvPr>
            <p:ph type="body" sz="quarter" idx="12"/>
          </p:nvPr>
        </p:nvSpPr>
        <p:spPr>
          <a:xfrm>
            <a:off x="4890102" y="1907476"/>
            <a:ext cx="6943301" cy="4493324"/>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mp; Text - Green">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102" y="257178"/>
            <a:ext cx="6943301" cy="1325563"/>
          </a:xfrm>
        </p:spPr>
        <p:txBody>
          <a:bodyPr>
            <a:normAutofit/>
          </a:bodyPr>
          <a:lstStyle>
            <a:lvl1pPr>
              <a:defRPr sz="3200" b="1">
                <a:solidFill>
                  <a:schemeClr val="accent4"/>
                </a:solidFill>
              </a:defRPr>
            </a:lvl1pPr>
          </a:lstStyle>
          <a:p>
            <a:r>
              <a:rPr lang="en-US" dirty="0"/>
              <a:t>CLICK TO EDIT MASTER TITLE STYLE</a:t>
            </a:r>
          </a:p>
        </p:txBody>
      </p:sp>
      <p:cxnSp>
        <p:nvCxnSpPr>
          <p:cNvPr id="14" name="Straight Connector 13"/>
          <p:cNvCxnSpPr/>
          <p:nvPr userDrawn="1"/>
        </p:nvCxnSpPr>
        <p:spPr>
          <a:xfrm flipV="1">
            <a:off x="5027119" y="1509236"/>
            <a:ext cx="6806284" cy="1761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5"/>
            <a:ext cx="2482066" cy="7822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Picture Placeholder 17"/>
          <p:cNvSpPr>
            <a:spLocks noGrp="1"/>
          </p:cNvSpPr>
          <p:nvPr>
            <p:ph type="pic" sz="quarter" idx="10"/>
          </p:nvPr>
        </p:nvSpPr>
        <p:spPr>
          <a:xfrm>
            <a:off x="3" y="0"/>
            <a:ext cx="4340226" cy="6858000"/>
          </a:xfrm>
        </p:spPr>
        <p:txBody>
          <a:bodyPr/>
          <a:lstStyle/>
          <a:p>
            <a:r>
              <a:rPr lang="en-US" dirty="0"/>
              <a:t>Click icon to add picture</a:t>
            </a:r>
          </a:p>
        </p:txBody>
      </p:sp>
      <p:sp>
        <p:nvSpPr>
          <p:cNvPr id="19" name="Text Placeholder 11"/>
          <p:cNvSpPr>
            <a:spLocks noGrp="1"/>
          </p:cNvSpPr>
          <p:nvPr>
            <p:ph type="body" sz="quarter" idx="12"/>
          </p:nvPr>
        </p:nvSpPr>
        <p:spPr>
          <a:xfrm>
            <a:off x="4890102" y="1907476"/>
            <a:ext cx="6943301" cy="4493324"/>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Two Column - Blu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rgbClr val="0167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9"/>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6"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3" y="1903945"/>
            <a:ext cx="10820014"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51"/>
            <a:ext cx="10820014" cy="521171"/>
          </a:xfrm>
        </p:spPr>
        <p:txBody>
          <a:bodyPr>
            <a:normAutofit/>
          </a:bodyPr>
          <a:lstStyle>
            <a:lvl1pPr marL="0" indent="0">
              <a:buClr>
                <a:schemeClr val="accent3"/>
              </a:buClr>
              <a:buNone/>
              <a:defRPr sz="2400">
                <a:solidFill>
                  <a:schemeClr val="tx1"/>
                </a:solidFill>
              </a:defRPr>
            </a:lvl1pPr>
            <a:lvl2pPr marL="457212" indent="0">
              <a:buClr>
                <a:schemeClr val="accent3"/>
              </a:buClr>
              <a:buNone/>
              <a:defRPr>
                <a:solidFill>
                  <a:schemeClr val="tx1"/>
                </a:solidFill>
              </a:defRPr>
            </a:lvl2pPr>
            <a:lvl3pPr marL="914423" indent="0">
              <a:buClr>
                <a:schemeClr val="accent3"/>
              </a:buClr>
              <a:buNone/>
              <a:defRPr>
                <a:solidFill>
                  <a:schemeClr val="tx1"/>
                </a:solidFill>
              </a:defRPr>
            </a:lvl3pPr>
            <a:lvl4pPr marL="1371634" indent="0">
              <a:buClr>
                <a:schemeClr val="accent3"/>
              </a:buClr>
              <a:buNone/>
              <a:defRPr>
                <a:solidFill>
                  <a:schemeClr val="tx1"/>
                </a:solidFill>
              </a:defRPr>
            </a:lvl4pPr>
            <a:lvl5pPr marL="1828846"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3"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3" y="4066959"/>
            <a:ext cx="4661045"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5"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Two Column - Purpl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9"/>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6"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3" y="1903945"/>
            <a:ext cx="10820014" cy="500063"/>
          </a:xfrm>
        </p:spPr>
        <p:txBody>
          <a:bodyPr/>
          <a:lstStyle>
            <a:lvl1pPr marL="0" indent="0">
              <a:buNone/>
              <a:defRPr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51"/>
            <a:ext cx="10820014" cy="521171"/>
          </a:xfrm>
        </p:spPr>
        <p:txBody>
          <a:bodyPr>
            <a:normAutofit/>
          </a:bodyPr>
          <a:lstStyle>
            <a:lvl1pPr marL="0" indent="0">
              <a:buClr>
                <a:schemeClr val="accent3"/>
              </a:buClr>
              <a:buNone/>
              <a:defRPr sz="2400">
                <a:solidFill>
                  <a:schemeClr val="tx1"/>
                </a:solidFill>
              </a:defRPr>
            </a:lvl1pPr>
            <a:lvl2pPr marL="457212" indent="0">
              <a:buClr>
                <a:schemeClr val="accent3"/>
              </a:buClr>
              <a:buNone/>
              <a:defRPr>
                <a:solidFill>
                  <a:schemeClr val="tx1"/>
                </a:solidFill>
              </a:defRPr>
            </a:lvl2pPr>
            <a:lvl3pPr marL="914423" indent="0">
              <a:buClr>
                <a:schemeClr val="accent3"/>
              </a:buClr>
              <a:buNone/>
              <a:defRPr>
                <a:solidFill>
                  <a:schemeClr val="tx1"/>
                </a:solidFill>
              </a:defRPr>
            </a:lvl3pPr>
            <a:lvl4pPr marL="1371634" indent="0">
              <a:buClr>
                <a:schemeClr val="accent3"/>
              </a:buClr>
              <a:buNone/>
              <a:defRPr>
                <a:solidFill>
                  <a:schemeClr val="tx1"/>
                </a:solidFill>
              </a:defRPr>
            </a:lvl4pPr>
            <a:lvl5pPr marL="1828846"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3"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3" y="4066959"/>
            <a:ext cx="4661045"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5"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Two Column - Teal">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9"/>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6"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3" y="1903945"/>
            <a:ext cx="10820014" cy="500063"/>
          </a:xfrm>
        </p:spPr>
        <p:txBody>
          <a:bodyPr/>
          <a:lstStyle>
            <a:lvl1pPr marL="0" indent="0">
              <a:buNone/>
              <a:defRPr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51"/>
            <a:ext cx="10820014" cy="521171"/>
          </a:xfrm>
        </p:spPr>
        <p:txBody>
          <a:bodyPr>
            <a:normAutofit/>
          </a:bodyPr>
          <a:lstStyle>
            <a:lvl1pPr marL="0" indent="0">
              <a:buClr>
                <a:schemeClr val="accent3"/>
              </a:buClr>
              <a:buNone/>
              <a:defRPr sz="2400">
                <a:solidFill>
                  <a:schemeClr val="tx1"/>
                </a:solidFill>
              </a:defRPr>
            </a:lvl1pPr>
            <a:lvl2pPr marL="457212" indent="0">
              <a:buClr>
                <a:schemeClr val="accent3"/>
              </a:buClr>
              <a:buNone/>
              <a:defRPr>
                <a:solidFill>
                  <a:schemeClr val="tx1"/>
                </a:solidFill>
              </a:defRPr>
            </a:lvl2pPr>
            <a:lvl3pPr marL="914423" indent="0">
              <a:buClr>
                <a:schemeClr val="accent3"/>
              </a:buClr>
              <a:buNone/>
              <a:defRPr>
                <a:solidFill>
                  <a:schemeClr val="tx1"/>
                </a:solidFill>
              </a:defRPr>
            </a:lvl3pPr>
            <a:lvl4pPr marL="1371634" indent="0">
              <a:buClr>
                <a:schemeClr val="accent3"/>
              </a:buClr>
              <a:buNone/>
              <a:defRPr>
                <a:solidFill>
                  <a:schemeClr val="tx1"/>
                </a:solidFill>
              </a:defRPr>
            </a:lvl4pPr>
            <a:lvl5pPr marL="1828846"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3"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3" y="4066959"/>
            <a:ext cx="4661045"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5"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Two Column - Green">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9"/>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6"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3" y="1903945"/>
            <a:ext cx="10820014" cy="500063"/>
          </a:xfrm>
        </p:spPr>
        <p:txBody>
          <a:bodyPr/>
          <a:lstStyle>
            <a:lvl1pPr marL="0" indent="0">
              <a:buNone/>
              <a:defRPr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51"/>
            <a:ext cx="10820014" cy="521171"/>
          </a:xfrm>
        </p:spPr>
        <p:txBody>
          <a:bodyPr>
            <a:normAutofit/>
          </a:bodyPr>
          <a:lstStyle>
            <a:lvl1pPr marL="0" indent="0">
              <a:buClr>
                <a:schemeClr val="accent3"/>
              </a:buClr>
              <a:buNone/>
              <a:defRPr sz="2400">
                <a:solidFill>
                  <a:schemeClr val="tx1"/>
                </a:solidFill>
              </a:defRPr>
            </a:lvl1pPr>
            <a:lvl2pPr marL="457212" indent="0">
              <a:buClr>
                <a:schemeClr val="accent3"/>
              </a:buClr>
              <a:buNone/>
              <a:defRPr>
                <a:solidFill>
                  <a:schemeClr val="tx1"/>
                </a:solidFill>
              </a:defRPr>
            </a:lvl2pPr>
            <a:lvl3pPr marL="914423" indent="0">
              <a:buClr>
                <a:schemeClr val="accent3"/>
              </a:buClr>
              <a:buNone/>
              <a:defRPr>
                <a:solidFill>
                  <a:schemeClr val="tx1"/>
                </a:solidFill>
              </a:defRPr>
            </a:lvl3pPr>
            <a:lvl4pPr marL="1371634" indent="0">
              <a:buClr>
                <a:schemeClr val="accent3"/>
              </a:buClr>
              <a:buNone/>
              <a:defRPr>
                <a:solidFill>
                  <a:schemeClr val="tx1"/>
                </a:solidFill>
              </a:defRPr>
            </a:lvl4pPr>
            <a:lvl5pPr marL="1828846"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3"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3" y="4066959"/>
            <a:ext cx="4661045"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5"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 Colored Background - Blu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p:cNvSpPr/>
          <p:nvPr userDrawn="1"/>
        </p:nvSpPr>
        <p:spPr>
          <a:xfrm>
            <a:off x="1941098" y="2837119"/>
            <a:ext cx="8293769" cy="1094802"/>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p:cNvSpPr/>
          <p:nvPr userDrawn="1"/>
        </p:nvSpPr>
        <p:spPr>
          <a:xfrm>
            <a:off x="2610678" y="2502568"/>
            <a:ext cx="6997148" cy="802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21" y="95874"/>
            <a:ext cx="3849350" cy="12192004"/>
          </a:xfrm>
          <a:prstGeom prst="rect">
            <a:avLst/>
          </a:prstGeom>
        </p:spPr>
      </p:pic>
      <p:sp>
        <p:nvSpPr>
          <p:cNvPr id="28" name="Title 1"/>
          <p:cNvSpPr>
            <a:spLocks noGrp="1"/>
          </p:cNvSpPr>
          <p:nvPr>
            <p:ph type="title" hasCustomPrompt="1"/>
          </p:nvPr>
        </p:nvSpPr>
        <p:spPr>
          <a:xfrm>
            <a:off x="2145795" y="3099692"/>
            <a:ext cx="7851650"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 Colored Background - Purpl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p:cNvSpPr/>
          <p:nvPr userDrawn="1"/>
        </p:nvSpPr>
        <p:spPr>
          <a:xfrm>
            <a:off x="1941098" y="2837119"/>
            <a:ext cx="8293769" cy="109480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p:cNvSpPr/>
          <p:nvPr userDrawn="1"/>
        </p:nvSpPr>
        <p:spPr>
          <a:xfrm>
            <a:off x="2610678" y="2502568"/>
            <a:ext cx="6997148" cy="802106"/>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21" y="95874"/>
            <a:ext cx="3849350" cy="12192004"/>
          </a:xfrm>
          <a:prstGeom prst="rect">
            <a:avLst/>
          </a:prstGeom>
        </p:spPr>
      </p:pic>
      <p:sp>
        <p:nvSpPr>
          <p:cNvPr id="28" name="Title 1"/>
          <p:cNvSpPr>
            <a:spLocks noGrp="1"/>
          </p:cNvSpPr>
          <p:nvPr>
            <p:ph type="title" hasCustomPrompt="1"/>
          </p:nvPr>
        </p:nvSpPr>
        <p:spPr>
          <a:xfrm>
            <a:off x="2145795" y="3099692"/>
            <a:ext cx="7851650"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 Colored Background - Teal">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p:cNvSpPr/>
          <p:nvPr userDrawn="1"/>
        </p:nvSpPr>
        <p:spPr>
          <a:xfrm>
            <a:off x="1941098" y="2837119"/>
            <a:ext cx="8293769" cy="109480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p:cNvSpPr/>
          <p:nvPr userDrawn="1"/>
        </p:nvSpPr>
        <p:spPr>
          <a:xfrm>
            <a:off x="2610678" y="2502568"/>
            <a:ext cx="6997148" cy="802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21" y="95874"/>
            <a:ext cx="3849350" cy="12192004"/>
          </a:xfrm>
          <a:prstGeom prst="rect">
            <a:avLst/>
          </a:prstGeom>
        </p:spPr>
      </p:pic>
      <p:sp>
        <p:nvSpPr>
          <p:cNvPr id="28" name="Title 1"/>
          <p:cNvSpPr>
            <a:spLocks noGrp="1"/>
          </p:cNvSpPr>
          <p:nvPr>
            <p:ph type="title" hasCustomPrompt="1"/>
          </p:nvPr>
        </p:nvSpPr>
        <p:spPr>
          <a:xfrm>
            <a:off x="2145795" y="3099692"/>
            <a:ext cx="7851650"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 Colored Background - Green">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p:cNvSpPr/>
          <p:nvPr userDrawn="1"/>
        </p:nvSpPr>
        <p:spPr>
          <a:xfrm>
            <a:off x="1941098" y="2837119"/>
            <a:ext cx="8293769" cy="109480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p:cNvSpPr/>
          <p:nvPr userDrawn="1"/>
        </p:nvSpPr>
        <p:spPr>
          <a:xfrm>
            <a:off x="2610678" y="2502568"/>
            <a:ext cx="6997148" cy="8021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21" y="95874"/>
            <a:ext cx="3849350" cy="12192004"/>
          </a:xfrm>
          <a:prstGeom prst="rect">
            <a:avLst/>
          </a:prstGeom>
        </p:spPr>
      </p:pic>
      <p:sp>
        <p:nvSpPr>
          <p:cNvPr id="28" name="Title 1"/>
          <p:cNvSpPr>
            <a:spLocks noGrp="1"/>
          </p:cNvSpPr>
          <p:nvPr>
            <p:ph type="title" hasCustomPrompt="1"/>
          </p:nvPr>
        </p:nvSpPr>
        <p:spPr>
          <a:xfrm>
            <a:off x="2145795" y="3099692"/>
            <a:ext cx="7851650"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Teal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35B2B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Text Placeholder 14"/>
          <p:cNvSpPr>
            <a:spLocks noGrp="1"/>
          </p:cNvSpPr>
          <p:nvPr>
            <p:ph type="body" sz="quarter" idx="11" hasCustomPrompt="1"/>
          </p:nvPr>
        </p:nvSpPr>
        <p:spPr>
          <a:xfrm>
            <a:off x="1828010" y="2076694"/>
            <a:ext cx="8535988"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91"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9" y="2704634"/>
            <a:ext cx="2025570" cy="119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405E79"/>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538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Green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5CD7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Text Placeholder 14"/>
          <p:cNvSpPr>
            <a:spLocks noGrp="1"/>
          </p:cNvSpPr>
          <p:nvPr>
            <p:ph type="body" sz="quarter" idx="11" hasCustomPrompt="1"/>
          </p:nvPr>
        </p:nvSpPr>
        <p:spPr>
          <a:xfrm>
            <a:off x="1828010" y="2076694"/>
            <a:ext cx="8535988"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91"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9" y="2704634"/>
            <a:ext cx="2025570" cy="119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405E7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6712238" y="4570640"/>
            <a:ext cx="4889212" cy="1325563"/>
          </a:xfrm>
        </p:spPr>
        <p:txBody>
          <a:bodyPr>
            <a:normAutofit/>
          </a:bodyPr>
          <a:lstStyle>
            <a:lvl1pPr>
              <a:defRPr sz="4000" b="1">
                <a:solidFill>
                  <a:srgbClr val="405E79"/>
                </a:solidFill>
              </a:defRPr>
            </a:lvl1pPr>
          </a:lstStyle>
          <a:p>
            <a:r>
              <a:rPr lang="en-US"/>
              <a:t>Click to edit Master title style</a:t>
            </a:r>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0622" t="-2" r="34585"/>
          <a:stretch/>
        </p:blipFill>
        <p:spPr>
          <a:xfrm>
            <a:off x="3" y="14990"/>
            <a:ext cx="4242217" cy="6858000"/>
          </a:xfrm>
          <a:prstGeom prst="rect">
            <a:avLst/>
          </a:prstGeom>
        </p:spPr>
      </p:pic>
      <p:cxnSp>
        <p:nvCxnSpPr>
          <p:cNvPr id="10" name="Straight Connector 9"/>
          <p:cNvCxnSpPr/>
          <p:nvPr userDrawn="1"/>
        </p:nvCxnSpPr>
        <p:spPr>
          <a:xfrm>
            <a:off x="4737142" y="6016980"/>
            <a:ext cx="7454860" cy="0"/>
          </a:xfrm>
          <a:prstGeom prst="line">
            <a:avLst/>
          </a:prstGeom>
          <a:ln>
            <a:solidFill>
              <a:srgbClr val="405E79"/>
            </a:solidFill>
          </a:ln>
        </p:spPr>
        <p:style>
          <a:lnRef idx="1">
            <a:schemeClr val="accent1"/>
          </a:lnRef>
          <a:fillRef idx="0">
            <a:schemeClr val="accent1"/>
          </a:fillRef>
          <a:effectRef idx="0">
            <a:schemeClr val="accent1"/>
          </a:effectRef>
          <a:fontRef idx="minor">
            <a:schemeClr val="tx1"/>
          </a:fontRef>
        </p:style>
      </p:cxnSp>
      <p:pic>
        <p:nvPicPr>
          <p:cNvPr id="11" name="Picture 10"/>
          <p:cNvPicPr/>
          <p:nvPr userDrawn="1"/>
        </p:nvPicPr>
        <p:blipFill>
          <a:blip r:embed="rId3">
            <a:extLst>
              <a:ext uri="{28A0092B-C50C-407E-A947-70E740481C1C}">
                <a14:useLocalDpi xmlns:a14="http://schemas.microsoft.com/office/drawing/2010/main" val="0"/>
              </a:ext>
            </a:extLst>
          </a:blip>
          <a:stretch>
            <a:fillRect/>
          </a:stretch>
        </p:blipFill>
        <p:spPr>
          <a:xfrm>
            <a:off x="4603791" y="3746757"/>
            <a:ext cx="1956048" cy="2028668"/>
          </a:xfrm>
          <a:prstGeom prst="rect">
            <a:avLst/>
          </a:prstGeom>
        </p:spPr>
      </p:pic>
    </p:spTree>
    <p:extLst>
      <p:ext uri="{BB962C8B-B14F-4D97-AF65-F5344CB8AC3E}">
        <p14:creationId xmlns:p14="http://schemas.microsoft.com/office/powerpoint/2010/main" val="140408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 Blu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2"/>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6" y="528640"/>
            <a:ext cx="7300912" cy="1271587"/>
          </a:xfrm>
        </p:spPr>
        <p:txBody>
          <a:bodyPr>
            <a:normAutofit/>
          </a:bodyPr>
          <a:lstStyle>
            <a:lvl1pPr marL="0" indent="0">
              <a:buNone/>
              <a:defRPr sz="3200" b="1">
                <a:solidFill>
                  <a:srgbClr val="026794"/>
                </a:solidFill>
              </a:defRPr>
            </a:lvl1pPr>
            <a:lvl2pPr marL="457212" indent="0">
              <a:buNone/>
              <a:defRPr/>
            </a:lvl2pPr>
            <a:lvl3pPr marL="914423" indent="0">
              <a:buNone/>
              <a:defRPr/>
            </a:lvl3pPr>
            <a:lvl4pPr marL="1371634" indent="0">
              <a:buNone/>
              <a:defRPr/>
            </a:lvl4pPr>
            <a:lvl5pPr marL="1828846"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6" y="2400300"/>
            <a:ext cx="7300912" cy="2128838"/>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a:spLocks noGrp="1"/>
          </p:cNvSpPr>
          <p:nvPr>
            <p:ph type="body" sz="quarter" idx="13" hasCustomPrompt="1"/>
          </p:nvPr>
        </p:nvSpPr>
        <p:spPr>
          <a:xfrm>
            <a:off x="284421" y="528638"/>
            <a:ext cx="2970846" cy="4799266"/>
          </a:xfrm>
        </p:spPr>
        <p:txBody>
          <a:bodyPr>
            <a:normAutofit/>
          </a:bodyPr>
          <a:lstStyle>
            <a:lvl1pPr marL="0" indent="0">
              <a:buNone/>
              <a:defRPr sz="3600" b="1">
                <a:solidFill>
                  <a:schemeClr val="bg1"/>
                </a:solidFill>
              </a:defRPr>
            </a:lvl1pPr>
            <a:lvl2pPr marL="457212" indent="0">
              <a:buNone/>
              <a:defRPr/>
            </a:lvl2pPr>
            <a:lvl3pPr marL="914423" indent="0">
              <a:buNone/>
              <a:defRPr/>
            </a:lvl3pPr>
            <a:lvl4pPr marL="1371634" indent="0">
              <a:buNone/>
              <a:defRPr/>
            </a:lvl4pPr>
            <a:lvl5pPr marL="1828846" indent="0">
              <a:buNone/>
              <a:defRPr/>
            </a:lvl5pPr>
          </a:lstStyle>
          <a:p>
            <a:pPr lvl="0"/>
            <a:r>
              <a:rPr lang="en-US" dirty="0"/>
              <a:t>CLICK TO EDIT MASTER TEXT STYLES</a:t>
            </a:r>
          </a:p>
        </p:txBody>
      </p:sp>
    </p:spTree>
    <p:extLst>
      <p:ext uri="{BB962C8B-B14F-4D97-AF65-F5344CB8AC3E}">
        <p14:creationId xmlns:p14="http://schemas.microsoft.com/office/powerpoint/2010/main" val="125639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lit - Purpl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2"/>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6" y="528640"/>
            <a:ext cx="7300912" cy="1271587"/>
          </a:xfrm>
        </p:spPr>
        <p:txBody>
          <a:bodyPr>
            <a:normAutofit/>
          </a:bodyPr>
          <a:lstStyle>
            <a:lvl1pPr marL="0" indent="0">
              <a:buNone/>
              <a:defRPr sz="3200" b="1">
                <a:solidFill>
                  <a:srgbClr val="026794"/>
                </a:solidFill>
              </a:defRPr>
            </a:lvl1pPr>
            <a:lvl2pPr marL="457212" indent="0">
              <a:buNone/>
              <a:defRPr/>
            </a:lvl2pPr>
            <a:lvl3pPr marL="914423" indent="0">
              <a:buNone/>
              <a:defRPr/>
            </a:lvl3pPr>
            <a:lvl4pPr marL="1371634" indent="0">
              <a:buNone/>
              <a:defRPr/>
            </a:lvl4pPr>
            <a:lvl5pPr marL="1828846"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6" y="2400300"/>
            <a:ext cx="7300912" cy="2128838"/>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21" y="528638"/>
            <a:ext cx="2970846" cy="4799266"/>
          </a:xfrm>
        </p:spPr>
        <p:txBody>
          <a:bodyPr>
            <a:normAutofit/>
          </a:bodyPr>
          <a:lstStyle>
            <a:lvl1pPr marL="0" indent="0">
              <a:buNone/>
              <a:defRPr sz="3600" b="1">
                <a:solidFill>
                  <a:schemeClr val="bg1"/>
                </a:solidFill>
              </a:defRPr>
            </a:lvl1pPr>
            <a:lvl2pPr marL="457212" indent="0">
              <a:buNone/>
              <a:defRPr/>
            </a:lvl2pPr>
            <a:lvl3pPr marL="914423" indent="0">
              <a:buNone/>
              <a:defRPr/>
            </a:lvl3pPr>
            <a:lvl4pPr marL="1371634" indent="0">
              <a:buNone/>
              <a:defRPr/>
            </a:lvl4pPr>
            <a:lvl5pPr marL="1828846" indent="0">
              <a:buNone/>
              <a:defRPr/>
            </a:lvl5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lit - Teal">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2"/>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6" y="528640"/>
            <a:ext cx="7300912" cy="1271587"/>
          </a:xfrm>
        </p:spPr>
        <p:txBody>
          <a:bodyPr>
            <a:normAutofit/>
          </a:bodyPr>
          <a:lstStyle>
            <a:lvl1pPr marL="0" indent="0">
              <a:buNone/>
              <a:defRPr sz="3200" b="1">
                <a:solidFill>
                  <a:schemeClr val="accent6"/>
                </a:solidFill>
              </a:defRPr>
            </a:lvl1pPr>
            <a:lvl2pPr marL="457212" indent="0">
              <a:buNone/>
              <a:defRPr/>
            </a:lvl2pPr>
            <a:lvl3pPr marL="914423" indent="0">
              <a:buNone/>
              <a:defRPr/>
            </a:lvl3pPr>
            <a:lvl4pPr marL="1371634" indent="0">
              <a:buNone/>
              <a:defRPr/>
            </a:lvl4pPr>
            <a:lvl5pPr marL="1828846"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6" y="2400300"/>
            <a:ext cx="7300912" cy="2128838"/>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21" y="528638"/>
            <a:ext cx="2970846" cy="4799266"/>
          </a:xfrm>
        </p:spPr>
        <p:txBody>
          <a:bodyPr>
            <a:normAutofit/>
          </a:bodyPr>
          <a:lstStyle>
            <a:lvl1pPr marL="0" indent="0">
              <a:buNone/>
              <a:defRPr sz="3600" b="1">
                <a:solidFill>
                  <a:schemeClr val="bg1"/>
                </a:solidFill>
              </a:defRPr>
            </a:lvl1pPr>
            <a:lvl2pPr marL="457212" indent="0">
              <a:buNone/>
              <a:defRPr/>
            </a:lvl2pPr>
            <a:lvl3pPr marL="914423" indent="0">
              <a:buNone/>
              <a:defRPr/>
            </a:lvl3pPr>
            <a:lvl4pPr marL="1371634" indent="0">
              <a:buNone/>
              <a:defRPr/>
            </a:lvl4pPr>
            <a:lvl5pPr marL="1828846" indent="0">
              <a:buNone/>
              <a:defRPr/>
            </a:lvl5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it - Green">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2"/>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6" y="528640"/>
            <a:ext cx="7300912" cy="1271587"/>
          </a:xfrm>
        </p:spPr>
        <p:txBody>
          <a:bodyPr>
            <a:normAutofit/>
          </a:bodyPr>
          <a:lstStyle>
            <a:lvl1pPr marL="0" indent="0">
              <a:buNone/>
              <a:defRPr sz="3200" b="1">
                <a:solidFill>
                  <a:schemeClr val="accent2"/>
                </a:solidFill>
              </a:defRPr>
            </a:lvl1pPr>
            <a:lvl2pPr marL="457212" indent="0">
              <a:buNone/>
              <a:defRPr/>
            </a:lvl2pPr>
            <a:lvl3pPr marL="914423" indent="0">
              <a:buNone/>
              <a:defRPr/>
            </a:lvl3pPr>
            <a:lvl4pPr marL="1371634" indent="0">
              <a:buNone/>
              <a:defRPr/>
            </a:lvl4pPr>
            <a:lvl5pPr marL="1828846"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6" y="2400300"/>
            <a:ext cx="7300912" cy="2128838"/>
          </a:xfr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21" y="528638"/>
            <a:ext cx="2970846" cy="4799266"/>
          </a:xfrm>
        </p:spPr>
        <p:txBody>
          <a:bodyPr>
            <a:normAutofit/>
          </a:bodyPr>
          <a:lstStyle>
            <a:lvl1pPr marL="0" indent="0">
              <a:buNone/>
              <a:defRPr sz="3600" b="1">
                <a:solidFill>
                  <a:schemeClr val="bg1"/>
                </a:solidFill>
              </a:defRPr>
            </a:lvl1pPr>
            <a:lvl2pPr marL="457212" indent="0">
              <a:buNone/>
              <a:defRPr/>
            </a:lvl2pPr>
            <a:lvl3pPr marL="914423" indent="0">
              <a:buNone/>
              <a:defRPr/>
            </a:lvl3pPr>
            <a:lvl4pPr marL="1371634" indent="0">
              <a:buNone/>
              <a:defRPr/>
            </a:lvl4pPr>
            <a:lvl5pPr marL="1828846" indent="0">
              <a:buNone/>
              <a:defRPr/>
            </a:lvl5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6831929"/>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49" r:id="rId5"/>
    <p:sldLayoutId id="2147483655" r:id="rId6"/>
    <p:sldLayoutId id="2147483663" r:id="rId7"/>
    <p:sldLayoutId id="2147483664" r:id="rId8"/>
    <p:sldLayoutId id="2147483665" r:id="rId9"/>
    <p:sldLayoutId id="2147483654" r:id="rId10"/>
    <p:sldLayoutId id="2147483666" r:id="rId11"/>
    <p:sldLayoutId id="2147483667" r:id="rId12"/>
    <p:sldLayoutId id="2147483668" r:id="rId13"/>
    <p:sldLayoutId id="2147483681" r:id="rId14"/>
    <p:sldLayoutId id="2147483682" r:id="rId15"/>
    <p:sldLayoutId id="2147483683" r:id="rId16"/>
    <p:sldLayoutId id="2147483684" r:id="rId17"/>
    <p:sldLayoutId id="2147483656" r:id="rId18"/>
    <p:sldLayoutId id="2147483670" r:id="rId19"/>
    <p:sldLayoutId id="2147483669" r:id="rId20"/>
    <p:sldLayoutId id="2147483671" r:id="rId21"/>
    <p:sldLayoutId id="2147483672" r:id="rId22"/>
    <p:sldLayoutId id="2147483673" r:id="rId23"/>
    <p:sldLayoutId id="2147483674" r:id="rId24"/>
    <p:sldLayoutId id="2147483675" r:id="rId25"/>
    <p:sldLayoutId id="2147483677" r:id="rId26"/>
    <p:sldLayoutId id="2147483676" r:id="rId27"/>
    <p:sldLayoutId id="2147483678" r:id="rId28"/>
    <p:sldLayoutId id="2147483679" r:id="rId29"/>
    <p:sldLayoutId id="2147483680" r:id="rId30"/>
  </p:sldLayoutIdLst>
  <p:txStyles>
    <p:titleStyle>
      <a:lvl1pPr algn="l" defTabSz="914423"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p:titleStyle>
    <p:bodyStyle>
      <a:lvl1pPr marL="228606" indent="-228606" algn="l" defTabSz="914423" rtl="0" eaLnBrk="1" latinLnBrk="0" hangingPunct="1">
        <a:lnSpc>
          <a:spcPct val="114000"/>
        </a:lnSpc>
        <a:spcBef>
          <a:spcPts val="0"/>
        </a:spcBef>
        <a:spcAft>
          <a:spcPts val="600"/>
        </a:spcAft>
        <a:buFont typeface="Arial"/>
        <a:buChar char="•"/>
        <a:defRPr sz="2800" kern="1200">
          <a:solidFill>
            <a:schemeClr val="tx1"/>
          </a:solidFill>
          <a:latin typeface="Helvetica Neue" charset="0"/>
          <a:ea typeface="Helvetica Neue" charset="0"/>
          <a:cs typeface="Helvetica Neue" charset="0"/>
        </a:defRPr>
      </a:lvl1pPr>
      <a:lvl2pPr marL="685816" indent="-228606" algn="l" defTabSz="914423" rtl="0" eaLnBrk="1" latinLnBrk="0" hangingPunct="1">
        <a:lnSpc>
          <a:spcPct val="114000"/>
        </a:lnSpc>
        <a:spcBef>
          <a:spcPts val="0"/>
        </a:spcBef>
        <a:spcAft>
          <a:spcPts val="600"/>
        </a:spcAft>
        <a:buFont typeface="Arial"/>
        <a:buChar char="•"/>
        <a:defRPr sz="2400" kern="1200">
          <a:solidFill>
            <a:schemeClr val="tx1"/>
          </a:solidFill>
          <a:latin typeface="Helvetica Neue" charset="0"/>
          <a:ea typeface="Helvetica Neue" charset="0"/>
          <a:cs typeface="Helvetica Neue" charset="0"/>
        </a:defRPr>
      </a:lvl2pPr>
      <a:lvl3pPr marL="1143028" indent="-228606" algn="l" defTabSz="914423" rtl="0" eaLnBrk="1" latinLnBrk="0" hangingPunct="1">
        <a:lnSpc>
          <a:spcPct val="114000"/>
        </a:lnSpc>
        <a:spcBef>
          <a:spcPts val="0"/>
        </a:spcBef>
        <a:spcAft>
          <a:spcPts val="600"/>
        </a:spcAft>
        <a:buFont typeface="Arial"/>
        <a:buChar char="•"/>
        <a:defRPr sz="2000" kern="1200">
          <a:solidFill>
            <a:schemeClr val="tx1"/>
          </a:solidFill>
          <a:latin typeface="Helvetica Neue" charset="0"/>
          <a:ea typeface="Helvetica Neue" charset="0"/>
          <a:cs typeface="Helvetica Neue" charset="0"/>
        </a:defRPr>
      </a:lvl3pPr>
      <a:lvl4pPr marL="1600240" indent="-228606" algn="l" defTabSz="914423" rtl="0" eaLnBrk="1" latinLnBrk="0" hangingPunct="1">
        <a:lnSpc>
          <a:spcPct val="114000"/>
        </a:lnSpc>
        <a:spcBef>
          <a:spcPts val="0"/>
        </a:spcBef>
        <a:spcAft>
          <a:spcPts val="600"/>
        </a:spcAft>
        <a:buFont typeface="Arial"/>
        <a:buChar char="•"/>
        <a:defRPr sz="1800" kern="1200">
          <a:solidFill>
            <a:schemeClr val="tx1"/>
          </a:solidFill>
          <a:latin typeface="Helvetica Neue" charset="0"/>
          <a:ea typeface="Helvetica Neue" charset="0"/>
          <a:cs typeface="Helvetica Neue" charset="0"/>
        </a:defRPr>
      </a:lvl4pPr>
      <a:lvl5pPr marL="2057452" indent="-228606" algn="l" defTabSz="914423" rtl="0" eaLnBrk="1" latinLnBrk="0" hangingPunct="1">
        <a:lnSpc>
          <a:spcPct val="114000"/>
        </a:lnSpc>
        <a:spcBef>
          <a:spcPts val="0"/>
        </a:spcBef>
        <a:spcAft>
          <a:spcPts val="600"/>
        </a:spcAft>
        <a:buFont typeface="Arial"/>
        <a:buChar char="•"/>
        <a:defRPr sz="1800" kern="1200">
          <a:solidFill>
            <a:schemeClr val="tx1"/>
          </a:solidFill>
          <a:latin typeface="Helvetica Neue" charset="0"/>
          <a:ea typeface="Helvetica Neue" charset="0"/>
          <a:cs typeface="Helvetica Neue"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11005" y="1589898"/>
            <a:ext cx="7569990" cy="1028611"/>
          </a:xfrm>
        </p:spPr>
        <p:txBody>
          <a:bodyPr>
            <a:noAutofit/>
          </a:bodyPr>
          <a:lstStyle/>
          <a:p>
            <a:r>
              <a:rPr lang="en-US" dirty="0"/>
              <a:t>Module 2: </a:t>
            </a:r>
            <a:r>
              <a:rPr lang="fr-FR" dirty="0"/>
              <a:t>Accroître nos capacités d’engagement communautaire </a:t>
            </a:r>
            <a:endParaRPr lang="en-US" dirty="0"/>
          </a:p>
        </p:txBody>
      </p:sp>
      <p:sp>
        <p:nvSpPr>
          <p:cNvPr id="5" name="Text Placeholder 4"/>
          <p:cNvSpPr>
            <a:spLocks noGrp="1"/>
          </p:cNvSpPr>
          <p:nvPr>
            <p:ph type="body" sz="quarter" idx="12"/>
          </p:nvPr>
        </p:nvSpPr>
        <p:spPr/>
        <p:txBody>
          <a:bodyPr/>
          <a:lstStyle/>
          <a:p>
            <a:r>
              <a:rPr lang="fr-FR" dirty="0"/>
              <a:t>Protection de l’enfance au niveau communautaire dans l’action humanitaire</a:t>
            </a:r>
            <a:r>
              <a:rPr lang="en-US" dirty="0"/>
              <a:t>: La </a:t>
            </a:r>
            <a:r>
              <a:rPr lang="fr-FR" dirty="0"/>
              <a:t>nécessité d’un changement d’état d’esprit</a:t>
            </a:r>
            <a:endParaRPr lang="en-US" dirty="0"/>
          </a:p>
        </p:txBody>
      </p:sp>
    </p:spTree>
    <p:extLst>
      <p:ext uri="{BB962C8B-B14F-4D97-AF65-F5344CB8AC3E}">
        <p14:creationId xmlns:p14="http://schemas.microsoft.com/office/powerpoint/2010/main" val="34309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Approches</a:t>
            </a:r>
            <a:r>
              <a:rPr lang="en-US" dirty="0"/>
              <a:t> facilitatives des </a:t>
            </a:r>
            <a:r>
              <a:rPr lang="fr-FR" dirty="0"/>
              <a:t>programmes</a:t>
            </a:r>
          </a:p>
        </p:txBody>
      </p:sp>
      <p:sp>
        <p:nvSpPr>
          <p:cNvPr id="3" name="Text Placeholder 2"/>
          <p:cNvSpPr>
            <a:spLocks noGrp="1"/>
          </p:cNvSpPr>
          <p:nvPr>
            <p:ph type="body" sz="quarter" idx="10"/>
          </p:nvPr>
        </p:nvSpPr>
        <p:spPr/>
        <p:txBody>
          <a:bodyPr>
            <a:normAutofit lnSpcReduction="10000"/>
          </a:bodyPr>
          <a:lstStyle/>
          <a:p>
            <a:endParaRPr lang="en-US" dirty="0"/>
          </a:p>
        </p:txBody>
      </p:sp>
    </p:spTree>
    <p:extLst>
      <p:ext uri="{BB962C8B-B14F-4D97-AF65-F5344CB8AC3E}">
        <p14:creationId xmlns:p14="http://schemas.microsoft.com/office/powerpoint/2010/main" val="742337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 </a:t>
            </a:r>
            <a:r>
              <a:rPr lang="fr-FR" dirty="0"/>
              <a:t>pouvons</a:t>
            </a:r>
            <a:r>
              <a:rPr lang="en-US" dirty="0"/>
              <a:t>-nous... </a:t>
            </a:r>
          </a:p>
        </p:txBody>
      </p:sp>
      <p:sp>
        <p:nvSpPr>
          <p:cNvPr id="4" name="Text Placeholder 3"/>
          <p:cNvSpPr>
            <a:spLocks noGrp="1"/>
          </p:cNvSpPr>
          <p:nvPr>
            <p:ph type="body" sz="quarter" idx="12"/>
          </p:nvPr>
        </p:nvSpPr>
        <p:spPr>
          <a:xfrm>
            <a:off x="984505" y="2282105"/>
            <a:ext cx="10163050" cy="3729037"/>
          </a:xfrm>
        </p:spPr>
        <p:txBody>
          <a:bodyPr>
            <a:normAutofit/>
          </a:bodyPr>
          <a:lstStyle/>
          <a:p>
            <a:pPr marL="347472" indent="-347472">
              <a:buSzPct val="90000"/>
              <a:buFont typeface="Symbol" panose="05050102010706020507" pitchFamily="18" charset="2"/>
              <a:buChar char="·"/>
            </a:pPr>
            <a:r>
              <a:rPr lang="fr-FR" sz="2400" dirty="0"/>
              <a:t>Voir les personnes à risque, y compris les enfants, comme des acteurs indépendants ayant leurs propres capacités?</a:t>
            </a:r>
          </a:p>
          <a:p>
            <a:pPr marL="347472" indent="-347472">
              <a:buSzPct val="90000"/>
              <a:buFont typeface="Symbol" panose="05050102010706020507" pitchFamily="18" charset="2"/>
              <a:buChar char="·"/>
            </a:pPr>
            <a:r>
              <a:rPr lang="fr-FR" sz="2400" dirty="0"/>
              <a:t>Nous focaliser sur la compréhension locale des risques de protection et sur les stratégies de protection locales?</a:t>
            </a:r>
          </a:p>
          <a:p>
            <a:pPr marL="347472" indent="-347472">
              <a:buSzPct val="90000"/>
              <a:buFont typeface="Symbol" panose="05050102010706020507" pitchFamily="18" charset="2"/>
              <a:buChar char="·"/>
            </a:pPr>
            <a:r>
              <a:rPr lang="fr-FR" sz="2400" dirty="0"/>
              <a:t>Transférer davantage le contrôle des programmes et le pouvoir de décision aux communautés et aux individus concernés?</a:t>
            </a:r>
            <a:endParaRPr lang="en-US" sz="2400" dirty="0"/>
          </a:p>
        </p:txBody>
      </p:sp>
    </p:spTree>
    <p:extLst>
      <p:ext uri="{BB962C8B-B14F-4D97-AF65-F5344CB8AC3E}">
        <p14:creationId xmlns:p14="http://schemas.microsoft.com/office/powerpoint/2010/main" val="1816161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Quelques considérations pour une action adaptée</a:t>
            </a:r>
            <a:endParaRPr lang="en-US" dirty="0"/>
          </a:p>
        </p:txBody>
      </p:sp>
      <p:sp>
        <p:nvSpPr>
          <p:cNvPr id="4" name="Text Placeholder 3"/>
          <p:cNvSpPr>
            <a:spLocks noGrp="1"/>
          </p:cNvSpPr>
          <p:nvPr>
            <p:ph type="body" sz="quarter" idx="12"/>
          </p:nvPr>
        </p:nvSpPr>
        <p:spPr>
          <a:xfrm>
            <a:off x="1072195" y="2145691"/>
            <a:ext cx="9683262" cy="3950309"/>
          </a:xfrm>
        </p:spPr>
        <p:txBody>
          <a:bodyPr>
            <a:normAutofit fontScale="92500" lnSpcReduction="10000"/>
          </a:bodyPr>
          <a:lstStyle/>
          <a:p>
            <a:pPr marL="347472" indent="-347472">
              <a:buSzPct val="90000"/>
              <a:buFont typeface="Symbol" panose="05050102010706020507" pitchFamily="18" charset="2"/>
              <a:buChar char="·"/>
            </a:pPr>
            <a:r>
              <a:rPr lang="fr-FR" sz="2400" dirty="0"/>
              <a:t>Gérer les attentes dès le début</a:t>
            </a:r>
          </a:p>
          <a:p>
            <a:pPr marL="347472" indent="-347472">
              <a:buSzPct val="90000"/>
              <a:buFont typeface="Symbol" panose="05050102010706020507" pitchFamily="18" charset="2"/>
              <a:buChar char="·"/>
            </a:pPr>
            <a:r>
              <a:rPr lang="fr-FR" sz="2400" dirty="0"/>
              <a:t>Promouvoir et maintenir la transparence</a:t>
            </a:r>
          </a:p>
          <a:p>
            <a:pPr marL="347472" indent="-347472">
              <a:buSzPct val="90000"/>
              <a:buFont typeface="Symbol" panose="05050102010706020507" pitchFamily="18" charset="2"/>
              <a:buChar char="·"/>
            </a:pPr>
            <a:r>
              <a:rPr lang="fr-FR" sz="2400" dirty="0"/>
              <a:t>Commencer une analyse approfondie du contexte dès que possible</a:t>
            </a:r>
          </a:p>
          <a:p>
            <a:pPr marL="347472" indent="-347472">
              <a:buSzPct val="90000"/>
              <a:buFont typeface="Symbol" panose="05050102010706020507" pitchFamily="18" charset="2"/>
              <a:buChar char="·"/>
            </a:pPr>
            <a:r>
              <a:rPr lang="fr-FR" sz="2400" dirty="0"/>
              <a:t>Développer une compréhension commune de l'étendue des travaux auxquels vous collaborerez</a:t>
            </a:r>
          </a:p>
          <a:p>
            <a:pPr marL="347472" indent="-347472">
              <a:buSzPct val="90000"/>
              <a:buFont typeface="Symbol" panose="05050102010706020507" pitchFamily="18" charset="2"/>
              <a:buChar char="·"/>
            </a:pPr>
            <a:r>
              <a:rPr lang="fr-FR" sz="2400" dirty="0"/>
              <a:t>Mettre l'accent sur les priorités de la communauté en matière de protection, autant que possible</a:t>
            </a:r>
          </a:p>
          <a:p>
            <a:pPr marL="347472" indent="-347472">
              <a:buSzPct val="90000"/>
              <a:buFont typeface="Symbol" panose="05050102010706020507" pitchFamily="18" charset="2"/>
              <a:buChar char="·"/>
            </a:pPr>
            <a:r>
              <a:rPr lang="fr-FR" sz="2400" dirty="0"/>
              <a:t>Utiliser le dialogue pour aborder les risques de protection de manière pertinente et capable de mobiliser les ressources nécessaires au changement</a:t>
            </a:r>
            <a:endParaRPr lang="en-US" sz="2400" dirty="0"/>
          </a:p>
        </p:txBody>
      </p:sp>
    </p:spTree>
    <p:extLst>
      <p:ext uri="{BB962C8B-B14F-4D97-AF65-F5344CB8AC3E}">
        <p14:creationId xmlns:p14="http://schemas.microsoft.com/office/powerpoint/2010/main" val="1176832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dirty="0"/>
              <a:t>Quelques considérations pour une action adaptée (suite)</a:t>
            </a:r>
            <a:endParaRPr lang="en-US" sz="3200" dirty="0"/>
          </a:p>
        </p:txBody>
      </p:sp>
      <p:sp>
        <p:nvSpPr>
          <p:cNvPr id="4" name="Text Placeholder 3"/>
          <p:cNvSpPr>
            <a:spLocks noGrp="1"/>
          </p:cNvSpPr>
          <p:nvPr>
            <p:ph type="body" sz="quarter" idx="12"/>
          </p:nvPr>
        </p:nvSpPr>
        <p:spPr>
          <a:xfrm>
            <a:off x="816377" y="1944010"/>
            <a:ext cx="10515599" cy="4829907"/>
          </a:xfrm>
        </p:spPr>
        <p:txBody>
          <a:bodyPr>
            <a:normAutofit fontScale="92500" lnSpcReduction="10000"/>
          </a:bodyPr>
          <a:lstStyle/>
          <a:p>
            <a:pPr marL="347472" indent="-347472">
              <a:buSzPct val="90000"/>
              <a:buFont typeface="Symbol" panose="05050102010706020507" pitchFamily="18" charset="2"/>
              <a:buChar char="·"/>
            </a:pPr>
            <a:r>
              <a:rPr lang="fr-FR" sz="2400" dirty="0"/>
              <a:t>Donner un feedback continu sur la programmation afin de créer un climat de confiance</a:t>
            </a:r>
          </a:p>
          <a:p>
            <a:pPr marL="347472" indent="-347472">
              <a:buSzPct val="90000"/>
              <a:buFont typeface="Symbol" panose="05050102010706020507" pitchFamily="18" charset="2"/>
              <a:buChar char="·"/>
            </a:pPr>
            <a:r>
              <a:rPr lang="fr-FR" sz="2400" dirty="0"/>
              <a:t>Mettre en place des mécanismes de feedback de la part de la communauté qui soient accessibles et appropriés</a:t>
            </a:r>
          </a:p>
          <a:p>
            <a:pPr marL="347472" indent="-347472">
              <a:buSzPct val="90000"/>
              <a:buFont typeface="Symbol" panose="05050102010706020507" pitchFamily="18" charset="2"/>
              <a:buChar char="·"/>
            </a:pPr>
            <a:r>
              <a:rPr lang="fr-FR" sz="2400" dirty="0"/>
              <a:t>Mettre davantage l'accent sur la préparation pour renforcer les systèmes communautaires de protection de l'enfance et atténuer les risques potentiels</a:t>
            </a:r>
          </a:p>
          <a:p>
            <a:pPr marL="347472" indent="-347472">
              <a:buSzPct val="90000"/>
              <a:buFont typeface="Symbol" panose="05050102010706020507" pitchFamily="18" charset="2"/>
              <a:buChar char="·"/>
            </a:pPr>
            <a:r>
              <a:rPr lang="fr-FR" sz="2400" dirty="0"/>
              <a:t>Le cas échéant, relier les systèmes de protection de l'enfance au niveau communautaire aux éléments des systèmes formels qui élargiront l'environnement protecteur</a:t>
            </a:r>
          </a:p>
          <a:p>
            <a:pPr marL="347472" indent="-347472">
              <a:buSzPct val="90000"/>
              <a:buFont typeface="Symbol" panose="05050102010706020507" pitchFamily="18" charset="2"/>
              <a:buChar char="·"/>
            </a:pPr>
            <a:r>
              <a:rPr lang="fr-FR" sz="2400" dirty="0"/>
              <a:t>Promouvoir la formation et le renforcement des capacités, ce qui facilite le changement social au sein de la communauté</a:t>
            </a:r>
          </a:p>
          <a:p>
            <a:pPr marL="347472" indent="-347472">
              <a:buSzPct val="90000"/>
              <a:buFont typeface="Symbol" panose="05050102010706020507" pitchFamily="18" charset="2"/>
              <a:buChar char="·"/>
            </a:pPr>
            <a:r>
              <a:rPr lang="fr-FR" sz="2400" dirty="0"/>
              <a:t>Renforcer la coordination et la collaboration humanitaires</a:t>
            </a:r>
            <a:endParaRPr lang="en-US" sz="2400" dirty="0"/>
          </a:p>
          <a:p>
            <a:endParaRPr lang="en-US" sz="2400" dirty="0"/>
          </a:p>
          <a:p>
            <a:endParaRPr lang="en-US" sz="2400" dirty="0"/>
          </a:p>
        </p:txBody>
      </p:sp>
    </p:spTree>
    <p:extLst>
      <p:ext uri="{BB962C8B-B14F-4D97-AF65-F5344CB8AC3E}">
        <p14:creationId xmlns:p14="http://schemas.microsoft.com/office/powerpoint/2010/main" val="1825752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Engager les volontaires de la communauté</a:t>
            </a:r>
            <a:endParaRPr lang="en-US" dirty="0"/>
          </a:p>
        </p:txBody>
      </p:sp>
      <p:sp>
        <p:nvSpPr>
          <p:cNvPr id="3" name="Text Placeholder 2"/>
          <p:cNvSpPr>
            <a:spLocks noGrp="1"/>
          </p:cNvSpPr>
          <p:nvPr>
            <p:ph type="body" sz="quarter" idx="10"/>
          </p:nvPr>
        </p:nvSpPr>
        <p:spPr/>
        <p:txBody>
          <a:bodyPr>
            <a:normAutofit lnSpcReduction="10000"/>
          </a:bodyPr>
          <a:lstStyle/>
          <a:p>
            <a:endParaRPr lang="en-US" dirty="0"/>
          </a:p>
        </p:txBody>
      </p:sp>
    </p:spTree>
    <p:extLst>
      <p:ext uri="{BB962C8B-B14F-4D97-AF65-F5344CB8AC3E}">
        <p14:creationId xmlns:p14="http://schemas.microsoft.com/office/powerpoint/2010/main" val="2382957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Travailler</a:t>
            </a:r>
            <a:r>
              <a:rPr lang="en-US" dirty="0"/>
              <a:t> avec les </a:t>
            </a:r>
            <a:r>
              <a:rPr lang="fr-FR" dirty="0"/>
              <a:t>volontaires</a:t>
            </a:r>
          </a:p>
        </p:txBody>
      </p:sp>
      <p:sp>
        <p:nvSpPr>
          <p:cNvPr id="4" name="Text Placeholder 3"/>
          <p:cNvSpPr>
            <a:spLocks noGrp="1"/>
          </p:cNvSpPr>
          <p:nvPr>
            <p:ph type="body" sz="quarter" idx="12"/>
          </p:nvPr>
        </p:nvSpPr>
        <p:spPr>
          <a:xfrm>
            <a:off x="656021" y="1675538"/>
            <a:ext cx="10820014" cy="939719"/>
          </a:xfrm>
        </p:spPr>
        <p:txBody>
          <a:bodyPr>
            <a:normAutofit/>
          </a:bodyPr>
          <a:lstStyle/>
          <a:p>
            <a:pPr>
              <a:spcBef>
                <a:spcPts val="600"/>
              </a:spcBef>
            </a:pPr>
            <a:r>
              <a:rPr lang="fr-FR" b="1" dirty="0"/>
              <a:t>Nous avons appris que le volontariat motivé est la clé d'un travail efficace et durable au niveau communautaire</a:t>
            </a:r>
            <a:endParaRPr lang="en-US" b="1" dirty="0"/>
          </a:p>
        </p:txBody>
      </p:sp>
      <p:sp>
        <p:nvSpPr>
          <p:cNvPr id="5" name="Text Placeholder 4"/>
          <p:cNvSpPr>
            <a:spLocks noGrp="1"/>
          </p:cNvSpPr>
          <p:nvPr>
            <p:ph type="body" sz="quarter" idx="13"/>
          </p:nvPr>
        </p:nvSpPr>
        <p:spPr>
          <a:xfrm>
            <a:off x="656021" y="2783828"/>
            <a:ext cx="4661045" cy="605076"/>
          </a:xfrm>
        </p:spPr>
        <p:txBody>
          <a:bodyPr/>
          <a:lstStyle/>
          <a:p>
            <a:r>
              <a:rPr lang="fr-FR" sz="2600" dirty="0"/>
              <a:t>Avantages</a:t>
            </a:r>
          </a:p>
        </p:txBody>
      </p:sp>
      <p:sp>
        <p:nvSpPr>
          <p:cNvPr id="6" name="Text Placeholder 5"/>
          <p:cNvSpPr>
            <a:spLocks noGrp="1"/>
          </p:cNvSpPr>
          <p:nvPr>
            <p:ph type="body" sz="quarter" idx="14"/>
          </p:nvPr>
        </p:nvSpPr>
        <p:spPr>
          <a:xfrm>
            <a:off x="656026" y="3378418"/>
            <a:ext cx="4661045" cy="3209951"/>
          </a:xfrm>
        </p:spPr>
        <p:txBody>
          <a:bodyPr>
            <a:normAutofit fontScale="92500"/>
          </a:bodyPr>
          <a:lstStyle/>
          <a:p>
            <a:pPr marL="320040" indent="-320040">
              <a:buSzPct val="90000"/>
              <a:buFont typeface="Symbol" panose="05050102010706020507" pitchFamily="18" charset="2"/>
              <a:buChar char="·"/>
            </a:pPr>
            <a:r>
              <a:rPr lang="fr-FR" dirty="0"/>
              <a:t>La confiance de la communauté</a:t>
            </a:r>
          </a:p>
          <a:p>
            <a:pPr marL="320040" indent="-320040">
              <a:buSzPct val="90000"/>
              <a:buFont typeface="Symbol" panose="05050102010706020507" pitchFamily="18" charset="2"/>
              <a:buChar char="·"/>
            </a:pPr>
            <a:r>
              <a:rPr lang="fr-FR" dirty="0"/>
              <a:t>Les efforts sont pertinents, appropriés et efficaces</a:t>
            </a:r>
          </a:p>
          <a:p>
            <a:pPr marL="320040" indent="-320040">
              <a:buSzPct val="90000"/>
              <a:buFont typeface="Symbol" panose="05050102010706020507" pitchFamily="18" charset="2"/>
              <a:buChar char="·"/>
            </a:pPr>
            <a:r>
              <a:rPr lang="fr-FR" dirty="0"/>
              <a:t>Peut conduire à une plus grande durabilité</a:t>
            </a:r>
          </a:p>
          <a:p>
            <a:pPr marL="320040" indent="-320040">
              <a:buSzPct val="90000"/>
              <a:buFont typeface="Symbol" panose="05050102010706020507" pitchFamily="18" charset="2"/>
              <a:buChar char="·"/>
            </a:pPr>
            <a:r>
              <a:rPr lang="fr-FR" dirty="0"/>
              <a:t>Nécessite moins de ressources</a:t>
            </a:r>
            <a:endParaRPr lang="en-US" dirty="0"/>
          </a:p>
        </p:txBody>
      </p:sp>
      <p:sp>
        <p:nvSpPr>
          <p:cNvPr id="7" name="Text Placeholder 6"/>
          <p:cNvSpPr>
            <a:spLocks noGrp="1"/>
          </p:cNvSpPr>
          <p:nvPr>
            <p:ph type="body" sz="quarter" idx="15"/>
          </p:nvPr>
        </p:nvSpPr>
        <p:spPr>
          <a:xfrm>
            <a:off x="6814989" y="2782574"/>
            <a:ext cx="4661045" cy="605076"/>
          </a:xfrm>
        </p:spPr>
        <p:txBody>
          <a:bodyPr/>
          <a:lstStyle/>
          <a:p>
            <a:r>
              <a:rPr lang="fr-FR" sz="2600" dirty="0"/>
              <a:t>Défis</a:t>
            </a:r>
          </a:p>
        </p:txBody>
      </p:sp>
      <p:sp>
        <p:nvSpPr>
          <p:cNvPr id="8" name="Text Placeholder 7"/>
          <p:cNvSpPr>
            <a:spLocks noGrp="1"/>
          </p:cNvSpPr>
          <p:nvPr>
            <p:ph type="body" sz="quarter" idx="16"/>
          </p:nvPr>
        </p:nvSpPr>
        <p:spPr>
          <a:xfrm>
            <a:off x="6814984" y="3388904"/>
            <a:ext cx="4661045" cy="2918111"/>
          </a:xfrm>
        </p:spPr>
        <p:txBody>
          <a:bodyPr>
            <a:normAutofit/>
          </a:bodyPr>
          <a:lstStyle/>
          <a:p>
            <a:pPr marL="320040" indent="-320040">
              <a:buSzPct val="90000"/>
              <a:buFont typeface="Symbol" panose="05050102010706020507" pitchFamily="18" charset="2"/>
              <a:buChar char="·"/>
            </a:pPr>
            <a:r>
              <a:rPr lang="fr-FR" dirty="0"/>
              <a:t>Gérer les attentes</a:t>
            </a:r>
          </a:p>
          <a:p>
            <a:pPr marL="320040" indent="-320040">
              <a:buSzPct val="90000"/>
              <a:buFont typeface="Symbol" panose="05050102010706020507" pitchFamily="18" charset="2"/>
              <a:buChar char="·"/>
            </a:pPr>
            <a:r>
              <a:rPr lang="fr-FR" dirty="0"/>
              <a:t>Contraintes liées au temps</a:t>
            </a:r>
          </a:p>
          <a:p>
            <a:pPr marL="320040" indent="-320040">
              <a:buSzPct val="90000"/>
              <a:buFont typeface="Symbol" panose="05050102010706020507" pitchFamily="18" charset="2"/>
              <a:buChar char="·"/>
            </a:pPr>
            <a:r>
              <a:rPr lang="fr-FR" dirty="0"/>
              <a:t>Des rôles appropriés</a:t>
            </a:r>
          </a:p>
          <a:p>
            <a:pPr marL="320040" indent="-320040">
              <a:buSzPct val="90000"/>
              <a:buFont typeface="Symbol" panose="05050102010706020507" pitchFamily="18" charset="2"/>
              <a:buChar char="·"/>
            </a:pPr>
            <a:r>
              <a:rPr lang="fr-FR" dirty="0"/>
              <a:t>Paiement et autres reconnaissances</a:t>
            </a:r>
          </a:p>
          <a:p>
            <a:pPr marL="320040" indent="-320040">
              <a:buSzPct val="90000"/>
              <a:buFont typeface="Symbol" panose="05050102010706020507" pitchFamily="18" charset="2"/>
              <a:buChar char="·"/>
            </a:pPr>
            <a:r>
              <a:rPr lang="fr-FR" dirty="0"/>
              <a:t>Maintenir un volontariat motivé</a:t>
            </a:r>
            <a:endParaRPr lang="en-US" dirty="0"/>
          </a:p>
        </p:txBody>
      </p:sp>
    </p:spTree>
    <p:extLst>
      <p:ext uri="{BB962C8B-B14F-4D97-AF65-F5344CB8AC3E}">
        <p14:creationId xmlns:p14="http://schemas.microsoft.com/office/powerpoint/2010/main" val="119231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fade">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500"/>
                                        <p:tgtEl>
                                          <p:spTgt spid="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fade">
                                      <p:cBhvr>
                                        <p:cTn id="4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Élargir le rôle des volontaires</a:t>
            </a:r>
            <a:endParaRPr lang="en-US" dirty="0"/>
          </a:p>
        </p:txBody>
      </p:sp>
      <p:sp>
        <p:nvSpPr>
          <p:cNvPr id="3" name="Text Placeholder 2"/>
          <p:cNvSpPr>
            <a:spLocks noGrp="1"/>
          </p:cNvSpPr>
          <p:nvPr>
            <p:ph type="body" sz="quarter" idx="10"/>
          </p:nvPr>
        </p:nvSpPr>
        <p:spPr/>
        <p:txBody>
          <a:bodyPr>
            <a:normAutofit/>
          </a:bodyPr>
          <a:lstStyle/>
          <a:p>
            <a:r>
              <a:rPr lang="en-US" dirty="0"/>
              <a:t>Implications pour la </a:t>
            </a:r>
            <a:r>
              <a:rPr lang="fr-BE" dirty="0"/>
              <a:t>programmation</a:t>
            </a:r>
          </a:p>
        </p:txBody>
      </p:sp>
      <p:sp>
        <p:nvSpPr>
          <p:cNvPr id="4" name="Text Placeholder 3"/>
          <p:cNvSpPr>
            <a:spLocks noGrp="1"/>
          </p:cNvSpPr>
          <p:nvPr>
            <p:ph type="body" sz="quarter" idx="12"/>
          </p:nvPr>
        </p:nvSpPr>
        <p:spPr>
          <a:xfrm>
            <a:off x="1195754" y="2614614"/>
            <a:ext cx="9659816" cy="4027924"/>
          </a:xfrm>
        </p:spPr>
        <p:txBody>
          <a:bodyPr>
            <a:noAutofit/>
          </a:bodyPr>
          <a:lstStyle/>
          <a:p>
            <a:pPr marL="320040" indent="-320040">
              <a:buSzPct val="90000"/>
              <a:buFont typeface="Symbol" panose="05050102010706020507" pitchFamily="18" charset="2"/>
              <a:buChar char="·"/>
            </a:pPr>
            <a:r>
              <a:rPr lang="fr-FR" sz="2200" dirty="0"/>
              <a:t>Recours accru aux volontaires pour assumer des rôles para professionnels (par exemple, gestion de cas, counseling</a:t>
            </a:r>
            <a:r>
              <a:rPr lang="en-US" sz="2200" dirty="0"/>
              <a:t>)</a:t>
            </a:r>
          </a:p>
          <a:p>
            <a:pPr marL="320040" indent="-320040">
              <a:buSzPct val="90000"/>
              <a:buFont typeface="Symbol" panose="05050102010706020507" pitchFamily="18" charset="2"/>
              <a:buChar char="·"/>
            </a:pPr>
            <a:r>
              <a:rPr lang="fr-FR" sz="2200" dirty="0"/>
              <a:t>Souligne l'importance d'une approche appropriée </a:t>
            </a:r>
            <a:r>
              <a:rPr lang="en-US" sz="2200" dirty="0"/>
              <a:t>:</a:t>
            </a:r>
          </a:p>
          <a:p>
            <a:pPr marL="731520" lvl="1" indent="-274320">
              <a:buFont typeface="Wingdings" panose="05000000000000000000" pitchFamily="2" charset="2"/>
              <a:buChar char="§"/>
            </a:pPr>
            <a:r>
              <a:rPr lang="fr-FR" sz="2000" dirty="0"/>
              <a:t>Renforcement des capacités</a:t>
            </a:r>
          </a:p>
          <a:p>
            <a:pPr marL="731520" lvl="1" indent="-274320">
              <a:buFont typeface="Wingdings" panose="05000000000000000000" pitchFamily="2" charset="2"/>
              <a:buChar char="§"/>
            </a:pPr>
            <a:r>
              <a:rPr lang="fr-FR" sz="2000" dirty="0"/>
              <a:t>Soutien et supervision</a:t>
            </a:r>
            <a:endParaRPr lang="en-US" sz="2000" dirty="0"/>
          </a:p>
          <a:p>
            <a:pPr marL="320040" indent="-320040">
              <a:buSzPct val="90000"/>
              <a:buFont typeface="Symbol" panose="05050102010706020507" pitchFamily="18" charset="2"/>
              <a:buChar char="·"/>
            </a:pPr>
            <a:r>
              <a:rPr lang="fr-FR" sz="2200" dirty="0"/>
              <a:t>Apprendre davantage sur la manière de répondre à l'épuisement professionnel, au taux de rotation élevé et aux priorités concurrentes</a:t>
            </a:r>
            <a:endParaRPr lang="en-US" sz="2200" dirty="0"/>
          </a:p>
          <a:p>
            <a:pPr marL="731520" lvl="1" indent="-274320">
              <a:buFont typeface="Wingdings" panose="05000000000000000000" pitchFamily="2" charset="2"/>
              <a:buChar char="§"/>
            </a:pPr>
            <a:r>
              <a:rPr lang="fr-FR" sz="2000" dirty="0"/>
              <a:t>Reconnaissance efficace</a:t>
            </a:r>
          </a:p>
          <a:p>
            <a:pPr marL="731520" lvl="1" indent="-274320">
              <a:buFont typeface="Wingdings" panose="05000000000000000000" pitchFamily="2" charset="2"/>
              <a:buChar char="§"/>
            </a:pPr>
            <a:r>
              <a:rPr lang="fr-FR" sz="2000" dirty="0"/>
              <a:t>Préparation à l'emploi futur</a:t>
            </a:r>
            <a:endParaRPr lang="en-US" sz="2200" dirty="0"/>
          </a:p>
        </p:txBody>
      </p:sp>
    </p:spTree>
    <p:extLst>
      <p:ext uri="{BB962C8B-B14F-4D97-AF65-F5344CB8AC3E}">
        <p14:creationId xmlns:p14="http://schemas.microsoft.com/office/powerpoint/2010/main" val="1711470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00516" y="528640"/>
            <a:ext cx="7913684" cy="1271587"/>
          </a:xfrm>
        </p:spPr>
        <p:txBody>
          <a:bodyPr>
            <a:normAutofit/>
          </a:bodyPr>
          <a:lstStyle/>
          <a:p>
            <a:r>
              <a:rPr lang="fr-FR" sz="3000" dirty="0"/>
              <a:t>Exercice facultatif : Engager des volontaires spécialisés (15 minutes)</a:t>
            </a:r>
            <a:endParaRPr lang="en-US" sz="3000" dirty="0"/>
          </a:p>
        </p:txBody>
      </p:sp>
      <p:sp>
        <p:nvSpPr>
          <p:cNvPr id="3" name="Text Placeholder 2"/>
          <p:cNvSpPr>
            <a:spLocks noGrp="1"/>
          </p:cNvSpPr>
          <p:nvPr>
            <p:ph type="body" sz="quarter" idx="12"/>
          </p:nvPr>
        </p:nvSpPr>
        <p:spPr>
          <a:xfrm>
            <a:off x="4100516" y="1802181"/>
            <a:ext cx="7294315" cy="4645511"/>
          </a:xfrm>
        </p:spPr>
        <p:txBody>
          <a:bodyPr>
            <a:normAutofit fontScale="92500" lnSpcReduction="10000"/>
          </a:bodyPr>
          <a:lstStyle/>
          <a:p>
            <a:pPr marL="342900" lvl="0" indent="-342900">
              <a:lnSpc>
                <a:spcPct val="130000"/>
              </a:lnSpc>
              <a:buFont typeface="+mj-lt"/>
              <a:buAutoNum type="arabicPeriod"/>
            </a:pPr>
            <a:r>
              <a:rPr lang="fr-FR" sz="2400" dirty="0">
                <a:latin typeface="Calibri" panose="020F0502020204030204" pitchFamily="34" charset="0"/>
                <a:ea typeface="MS Mincho" panose="02020609040205080304" pitchFamily="49" charset="-128"/>
                <a:cs typeface="Times New Roman" panose="02020603050405020304" pitchFamily="18" charset="0"/>
              </a:rPr>
              <a:t>Avec vos voisins, discutez des questions suivantes</a:t>
            </a:r>
            <a:r>
              <a:rPr lang="en-AU" sz="2400" dirty="0">
                <a:latin typeface="Calibri" panose="020F0502020204030204" pitchFamily="34" charset="0"/>
                <a:ea typeface="MS Mincho" panose="02020609040205080304" pitchFamily="49" charset="-128"/>
                <a:cs typeface="Times New Roman" panose="02020603050405020304" pitchFamily="18" charset="0"/>
              </a:rPr>
              <a:t>:</a:t>
            </a:r>
            <a:endParaRPr lang="en-US" sz="2400" dirty="0">
              <a:latin typeface="Calibri" panose="020F0502020204030204" pitchFamily="34" charset="0"/>
              <a:ea typeface="MS Mincho" panose="02020609040205080304" pitchFamily="49" charset="-128"/>
              <a:cs typeface="Times New Roman" panose="02020603050405020304" pitchFamily="18" charset="0"/>
            </a:endParaRPr>
          </a:p>
          <a:p>
            <a:pPr marL="862013" lvl="1" indent="-404813">
              <a:lnSpc>
                <a:spcPct val="130000"/>
              </a:lnSpc>
              <a:buFont typeface="+mj-lt"/>
              <a:buAutoNum type="alphaLcPeriod"/>
            </a:pPr>
            <a:r>
              <a:rPr lang="en-AU" dirty="0">
                <a:latin typeface="Calibri" panose="020F0502020204030204" pitchFamily="34" charset="0"/>
                <a:ea typeface="MS Mincho" panose="02020609040205080304" pitchFamily="49" charset="-128"/>
                <a:cs typeface="Times New Roman" panose="02020603050405020304" pitchFamily="18" charset="0"/>
              </a:rPr>
              <a:t>What </a:t>
            </a:r>
            <a:r>
              <a:rPr lang="fr-FR" dirty="0">
                <a:latin typeface="Calibri" panose="020F0502020204030204" pitchFamily="34" charset="0"/>
                <a:ea typeface="MS Mincho" panose="02020609040205080304" pitchFamily="49" charset="-128"/>
                <a:cs typeface="Times New Roman" panose="02020603050405020304" pitchFamily="18" charset="0"/>
              </a:rPr>
              <a:t>Selon vous, quels sont les facteurs qui contribuent à préparer les volontaires à être efficaces ?</a:t>
            </a:r>
          </a:p>
          <a:p>
            <a:pPr marL="862013" lvl="1" indent="-404813">
              <a:lnSpc>
                <a:spcPct val="130000"/>
              </a:lnSpc>
              <a:buFont typeface="+mj-lt"/>
              <a:buAutoNum type="alphaLcPeriod"/>
            </a:pPr>
            <a:r>
              <a:rPr lang="fr-FR" dirty="0">
                <a:latin typeface="Calibri" panose="020F0502020204030204" pitchFamily="34" charset="0"/>
                <a:ea typeface="MS Mincho" panose="02020609040205080304" pitchFamily="49" charset="-128"/>
                <a:cs typeface="Times New Roman" panose="02020603050405020304" pitchFamily="18" charset="0"/>
              </a:rPr>
              <a:t>Qu'est-ce qui pourrait motiver les volontaires à rester dans le programme ?</a:t>
            </a:r>
          </a:p>
          <a:p>
            <a:pPr marL="862013" lvl="1" indent="-404813">
              <a:lnSpc>
                <a:spcPct val="130000"/>
              </a:lnSpc>
              <a:buFont typeface="+mj-lt"/>
              <a:buAutoNum type="alphaLcPeriod"/>
            </a:pPr>
            <a:r>
              <a:rPr lang="fr-FR" dirty="0">
                <a:latin typeface="Calibri" panose="020F0502020204030204" pitchFamily="34" charset="0"/>
                <a:ea typeface="MS Mincho" panose="02020609040205080304" pitchFamily="49" charset="-128"/>
                <a:cs typeface="Times New Roman" panose="02020603050405020304" pitchFamily="18" charset="0"/>
              </a:rPr>
              <a:t>Vous découvrez qu'il y a eu une forte rotation. Quelles en sont les raisons, selon vous ?</a:t>
            </a:r>
            <a:endParaRPr lang="en-US" dirty="0">
              <a:latin typeface="Calibri" panose="020F0502020204030204" pitchFamily="34" charset="0"/>
              <a:ea typeface="MS Mincho" panose="02020609040205080304" pitchFamily="49" charset="-128"/>
              <a:cs typeface="Times New Roman" panose="02020603050405020304" pitchFamily="18" charset="0"/>
            </a:endParaRPr>
          </a:p>
          <a:p>
            <a:pPr marL="1376363" lvl="2" indent="-228600">
              <a:lnSpc>
                <a:spcPct val="130000"/>
              </a:lnSpc>
              <a:buFont typeface="+mj-lt"/>
              <a:buAutoNum type="romanLcPeriod"/>
            </a:pPr>
            <a:r>
              <a:rPr lang="fr-FR" sz="2400" dirty="0">
                <a:latin typeface="Calibri" panose="020F0502020204030204" pitchFamily="34" charset="0"/>
                <a:ea typeface="MS Mincho" panose="02020609040205080304" pitchFamily="49" charset="-128"/>
                <a:cs typeface="Times New Roman" panose="02020603050405020304" pitchFamily="18" charset="0"/>
              </a:rPr>
              <a:t>Faites un remue-méninges sur la manière dont ces raisons pourraient être surmontées</a:t>
            </a:r>
            <a:r>
              <a:rPr lang="en-AU" sz="2400" dirty="0">
                <a:latin typeface="Calibri" panose="020F0502020204030204" pitchFamily="34" charset="0"/>
                <a:ea typeface="MS Mincho" panose="02020609040205080304" pitchFamily="49" charset="-128"/>
                <a:cs typeface="Times New Roman" panose="02020603050405020304" pitchFamily="18" charset="0"/>
              </a:rPr>
              <a:t>.</a:t>
            </a:r>
            <a:endParaRPr lang="en-US" sz="2400" dirty="0">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nSpc>
                <a:spcPct val="130000"/>
              </a:lnSpc>
              <a:buFont typeface="+mj-lt"/>
              <a:buAutoNum type="arabicPeriod"/>
            </a:pPr>
            <a:r>
              <a:rPr lang="fr-FR" sz="2400" dirty="0">
                <a:latin typeface="Calibri" panose="020F0502020204030204" pitchFamily="34" charset="0"/>
                <a:ea typeface="MS Mincho" panose="02020609040205080304" pitchFamily="49" charset="-128"/>
                <a:cs typeface="Times New Roman" panose="02020603050405020304" pitchFamily="18" charset="0"/>
              </a:rPr>
              <a:t>Écrivez les réponses sur des cartes et des feuilles</a:t>
            </a:r>
            <a:r>
              <a:rPr lang="en-US" sz="2400" dirty="0">
                <a:latin typeface="Calibri" panose="020F0502020204030204" pitchFamily="34" charset="0"/>
                <a:ea typeface="MS Mincho" panose="02020609040205080304" pitchFamily="49" charset="-128"/>
                <a:cs typeface="Times New Roman" panose="02020603050405020304" pitchFamily="18" charset="0"/>
              </a:rPr>
              <a:t>.</a:t>
            </a:r>
          </a:p>
          <a:p>
            <a:pPr marL="0" indent="0">
              <a:buFont typeface="+mj-lt"/>
              <a:buNone/>
            </a:pPr>
            <a:endParaRPr lang="en-US" sz="2200" dirty="0"/>
          </a:p>
        </p:txBody>
      </p:sp>
      <p:sp>
        <p:nvSpPr>
          <p:cNvPr id="6" name="Text Placeholder 5"/>
          <p:cNvSpPr>
            <a:spLocks noGrp="1"/>
          </p:cNvSpPr>
          <p:nvPr>
            <p:ph type="body" sz="quarter" idx="13"/>
          </p:nvPr>
        </p:nvSpPr>
        <p:spPr/>
        <p:txBody>
          <a:bodyPr/>
          <a:lstStyle/>
          <a:p>
            <a:endParaRPr lang="en-US" dirty="0"/>
          </a:p>
        </p:txBody>
      </p:sp>
      <p:pic>
        <p:nvPicPr>
          <p:cNvPr id="5" name="Picture 4"/>
          <p:cNvPicPr>
            <a:picLocks noChangeAspect="1"/>
          </p:cNvPicPr>
          <p:nvPr/>
        </p:nvPicPr>
        <p:blipFill>
          <a:blip r:embed="rId3"/>
          <a:stretch>
            <a:fillRect/>
          </a:stretch>
        </p:blipFill>
        <p:spPr>
          <a:xfrm>
            <a:off x="9956800" y="5547468"/>
            <a:ext cx="2057400" cy="2061107"/>
          </a:xfrm>
          <a:prstGeom prst="rect">
            <a:avLst/>
          </a:prstGeom>
        </p:spPr>
      </p:pic>
    </p:spTree>
    <p:extLst>
      <p:ext uri="{BB962C8B-B14F-4D97-AF65-F5344CB8AC3E}">
        <p14:creationId xmlns:p14="http://schemas.microsoft.com/office/powerpoint/2010/main" val="2861829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Transformer </a:t>
            </a:r>
            <a:r>
              <a:rPr lang="fr-FR" dirty="0"/>
              <a:t>nos</a:t>
            </a:r>
            <a:r>
              <a:rPr lang="en-US" dirty="0"/>
              <a:t> </a:t>
            </a:r>
            <a:r>
              <a:rPr lang="fr-FR" dirty="0"/>
              <a:t>organisations</a:t>
            </a:r>
          </a:p>
          <a:p>
            <a:endParaRPr lang="en-US" dirty="0"/>
          </a:p>
        </p:txBody>
      </p:sp>
      <p:sp>
        <p:nvSpPr>
          <p:cNvPr id="3" name="Text Placeholder 2"/>
          <p:cNvSpPr>
            <a:spLocks noGrp="1"/>
          </p:cNvSpPr>
          <p:nvPr>
            <p:ph type="body" sz="quarter" idx="10"/>
          </p:nvPr>
        </p:nvSpPr>
        <p:spPr/>
        <p:txBody>
          <a:bodyPr>
            <a:normAutofit lnSpcReduction="10000"/>
          </a:bodyPr>
          <a:lstStyle/>
          <a:p>
            <a:endParaRPr lang="en-US" dirty="0"/>
          </a:p>
        </p:txBody>
      </p:sp>
    </p:spTree>
    <p:extLst>
      <p:ext uri="{BB962C8B-B14F-4D97-AF65-F5344CB8AC3E}">
        <p14:creationId xmlns:p14="http://schemas.microsoft.com/office/powerpoint/2010/main" val="3719235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 </a:t>
            </a:r>
            <a:r>
              <a:rPr lang="fr-FR" dirty="0"/>
              <a:t>Organisations adaptées</a:t>
            </a:r>
            <a:endParaRPr lang="fr-FR" dirty="0">
              <a:highlight>
                <a:srgbClr val="FF00FF"/>
              </a:highlight>
            </a:endParaRPr>
          </a:p>
        </p:txBody>
      </p:sp>
      <p:sp>
        <p:nvSpPr>
          <p:cNvPr id="3" name="Text Placeholder 2"/>
          <p:cNvSpPr>
            <a:spLocks noGrp="1"/>
          </p:cNvSpPr>
          <p:nvPr>
            <p:ph type="body" sz="quarter" idx="10"/>
          </p:nvPr>
        </p:nvSpPr>
        <p:spPr>
          <a:xfrm>
            <a:off x="656021" y="1971675"/>
            <a:ext cx="10820014" cy="912201"/>
          </a:xfrm>
        </p:spPr>
        <p:txBody>
          <a:bodyPr>
            <a:normAutofit fontScale="70000" lnSpcReduction="20000"/>
          </a:bodyPr>
          <a:lstStyle/>
          <a:p>
            <a:r>
              <a:rPr lang="fr-FR" dirty="0"/>
              <a:t>Quels changements faut-il apporter pour être plus flexible, adaptable et innovant dans la conception des initiatives de protection de l'enfance au niveau communautaire?</a:t>
            </a:r>
            <a:endParaRPr lang="en-US" dirty="0"/>
          </a:p>
        </p:txBody>
      </p:sp>
      <p:sp>
        <p:nvSpPr>
          <p:cNvPr id="4" name="Text Placeholder 3"/>
          <p:cNvSpPr>
            <a:spLocks noGrp="1"/>
          </p:cNvSpPr>
          <p:nvPr>
            <p:ph type="body" sz="quarter" idx="12"/>
          </p:nvPr>
        </p:nvSpPr>
        <p:spPr>
          <a:xfrm>
            <a:off x="1013577" y="2941392"/>
            <a:ext cx="9800497" cy="3248391"/>
          </a:xfrm>
        </p:spPr>
        <p:txBody>
          <a:bodyPr>
            <a:noAutofit/>
          </a:bodyPr>
          <a:lstStyle/>
          <a:p>
            <a:pPr marL="347472" indent="-347472">
              <a:buSzPct val="90000"/>
              <a:buFont typeface="Symbol" panose="05050102010706020507" pitchFamily="18" charset="2"/>
              <a:buChar char="·"/>
            </a:pPr>
            <a:r>
              <a:rPr lang="fr-FR" sz="2400" dirty="0"/>
              <a:t>Plaider auprès des donateurs pour des systèmes de financement, des calendriers et des exigences de rapport plus souples</a:t>
            </a:r>
          </a:p>
          <a:p>
            <a:pPr marL="347472" indent="-347472">
              <a:buSzPct val="90000"/>
              <a:buFont typeface="Symbol" panose="05050102010706020507" pitchFamily="18" charset="2"/>
              <a:buChar char="·"/>
            </a:pPr>
            <a:r>
              <a:rPr lang="fr-FR" sz="2400" dirty="0"/>
              <a:t>Adopter une perspective à plus long terme dans la conception des programmes (orientation, approches, financement, etc.)</a:t>
            </a:r>
          </a:p>
          <a:p>
            <a:pPr marL="347472" indent="-347472">
              <a:buSzPct val="90000"/>
              <a:buFont typeface="Symbol" panose="05050102010706020507" pitchFamily="18" charset="2"/>
              <a:buChar char="·"/>
            </a:pPr>
            <a:r>
              <a:rPr lang="fr-FR" sz="2400" dirty="0"/>
              <a:t>Assurer une forte présence physique dans les communautés</a:t>
            </a:r>
          </a:p>
          <a:p>
            <a:pPr marL="347472" indent="-347472">
              <a:buSzPct val="90000"/>
              <a:buFont typeface="Symbol" panose="05050102010706020507" pitchFamily="18" charset="2"/>
              <a:buChar char="·"/>
            </a:pPr>
            <a:r>
              <a:rPr lang="fr-FR" sz="2400" dirty="0"/>
              <a:t>Renforcer les approches inter-agences et collaboratives</a:t>
            </a:r>
          </a:p>
          <a:p>
            <a:pPr marL="347472" indent="-347472">
              <a:buSzPct val="90000"/>
              <a:buFont typeface="Symbol" panose="05050102010706020507" pitchFamily="18" charset="2"/>
              <a:buChar char="·"/>
            </a:pPr>
            <a:r>
              <a:rPr lang="fr-FR" sz="2400" dirty="0"/>
              <a:t>Renforcer les capacités en matière de "compétences générales" (soft skills)</a:t>
            </a:r>
            <a:endParaRPr lang="en-US" sz="2400" dirty="0"/>
          </a:p>
          <a:p>
            <a:endParaRPr lang="en-US" sz="2400" dirty="0"/>
          </a:p>
        </p:txBody>
      </p:sp>
    </p:spTree>
    <p:extLst>
      <p:ext uri="{BB962C8B-B14F-4D97-AF65-F5344CB8AC3E}">
        <p14:creationId xmlns:p14="http://schemas.microsoft.com/office/powerpoint/2010/main" val="560634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910532" y="528638"/>
            <a:ext cx="7735884" cy="1554160"/>
          </a:xfrm>
        </p:spPr>
        <p:txBody>
          <a:bodyPr>
            <a:noAutofit/>
          </a:bodyPr>
          <a:lstStyle/>
          <a:p>
            <a:r>
              <a:rPr lang="fr-FR" sz="2400" dirty="0"/>
              <a:t>Le but de cette séance est de faciliter la réflexion sur l'adaptation des approches pour qu'elles soient davantage dirigées par la communauté au niveau des praticiens et des organisations</a:t>
            </a:r>
            <a:r>
              <a:rPr lang="en-US" sz="2400" dirty="0"/>
              <a:t>.</a:t>
            </a:r>
          </a:p>
        </p:txBody>
      </p:sp>
      <p:sp>
        <p:nvSpPr>
          <p:cNvPr id="3" name="Text Placeholder 2"/>
          <p:cNvSpPr>
            <a:spLocks noGrp="1"/>
          </p:cNvSpPr>
          <p:nvPr>
            <p:ph type="body" sz="quarter" idx="12"/>
          </p:nvPr>
        </p:nvSpPr>
        <p:spPr>
          <a:xfrm>
            <a:off x="3723140" y="2392605"/>
            <a:ext cx="7735884" cy="4465395"/>
          </a:xfrm>
        </p:spPr>
        <p:txBody>
          <a:bodyPr>
            <a:normAutofit fontScale="32500" lnSpcReduction="20000"/>
          </a:bodyPr>
          <a:lstStyle/>
          <a:p>
            <a:pPr marL="0" indent="0">
              <a:lnSpc>
                <a:spcPct val="134000"/>
              </a:lnSpc>
              <a:buNone/>
            </a:pPr>
            <a:r>
              <a:rPr lang="fr-FR" sz="6000" dirty="0"/>
              <a:t>À la fin de cette séance, les participants seront en mesure de</a:t>
            </a:r>
            <a:r>
              <a:rPr lang="en-US" sz="6000" dirty="0"/>
              <a:t>:</a:t>
            </a:r>
          </a:p>
          <a:p>
            <a:pPr marL="731520" lvl="1" indent="-274320">
              <a:lnSpc>
                <a:spcPct val="134000"/>
              </a:lnSpc>
              <a:spcBef>
                <a:spcPts val="600"/>
              </a:spcBef>
              <a:buSzPct val="90000"/>
              <a:buFont typeface="Symbol" panose="05050102010706020507" pitchFamily="18" charset="2"/>
              <a:buChar char="·"/>
            </a:pPr>
            <a:r>
              <a:rPr lang="fr-FR" sz="5500" dirty="0"/>
              <a:t>Décrire 3-4 caractéristiques des approches programmatiques de facilitation</a:t>
            </a:r>
            <a:endParaRPr lang="en-US" sz="5500" dirty="0"/>
          </a:p>
          <a:p>
            <a:pPr marL="731520" lvl="1" indent="-274320">
              <a:lnSpc>
                <a:spcPct val="134000"/>
              </a:lnSpc>
              <a:spcBef>
                <a:spcPts val="600"/>
              </a:spcBef>
              <a:buSzPct val="90000"/>
              <a:buFont typeface="Symbol" panose="05050102010706020507" pitchFamily="18" charset="2"/>
              <a:buChar char="·"/>
            </a:pPr>
            <a:r>
              <a:rPr lang="fr-FR" sz="5500" dirty="0"/>
              <a:t>Décrire 3-4 considérations pour adapter les approches afin qu'elles soient davantage dirigées par la communauté</a:t>
            </a:r>
          </a:p>
          <a:p>
            <a:pPr marL="731520" lvl="1" indent="-274320">
              <a:lnSpc>
                <a:spcPct val="134000"/>
              </a:lnSpc>
              <a:spcBef>
                <a:spcPts val="600"/>
              </a:spcBef>
              <a:buSzPct val="90000"/>
              <a:buFont typeface="Symbol" panose="05050102010706020507" pitchFamily="18" charset="2"/>
              <a:buChar char="·"/>
            </a:pPr>
            <a:r>
              <a:rPr lang="fr-FR" sz="5500" dirty="0"/>
              <a:t>Identifier certains des défis potentiels liés à l'adaptation de la programmation pour qu'elle soit davantage dirigée par la communauté</a:t>
            </a:r>
          </a:p>
          <a:p>
            <a:pPr marL="731520" lvl="1" indent="-274320">
              <a:lnSpc>
                <a:spcPct val="134000"/>
              </a:lnSpc>
              <a:spcBef>
                <a:spcPts val="600"/>
              </a:spcBef>
              <a:buSzPct val="90000"/>
              <a:buFont typeface="Symbol" panose="05050102010706020507" pitchFamily="18" charset="2"/>
              <a:buChar char="·"/>
            </a:pPr>
            <a:r>
              <a:rPr lang="fr-FR" sz="5500" dirty="0"/>
              <a:t>Élaborer un projet de plan pour les prochaines étapes qu'ils prendront en tant que praticiens, et pour les défendre au sein de leurs organisations</a:t>
            </a:r>
            <a:endParaRPr lang="en-US" sz="5500"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487450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dirty="0"/>
              <a:t>Cadre de compétences pour la protection de l'enfance dans l'action humanitaire (Alliance)</a:t>
            </a:r>
            <a:r>
              <a:rPr lang="en-US" sz="3200" dirty="0"/>
              <a:t> </a:t>
            </a:r>
          </a:p>
        </p:txBody>
      </p:sp>
      <p:graphicFrame>
        <p:nvGraphicFramePr>
          <p:cNvPr id="3" name="Table 2">
            <a:extLst>
              <a:ext uri="{FF2B5EF4-FFF2-40B4-BE49-F238E27FC236}">
                <a16:creationId xmlns:a16="http://schemas.microsoft.com/office/drawing/2014/main" id="{2146DD5C-F46D-44EC-A2C5-9603664C5B09}"/>
              </a:ext>
            </a:extLst>
          </p:cNvPr>
          <p:cNvGraphicFramePr>
            <a:graphicFrameLocks noGrp="1"/>
          </p:cNvGraphicFramePr>
          <p:nvPr>
            <p:extLst>
              <p:ext uri="{D42A27DB-BD31-4B8C-83A1-F6EECF244321}">
                <p14:modId xmlns:p14="http://schemas.microsoft.com/office/powerpoint/2010/main" val="1554785591"/>
              </p:ext>
            </p:extLst>
          </p:nvPr>
        </p:nvGraphicFramePr>
        <p:xfrm>
          <a:off x="1240971" y="1783925"/>
          <a:ext cx="9470572" cy="4753944"/>
        </p:xfrm>
        <a:graphic>
          <a:graphicData uri="http://schemas.openxmlformats.org/drawingml/2006/table">
            <a:tbl>
              <a:tblPr firstRow="1" firstCol="1" bandRow="1">
                <a:tableStyleId>{5C22544A-7EE6-4342-B048-85BDC9FD1C3A}</a:tableStyleId>
              </a:tblPr>
              <a:tblGrid>
                <a:gridCol w="1598482">
                  <a:extLst>
                    <a:ext uri="{9D8B030D-6E8A-4147-A177-3AD203B41FA5}">
                      <a16:colId xmlns:a16="http://schemas.microsoft.com/office/drawing/2014/main" val="3164887001"/>
                    </a:ext>
                  </a:extLst>
                </a:gridCol>
                <a:gridCol w="7872090">
                  <a:extLst>
                    <a:ext uri="{9D8B030D-6E8A-4147-A177-3AD203B41FA5}">
                      <a16:colId xmlns:a16="http://schemas.microsoft.com/office/drawing/2014/main" val="862647975"/>
                    </a:ext>
                  </a:extLst>
                </a:gridCol>
              </a:tblGrid>
              <a:tr h="879064">
                <a:tc gridSpan="2">
                  <a:txBody>
                    <a:bodyPr/>
                    <a:lstStyle/>
                    <a:p>
                      <a:pPr algn="ctr">
                        <a:lnSpc>
                          <a:spcPct val="107000"/>
                        </a:lnSpc>
                        <a:spcBef>
                          <a:spcPts val="1200"/>
                        </a:spcBef>
                        <a:spcAft>
                          <a:spcPts val="0"/>
                        </a:spcAft>
                      </a:pPr>
                      <a:endParaRPr lang="fr-FR" sz="1600" dirty="0">
                        <a:effectLst/>
                      </a:endParaRPr>
                    </a:p>
                    <a:p>
                      <a:pPr algn="ctr">
                        <a:lnSpc>
                          <a:spcPct val="107000"/>
                        </a:lnSpc>
                        <a:spcBef>
                          <a:spcPts val="1200"/>
                        </a:spcBef>
                        <a:spcAft>
                          <a:spcPts val="0"/>
                        </a:spcAft>
                      </a:pPr>
                      <a:r>
                        <a:rPr lang="fr-FR" sz="1800" dirty="0">
                          <a:effectLst/>
                        </a:rPr>
                        <a:t>Valeurs fondamentales de la protection de l’enfance dans l’action humanitaire (Alliance)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004" marR="61004" marT="0" marB="0"/>
                </a:tc>
                <a:tc hMerge="1">
                  <a:txBody>
                    <a:bodyPr/>
                    <a:lstStyle/>
                    <a:p>
                      <a:endParaRPr lang="en-ZA"/>
                    </a:p>
                  </a:txBody>
                  <a:tcPr/>
                </a:tc>
                <a:extLst>
                  <a:ext uri="{0D108BD9-81ED-4DB2-BD59-A6C34878D82A}">
                    <a16:rowId xmlns:a16="http://schemas.microsoft.com/office/drawing/2014/main" val="1380082439"/>
                  </a:ext>
                </a:extLst>
              </a:tr>
              <a:tr h="1020554">
                <a:tc>
                  <a:txBody>
                    <a:bodyPr/>
                    <a:lstStyle/>
                    <a:p>
                      <a:pPr>
                        <a:lnSpc>
                          <a:spcPct val="107000"/>
                        </a:lnSpc>
                        <a:spcAft>
                          <a:spcPts val="0"/>
                        </a:spcAft>
                      </a:pPr>
                      <a:r>
                        <a:rPr lang="fr-FR" sz="1600" dirty="0">
                          <a:effectLst/>
                        </a:rPr>
                        <a:t> </a:t>
                      </a:r>
                      <a:endParaRPr lang="en-ZA" sz="1000" dirty="0">
                        <a:effectLst/>
                      </a:endParaRPr>
                    </a:p>
                    <a:p>
                      <a:pPr>
                        <a:lnSpc>
                          <a:spcPct val="107000"/>
                        </a:lnSpc>
                        <a:spcAft>
                          <a:spcPts val="0"/>
                        </a:spcAft>
                      </a:pPr>
                      <a:r>
                        <a:rPr lang="fr-FR" sz="1600" dirty="0">
                          <a:effectLst/>
                        </a:rPr>
                        <a:t> </a:t>
                      </a:r>
                      <a:endParaRPr lang="en-ZA" sz="1000" dirty="0">
                        <a:effectLst/>
                      </a:endParaRPr>
                    </a:p>
                    <a:p>
                      <a:pPr>
                        <a:lnSpc>
                          <a:spcPct val="107000"/>
                        </a:lnSpc>
                        <a:spcAft>
                          <a:spcPts val="0"/>
                        </a:spcAft>
                      </a:pPr>
                      <a:r>
                        <a:rPr lang="fr-FR" sz="1600" dirty="0">
                          <a:effectLst/>
                        </a:rPr>
                        <a:t>L’empathie</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004" marR="61004" marT="0" marB="0"/>
                </a:tc>
                <a:tc>
                  <a:txBody>
                    <a:bodyPr/>
                    <a:lstStyle/>
                    <a:p>
                      <a:pPr marL="342900" lvl="0" indent="-342900">
                        <a:lnSpc>
                          <a:spcPct val="107000"/>
                        </a:lnSpc>
                        <a:spcAft>
                          <a:spcPts val="0"/>
                        </a:spcAft>
                        <a:buFont typeface="Symbol" panose="05050102010706020507" pitchFamily="18" charset="2"/>
                        <a:buChar char=""/>
                      </a:pPr>
                      <a:r>
                        <a:rPr lang="fr-FR" sz="1100" b="1" dirty="0">
                          <a:effectLst/>
                        </a:rPr>
                        <a:t>Capable de comprendre et d’identifier ses sentiments et ceux des autres</a:t>
                      </a:r>
                      <a:endParaRPr lang="en-ZA" sz="1100" b="1" dirty="0">
                        <a:effectLst/>
                      </a:endParaRPr>
                    </a:p>
                    <a:p>
                      <a:pPr marL="342900" lvl="0" indent="-342900">
                        <a:lnSpc>
                          <a:spcPct val="107000"/>
                        </a:lnSpc>
                        <a:spcAft>
                          <a:spcPts val="0"/>
                        </a:spcAft>
                        <a:buFont typeface="Symbol" panose="05050102010706020507" pitchFamily="18" charset="2"/>
                        <a:buChar char=""/>
                      </a:pPr>
                      <a:r>
                        <a:rPr lang="fr-FR" sz="1100" b="1" dirty="0">
                          <a:effectLst/>
                        </a:rPr>
                        <a:t>Montre de l'intérêt pour les autres en y répondant en fonction de leurs états et besoins émotionnels et physiques</a:t>
                      </a:r>
                      <a:endParaRPr lang="en-ZA" sz="1100" b="1" dirty="0">
                        <a:effectLst/>
                      </a:endParaRPr>
                    </a:p>
                    <a:p>
                      <a:pPr marL="342900" lvl="0" indent="-342900">
                        <a:lnSpc>
                          <a:spcPct val="107000"/>
                        </a:lnSpc>
                        <a:spcAft>
                          <a:spcPts val="0"/>
                        </a:spcAft>
                        <a:buFont typeface="Symbol" panose="05050102010706020507" pitchFamily="18" charset="2"/>
                        <a:buChar char=""/>
                      </a:pPr>
                      <a:r>
                        <a:rPr lang="fr-FR" sz="1100" b="1" dirty="0">
                          <a:effectLst/>
                        </a:rPr>
                        <a:t>«Se met à la place d'une autre personne»</a:t>
                      </a:r>
                      <a:endParaRPr lang="en-ZA" sz="1100" b="1" dirty="0">
                        <a:effectLst/>
                      </a:endParaRPr>
                    </a:p>
                    <a:p>
                      <a:pPr marL="342900" lvl="0" indent="-342900">
                        <a:lnSpc>
                          <a:spcPct val="107000"/>
                        </a:lnSpc>
                        <a:spcAft>
                          <a:spcPts val="0"/>
                        </a:spcAft>
                        <a:buFont typeface="Symbol" panose="05050102010706020507" pitchFamily="18" charset="2"/>
                        <a:buChar char=""/>
                      </a:pPr>
                      <a:r>
                        <a:rPr lang="fr-FR" sz="1100" b="1" dirty="0">
                          <a:effectLst/>
                        </a:rPr>
                        <a:t>Écoute activement et avec un esprit ouvert ce que l'autre communique en mots, en ton, en langage corporel et en omission</a:t>
                      </a:r>
                      <a:endParaRPr lang="en-ZA" sz="1100" b="1" dirty="0">
                        <a:effectLst/>
                      </a:endParaRPr>
                    </a:p>
                    <a:p>
                      <a:pPr marL="342900" lvl="0" indent="-342900">
                        <a:lnSpc>
                          <a:spcPct val="107000"/>
                        </a:lnSpc>
                        <a:spcAft>
                          <a:spcPts val="0"/>
                        </a:spcAft>
                        <a:buFont typeface="Symbol" panose="05050102010706020507" pitchFamily="18" charset="2"/>
                        <a:buChar char=""/>
                      </a:pPr>
                      <a:r>
                        <a:rPr lang="fr-FR" sz="1100" b="1" dirty="0">
                          <a:effectLst/>
                        </a:rPr>
                        <a:t>Reconnaît et apprécie les perspectives et les différences des autres</a:t>
                      </a:r>
                      <a:endParaRPr lang="en-ZA" sz="1100" b="1" dirty="0">
                        <a:effectLst/>
                      </a:endParaRPr>
                    </a:p>
                  </a:txBody>
                  <a:tcPr marL="61004" marR="61004" marT="0" marB="0"/>
                </a:tc>
                <a:extLst>
                  <a:ext uri="{0D108BD9-81ED-4DB2-BD59-A6C34878D82A}">
                    <a16:rowId xmlns:a16="http://schemas.microsoft.com/office/drawing/2014/main" val="891482899"/>
                  </a:ext>
                </a:extLst>
              </a:tr>
              <a:tr h="1705977">
                <a:tc>
                  <a:txBody>
                    <a:bodyPr/>
                    <a:lstStyle/>
                    <a:p>
                      <a:pPr>
                        <a:lnSpc>
                          <a:spcPct val="107000"/>
                        </a:lnSpc>
                        <a:spcAft>
                          <a:spcPts val="0"/>
                        </a:spcAft>
                      </a:pPr>
                      <a:r>
                        <a:rPr lang="fr-FR" sz="1600" dirty="0">
                          <a:effectLst/>
                        </a:rPr>
                        <a:t> </a:t>
                      </a:r>
                      <a:endParaRPr lang="en-ZA" sz="1000" dirty="0">
                        <a:effectLst/>
                      </a:endParaRPr>
                    </a:p>
                    <a:p>
                      <a:pPr>
                        <a:lnSpc>
                          <a:spcPct val="107000"/>
                        </a:lnSpc>
                        <a:spcAft>
                          <a:spcPts val="0"/>
                        </a:spcAft>
                      </a:pPr>
                      <a:r>
                        <a:rPr lang="fr-FR" sz="1600" dirty="0">
                          <a:effectLst/>
                        </a:rPr>
                        <a:t> </a:t>
                      </a:r>
                      <a:endParaRPr lang="en-ZA" sz="1000" dirty="0">
                        <a:effectLst/>
                      </a:endParaRPr>
                    </a:p>
                    <a:p>
                      <a:pPr>
                        <a:lnSpc>
                          <a:spcPct val="107000"/>
                        </a:lnSpc>
                        <a:spcAft>
                          <a:spcPts val="0"/>
                        </a:spcAft>
                      </a:pPr>
                      <a:r>
                        <a:rPr lang="fr-FR" sz="1600" dirty="0">
                          <a:effectLst/>
                        </a:rPr>
                        <a:t>L’intégrité</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004" marR="61004" marT="0" marB="0"/>
                </a:tc>
                <a:tc>
                  <a:txBody>
                    <a:bodyPr/>
                    <a:lstStyle/>
                    <a:p>
                      <a:pPr marL="228600">
                        <a:lnSpc>
                          <a:spcPct val="107000"/>
                        </a:lnSpc>
                        <a:spcAft>
                          <a:spcPts val="0"/>
                        </a:spcAft>
                      </a:pPr>
                      <a:r>
                        <a:rPr lang="fr-FR" sz="1100" b="1" dirty="0">
                          <a:effectLst/>
                        </a:rPr>
                        <a:t> </a:t>
                      </a:r>
                      <a:endParaRPr lang="en-ZA" sz="1100" b="1" dirty="0">
                        <a:effectLst/>
                      </a:endParaRPr>
                    </a:p>
                    <a:p>
                      <a:pPr marL="342900" lvl="0" indent="-342900">
                        <a:lnSpc>
                          <a:spcPct val="107000"/>
                        </a:lnSpc>
                        <a:spcAft>
                          <a:spcPts val="0"/>
                        </a:spcAft>
                        <a:buFont typeface="Symbol" panose="05050102010706020507" pitchFamily="18" charset="2"/>
                        <a:buChar char=""/>
                      </a:pPr>
                      <a:r>
                        <a:rPr lang="fr-FR" sz="1100" b="1" dirty="0">
                          <a:effectLst/>
                        </a:rPr>
                        <a:t>Maintien des normes éthiques élevées</a:t>
                      </a:r>
                      <a:endParaRPr lang="en-ZA" sz="1100" b="1" dirty="0">
                        <a:effectLst/>
                      </a:endParaRPr>
                    </a:p>
                    <a:p>
                      <a:pPr marL="342900" lvl="0" indent="-342900">
                        <a:lnSpc>
                          <a:spcPct val="107000"/>
                        </a:lnSpc>
                        <a:spcAft>
                          <a:spcPts val="0"/>
                        </a:spcAft>
                        <a:buFont typeface="Symbol" panose="05050102010706020507" pitchFamily="18" charset="2"/>
                        <a:buChar char=""/>
                      </a:pPr>
                      <a:r>
                        <a:rPr lang="fr-FR" sz="1100" b="1" dirty="0">
                          <a:effectLst/>
                        </a:rPr>
                        <a:t>Adopte des positions éthiques claires</a:t>
                      </a:r>
                      <a:endParaRPr lang="en-ZA" sz="1100" b="1" dirty="0">
                        <a:effectLst/>
                      </a:endParaRPr>
                    </a:p>
                    <a:p>
                      <a:pPr marL="342900" lvl="0" indent="-342900">
                        <a:lnSpc>
                          <a:spcPct val="107000"/>
                        </a:lnSpc>
                        <a:spcAft>
                          <a:spcPts val="0"/>
                        </a:spcAft>
                        <a:buFont typeface="Symbol" panose="05050102010706020507" pitchFamily="18" charset="2"/>
                        <a:buChar char=""/>
                      </a:pPr>
                      <a:r>
                        <a:rPr lang="fr-FR" sz="1100" b="1" dirty="0">
                          <a:effectLst/>
                        </a:rPr>
                        <a:t>Tient à ses promesses</a:t>
                      </a:r>
                      <a:endParaRPr lang="en-ZA" sz="1100" b="1" dirty="0">
                        <a:effectLst/>
                      </a:endParaRPr>
                    </a:p>
                    <a:p>
                      <a:pPr marL="342900" lvl="0" indent="-342900">
                        <a:lnSpc>
                          <a:spcPct val="107000"/>
                        </a:lnSpc>
                        <a:spcAft>
                          <a:spcPts val="0"/>
                        </a:spcAft>
                        <a:buFont typeface="Symbol" panose="05050102010706020507" pitchFamily="18" charset="2"/>
                        <a:buChar char=""/>
                      </a:pPr>
                      <a:r>
                        <a:rPr lang="fr-FR" sz="1100" b="1" dirty="0">
                          <a:effectLst/>
                        </a:rPr>
                        <a:t>Traite les comportements indignes de confiance ou malhonnêtes avec rapidité et respect</a:t>
                      </a:r>
                      <a:endParaRPr lang="en-ZA" sz="1100" b="1" dirty="0">
                        <a:effectLst/>
                      </a:endParaRPr>
                    </a:p>
                    <a:p>
                      <a:pPr marL="342900" lvl="0" indent="-342900">
                        <a:lnSpc>
                          <a:spcPct val="107000"/>
                        </a:lnSpc>
                        <a:spcAft>
                          <a:spcPts val="0"/>
                        </a:spcAft>
                        <a:buFont typeface="Symbol" panose="05050102010706020507" pitchFamily="18" charset="2"/>
                        <a:buChar char=""/>
                      </a:pPr>
                      <a:r>
                        <a:rPr lang="fr-FR" sz="1100" b="1" dirty="0">
                          <a:effectLst/>
                        </a:rPr>
                        <a:t>Résiste à prendre des décisions basées sur la pression interne et externe</a:t>
                      </a:r>
                      <a:endParaRPr lang="en-ZA" sz="1100" b="1" dirty="0">
                        <a:effectLst/>
                      </a:endParaRPr>
                    </a:p>
                    <a:p>
                      <a:pPr marL="342900" lvl="0" indent="-342900">
                        <a:lnSpc>
                          <a:spcPct val="107000"/>
                        </a:lnSpc>
                        <a:spcAft>
                          <a:spcPts val="0"/>
                        </a:spcAft>
                        <a:buFont typeface="Symbol" panose="05050102010706020507" pitchFamily="18" charset="2"/>
                        <a:buChar char=""/>
                      </a:pPr>
                      <a:r>
                        <a:rPr lang="fr-FR" sz="1100" b="1" dirty="0">
                          <a:effectLst/>
                        </a:rPr>
                        <a:t>Exerce le pouvoir et l’autorité avec humilité et respect</a:t>
                      </a:r>
                      <a:endParaRPr lang="en-ZA" sz="1100" b="1" dirty="0">
                        <a:effectLst/>
                      </a:endParaRPr>
                    </a:p>
                    <a:p>
                      <a:pPr marL="342900" lvl="0" indent="-342900">
                        <a:lnSpc>
                          <a:spcPct val="107000"/>
                        </a:lnSpc>
                        <a:spcAft>
                          <a:spcPts val="0"/>
                        </a:spcAft>
                        <a:buFont typeface="Symbol" panose="05050102010706020507" pitchFamily="18" charset="2"/>
                        <a:buChar char=""/>
                      </a:pPr>
                      <a:r>
                        <a:rPr lang="fr-FR" sz="1100" b="1" dirty="0">
                          <a:effectLst/>
                        </a:rPr>
                        <a:t>Dirige et favorise des communications d'équipe transparentes et des programmes de l’Alliance</a:t>
                      </a:r>
                      <a:endParaRPr lang="en-ZA" sz="1100" b="1" dirty="0">
                        <a:effectLst/>
                      </a:endParaRPr>
                    </a:p>
                    <a:p>
                      <a:pPr marL="342900" lvl="0" indent="-342900">
                        <a:lnSpc>
                          <a:spcPct val="107000"/>
                        </a:lnSpc>
                        <a:spcAft>
                          <a:spcPts val="0"/>
                        </a:spcAft>
                        <a:buFont typeface="Symbol" panose="05050102010706020507" pitchFamily="18" charset="2"/>
                        <a:buChar char=""/>
                      </a:pPr>
                      <a:r>
                        <a:rPr lang="fr-FR" sz="1100" b="1" dirty="0">
                          <a:effectLst/>
                        </a:rPr>
                        <a:t>Intègre les principes, les valeurs et l'éthique dans les politiques et les programmes de l’Alliance</a:t>
                      </a:r>
                      <a:endParaRPr lang="en-ZA" sz="1100" b="1" dirty="0">
                        <a:effectLst/>
                      </a:endParaRPr>
                    </a:p>
                    <a:p>
                      <a:pPr marL="228600">
                        <a:lnSpc>
                          <a:spcPct val="107000"/>
                        </a:lnSpc>
                        <a:spcAft>
                          <a:spcPts val="0"/>
                        </a:spcAft>
                      </a:pPr>
                      <a:r>
                        <a:rPr lang="fr-FR" sz="1100" b="1" dirty="0">
                          <a:effectLst/>
                        </a:rPr>
                        <a:t> </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004" marR="61004" marT="0" marB="0"/>
                </a:tc>
                <a:extLst>
                  <a:ext uri="{0D108BD9-81ED-4DB2-BD59-A6C34878D82A}">
                    <a16:rowId xmlns:a16="http://schemas.microsoft.com/office/drawing/2014/main" val="893650887"/>
                  </a:ext>
                </a:extLst>
              </a:tr>
              <a:tr h="1020554">
                <a:tc>
                  <a:txBody>
                    <a:bodyPr/>
                    <a:lstStyle/>
                    <a:p>
                      <a:pPr>
                        <a:lnSpc>
                          <a:spcPct val="107000"/>
                        </a:lnSpc>
                        <a:spcAft>
                          <a:spcPts val="0"/>
                        </a:spcAft>
                      </a:pPr>
                      <a:r>
                        <a:rPr lang="fr-FR" sz="1600" dirty="0">
                          <a:effectLst/>
                        </a:rPr>
                        <a:t> </a:t>
                      </a:r>
                      <a:endParaRPr lang="en-ZA" sz="1000" dirty="0">
                        <a:effectLst/>
                      </a:endParaRPr>
                    </a:p>
                    <a:p>
                      <a:pPr>
                        <a:lnSpc>
                          <a:spcPct val="107000"/>
                        </a:lnSpc>
                        <a:spcAft>
                          <a:spcPts val="0"/>
                        </a:spcAft>
                      </a:pPr>
                      <a:r>
                        <a:rPr lang="fr-FR" sz="1600" dirty="0">
                          <a:effectLst/>
                        </a:rPr>
                        <a:t>La diversité et l’inclusion</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004" marR="61004" marT="0" marB="0"/>
                </a:tc>
                <a:tc>
                  <a:txBody>
                    <a:bodyPr/>
                    <a:lstStyle/>
                    <a:p>
                      <a:pPr marL="228600">
                        <a:lnSpc>
                          <a:spcPct val="107000"/>
                        </a:lnSpc>
                        <a:spcAft>
                          <a:spcPts val="0"/>
                        </a:spcAft>
                      </a:pPr>
                      <a:r>
                        <a:rPr lang="fr-FR" sz="1100" b="1" dirty="0">
                          <a:effectLst/>
                        </a:rPr>
                        <a:t> </a:t>
                      </a:r>
                      <a:endParaRPr lang="en-ZA" sz="1100" b="1" dirty="0">
                        <a:effectLst/>
                      </a:endParaRPr>
                    </a:p>
                    <a:p>
                      <a:pPr marL="342900" lvl="0" indent="-342900">
                        <a:lnSpc>
                          <a:spcPct val="107000"/>
                        </a:lnSpc>
                        <a:spcAft>
                          <a:spcPts val="0"/>
                        </a:spcAft>
                        <a:buFont typeface="Symbol" panose="05050102010706020507" pitchFamily="18" charset="2"/>
                        <a:buChar char=""/>
                      </a:pPr>
                      <a:r>
                        <a:rPr lang="fr-FR" sz="1100" b="1" dirty="0">
                          <a:effectLst/>
                        </a:rPr>
                        <a:t>Traite toutes les personnes avec dignité et respect</a:t>
                      </a:r>
                      <a:endParaRPr lang="en-ZA" sz="1100" b="1" dirty="0">
                        <a:effectLst/>
                      </a:endParaRPr>
                    </a:p>
                    <a:p>
                      <a:pPr marL="342900" lvl="0" indent="-342900">
                        <a:lnSpc>
                          <a:spcPct val="107000"/>
                        </a:lnSpc>
                        <a:spcAft>
                          <a:spcPts val="0"/>
                        </a:spcAft>
                        <a:buFont typeface="Symbol" panose="05050102010706020507" pitchFamily="18" charset="2"/>
                        <a:buChar char=""/>
                      </a:pPr>
                      <a:r>
                        <a:rPr lang="fr-FR" sz="1100" b="1" dirty="0">
                          <a:effectLst/>
                        </a:rPr>
                        <a:t>Fait preuve de respect et de sensibilité envers les différences de genre, culturelles et religieuses</a:t>
                      </a:r>
                      <a:endParaRPr lang="en-ZA" sz="1100" b="1" dirty="0">
                        <a:effectLst/>
                      </a:endParaRPr>
                    </a:p>
                    <a:p>
                      <a:pPr marL="342900" lvl="0" indent="-342900">
                        <a:lnSpc>
                          <a:spcPct val="107000"/>
                        </a:lnSpc>
                        <a:spcAft>
                          <a:spcPts val="0"/>
                        </a:spcAft>
                        <a:buFont typeface="Symbol" panose="05050102010706020507" pitchFamily="18" charset="2"/>
                        <a:buChar char=""/>
                      </a:pPr>
                      <a:r>
                        <a:rPr lang="fr-FR" sz="1100" b="1" dirty="0">
                          <a:effectLst/>
                        </a:rPr>
                        <a:t>Conteste ses préjugés, ses préférences, ses styles et ses intolérances et ceux des autres</a:t>
                      </a:r>
                      <a:endParaRPr lang="en-ZA" sz="1100" b="1" dirty="0">
                        <a:effectLst/>
                      </a:endParaRPr>
                    </a:p>
                    <a:p>
                      <a:pPr marL="342900" lvl="0" indent="-342900">
                        <a:lnSpc>
                          <a:spcPct val="107000"/>
                        </a:lnSpc>
                        <a:spcAft>
                          <a:spcPts val="0"/>
                        </a:spcAft>
                        <a:buFont typeface="Symbol" panose="05050102010706020507" pitchFamily="18" charset="2"/>
                        <a:buChar char=""/>
                      </a:pPr>
                      <a:r>
                        <a:rPr lang="fr-FR" sz="1100" b="1" dirty="0">
                          <a:effectLst/>
                        </a:rPr>
                        <a:t>Encourage la diversité et de l'inclusion dans la mesure du possible</a:t>
                      </a:r>
                      <a:endParaRPr lang="en-ZA" sz="1100" b="1" dirty="0">
                        <a:effectLst/>
                      </a:endParaRPr>
                    </a:p>
                    <a:p>
                      <a:pPr marL="228600">
                        <a:lnSpc>
                          <a:spcPct val="107000"/>
                        </a:lnSpc>
                        <a:spcAft>
                          <a:spcPts val="0"/>
                        </a:spcAft>
                      </a:pPr>
                      <a:r>
                        <a:rPr lang="fr-FR" sz="1100" b="1" dirty="0">
                          <a:effectLst/>
                        </a:rPr>
                        <a:t> </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004" marR="61004" marT="0" marB="0"/>
                </a:tc>
                <a:extLst>
                  <a:ext uri="{0D108BD9-81ED-4DB2-BD59-A6C34878D82A}">
                    <a16:rowId xmlns:a16="http://schemas.microsoft.com/office/drawing/2014/main" val="729162636"/>
                  </a:ext>
                </a:extLst>
              </a:tr>
            </a:tbl>
          </a:graphicData>
        </a:graphic>
      </p:graphicFrame>
    </p:spTree>
    <p:extLst>
      <p:ext uri="{BB962C8B-B14F-4D97-AF65-F5344CB8AC3E}">
        <p14:creationId xmlns:p14="http://schemas.microsoft.com/office/powerpoint/2010/main" val="4197367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00516" y="528640"/>
            <a:ext cx="7913684" cy="1271587"/>
          </a:xfrm>
        </p:spPr>
        <p:txBody>
          <a:bodyPr>
            <a:normAutofit fontScale="85000" lnSpcReduction="20000"/>
          </a:bodyPr>
          <a:lstStyle/>
          <a:p>
            <a:r>
              <a:rPr lang="fr-FR" sz="3000" dirty="0"/>
              <a:t>Exercice: Planification personnelle pour l'adaptation de notre programmation (45 minutes)</a:t>
            </a:r>
            <a:endParaRPr lang="en-US" sz="3000" dirty="0"/>
          </a:p>
        </p:txBody>
      </p:sp>
      <p:sp>
        <p:nvSpPr>
          <p:cNvPr id="3" name="Text Placeholder 2"/>
          <p:cNvSpPr>
            <a:spLocks noGrp="1"/>
          </p:cNvSpPr>
          <p:nvPr>
            <p:ph type="body" sz="quarter" idx="12"/>
          </p:nvPr>
        </p:nvSpPr>
        <p:spPr>
          <a:xfrm>
            <a:off x="4100516" y="1802181"/>
            <a:ext cx="7294315" cy="4645511"/>
          </a:xfrm>
        </p:spPr>
        <p:txBody>
          <a:bodyPr>
            <a:normAutofit fontScale="92500" lnSpcReduction="10000"/>
          </a:bodyPr>
          <a:lstStyle/>
          <a:p>
            <a:pPr marL="365760" indent="-365760">
              <a:buFont typeface="+mj-lt"/>
              <a:buAutoNum type="arabicPeriod"/>
            </a:pPr>
            <a:r>
              <a:rPr lang="fr-FR" sz="2000" dirty="0"/>
              <a:t>Les participants travailleront </a:t>
            </a:r>
            <a:r>
              <a:rPr lang="fr-FR" sz="2000" b="1" dirty="0"/>
              <a:t>individuellement</a:t>
            </a:r>
            <a:r>
              <a:rPr lang="fr-FR" sz="2000" dirty="0"/>
              <a:t> </a:t>
            </a:r>
            <a:r>
              <a:rPr lang="fr-FR" sz="2000" b="1" dirty="0"/>
              <a:t>ou en paires/groupes </a:t>
            </a:r>
            <a:r>
              <a:rPr lang="fr-FR" sz="2000" dirty="0"/>
              <a:t>avec les collègues de leur programme.</a:t>
            </a:r>
            <a:endParaRPr lang="en-US" sz="2000" dirty="0"/>
          </a:p>
          <a:p>
            <a:pPr marL="365760" indent="-365760">
              <a:buFont typeface="+mj-lt"/>
              <a:buAutoNum type="arabicPeriod"/>
            </a:pPr>
            <a:r>
              <a:rPr lang="fr-FR" sz="2000" dirty="0"/>
              <a:t>Vous pouvez utiliser le document modèle pour guider vos réflexions</a:t>
            </a:r>
            <a:r>
              <a:rPr lang="en-US" sz="2000" dirty="0"/>
              <a:t>.</a:t>
            </a:r>
          </a:p>
          <a:p>
            <a:pPr marL="731520" lvl="1" indent="-274320">
              <a:buFont typeface="Wingdings" panose="05000000000000000000" pitchFamily="2" charset="2"/>
              <a:buChar char="§"/>
            </a:pPr>
            <a:r>
              <a:rPr lang="fr-FR" sz="1800" dirty="0"/>
              <a:t>Quelles sont les 2 ou 3 mesures pratiques que vous souhaitez prendre pour que votre programme soit davantage dirigé par la communauté?</a:t>
            </a:r>
          </a:p>
          <a:p>
            <a:pPr marL="731520" lvl="1" indent="-274320">
              <a:buFont typeface="Wingdings" panose="05000000000000000000" pitchFamily="2" charset="2"/>
              <a:buChar char="§"/>
            </a:pPr>
            <a:r>
              <a:rPr lang="fr-FR" sz="1800" dirty="0"/>
              <a:t>Discutez des raisons pour lesquelles ces mesures sont importantes dans votre contexte.</a:t>
            </a:r>
          </a:p>
          <a:p>
            <a:pPr marL="731520" lvl="1" indent="-274320">
              <a:buFont typeface="Wingdings" panose="05000000000000000000" pitchFamily="2" charset="2"/>
              <a:buChar char="§"/>
            </a:pPr>
            <a:r>
              <a:rPr lang="fr-FR" sz="1800" dirty="0"/>
              <a:t>Sont-elles pratiques et réalisables?</a:t>
            </a:r>
          </a:p>
          <a:p>
            <a:pPr marL="731520" lvl="1" indent="-274320">
              <a:buFont typeface="Wingdings" panose="05000000000000000000" pitchFamily="2" charset="2"/>
              <a:buChar char="§"/>
            </a:pPr>
            <a:r>
              <a:rPr lang="fr-FR" sz="1800" dirty="0"/>
              <a:t>De quel soutien avez-vous besoin pour les réaliser</a:t>
            </a:r>
            <a:r>
              <a:rPr lang="en-US" sz="1800" dirty="0"/>
              <a:t>?</a:t>
            </a:r>
          </a:p>
          <a:p>
            <a:pPr marL="365760" indent="-365760">
              <a:buFont typeface="+mj-lt"/>
              <a:buAutoNum type="arabicPeriod"/>
            </a:pPr>
            <a:r>
              <a:rPr lang="fr-FR" sz="2000" dirty="0"/>
              <a:t>Prenez ces plans avec vous et discutez-en avec votre hiérarchie.</a:t>
            </a:r>
            <a:endParaRPr lang="en-US" sz="2000" dirty="0"/>
          </a:p>
          <a:p>
            <a:pPr marL="514362" indent="-514362">
              <a:buFont typeface="+mj-lt"/>
              <a:buAutoNum type="arabicPeriod"/>
            </a:pPr>
            <a:endParaRPr lang="en-US" sz="2200" dirty="0"/>
          </a:p>
        </p:txBody>
      </p:sp>
      <p:sp>
        <p:nvSpPr>
          <p:cNvPr id="6" name="Text Placeholder 5"/>
          <p:cNvSpPr>
            <a:spLocks noGrp="1"/>
          </p:cNvSpPr>
          <p:nvPr>
            <p:ph type="body" sz="quarter" idx="13"/>
          </p:nvPr>
        </p:nvSpPr>
        <p:spPr/>
        <p:txBody>
          <a:bodyPr/>
          <a:lstStyle/>
          <a:p>
            <a:endParaRPr lang="en-US" dirty="0"/>
          </a:p>
        </p:txBody>
      </p:sp>
      <p:pic>
        <p:nvPicPr>
          <p:cNvPr id="5" name="Picture 4"/>
          <p:cNvPicPr>
            <a:picLocks noChangeAspect="1"/>
          </p:cNvPicPr>
          <p:nvPr/>
        </p:nvPicPr>
        <p:blipFill>
          <a:blip r:embed="rId3"/>
          <a:stretch>
            <a:fillRect/>
          </a:stretch>
        </p:blipFill>
        <p:spPr>
          <a:xfrm>
            <a:off x="9956800" y="5547468"/>
            <a:ext cx="2057400" cy="2061107"/>
          </a:xfrm>
          <a:prstGeom prst="rect">
            <a:avLst/>
          </a:prstGeom>
        </p:spPr>
      </p:pic>
    </p:spTree>
    <p:extLst>
      <p:ext uri="{BB962C8B-B14F-4D97-AF65-F5344CB8AC3E}">
        <p14:creationId xmlns:p14="http://schemas.microsoft.com/office/powerpoint/2010/main" val="2969251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Récapitulation des buts et des objectifs d'apprentissage</a:t>
            </a:r>
            <a:endParaRPr lang="en-US" dirty="0"/>
          </a:p>
        </p:txBody>
      </p:sp>
      <p:sp>
        <p:nvSpPr>
          <p:cNvPr id="4" name="Text Placeholder 3"/>
          <p:cNvSpPr>
            <a:spLocks noGrp="1"/>
          </p:cNvSpPr>
          <p:nvPr>
            <p:ph type="body" sz="quarter" idx="10"/>
          </p:nvPr>
        </p:nvSpPr>
        <p:spPr/>
        <p:txBody>
          <a:bodyPr>
            <a:normAutofit lnSpcReduction="10000"/>
          </a:bodyPr>
          <a:lstStyle/>
          <a:p>
            <a:endParaRPr lang="en-US" dirty="0"/>
          </a:p>
        </p:txBody>
      </p:sp>
    </p:spTree>
    <p:extLst>
      <p:ext uri="{BB962C8B-B14F-4D97-AF65-F5344CB8AC3E}">
        <p14:creationId xmlns:p14="http://schemas.microsoft.com/office/powerpoint/2010/main" val="1603071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926344" y="318183"/>
            <a:ext cx="7735884" cy="1554160"/>
          </a:xfrm>
        </p:spPr>
        <p:txBody>
          <a:bodyPr>
            <a:noAutofit/>
          </a:bodyPr>
          <a:lstStyle/>
          <a:p>
            <a:r>
              <a:rPr lang="fr-FR" sz="2400" dirty="0"/>
              <a:t>Le but de cette séance est de faciliter la réflexion sur l'adaptation des approches pour qu'elles soient davantage dirigées par la communauté au niveau des praticiens et des organisations.</a:t>
            </a:r>
          </a:p>
        </p:txBody>
      </p:sp>
      <p:sp>
        <p:nvSpPr>
          <p:cNvPr id="3" name="Text Placeholder 2"/>
          <p:cNvSpPr>
            <a:spLocks noGrp="1"/>
          </p:cNvSpPr>
          <p:nvPr>
            <p:ph type="body" sz="quarter" idx="12"/>
          </p:nvPr>
        </p:nvSpPr>
        <p:spPr>
          <a:xfrm>
            <a:off x="3687561" y="2304964"/>
            <a:ext cx="7735884" cy="4746171"/>
          </a:xfrm>
        </p:spPr>
        <p:txBody>
          <a:bodyPr>
            <a:normAutofit fontScale="32500" lnSpcReduction="20000"/>
          </a:bodyPr>
          <a:lstStyle/>
          <a:p>
            <a:pPr marL="0" indent="0">
              <a:lnSpc>
                <a:spcPct val="134000"/>
              </a:lnSpc>
              <a:buNone/>
            </a:pPr>
            <a:r>
              <a:rPr lang="en-US" sz="6000" dirty="0"/>
              <a:t> </a:t>
            </a:r>
            <a:r>
              <a:rPr lang="fr-FR" sz="6000" dirty="0"/>
              <a:t>À la fin de cette séance, les participants seront en mesure de</a:t>
            </a:r>
            <a:endParaRPr lang="en-US" sz="6000" dirty="0"/>
          </a:p>
          <a:p>
            <a:pPr marL="731520" lvl="1" indent="-274320">
              <a:lnSpc>
                <a:spcPct val="134000"/>
              </a:lnSpc>
              <a:spcBef>
                <a:spcPts val="600"/>
              </a:spcBef>
              <a:buSzPct val="90000"/>
              <a:buFont typeface="Symbol" panose="05050102010706020507" pitchFamily="18" charset="2"/>
              <a:buChar char="·"/>
            </a:pPr>
            <a:r>
              <a:rPr lang="fr-FR" sz="5500" dirty="0"/>
              <a:t>Décrire 3-4 caractéristiques des approches programmatiques de facilitation</a:t>
            </a:r>
          </a:p>
          <a:p>
            <a:pPr marL="731520" lvl="1" indent="-274320">
              <a:lnSpc>
                <a:spcPct val="134000"/>
              </a:lnSpc>
              <a:spcBef>
                <a:spcPts val="600"/>
              </a:spcBef>
              <a:buSzPct val="90000"/>
              <a:buFont typeface="Symbol" panose="05050102010706020507" pitchFamily="18" charset="2"/>
              <a:buChar char="·"/>
            </a:pPr>
            <a:r>
              <a:rPr lang="fr-FR" sz="5500" dirty="0"/>
              <a:t>Décrire 3-4 considérations pour adapter les approches afin qu'elles soient davantage dirigées par la communauté</a:t>
            </a:r>
          </a:p>
          <a:p>
            <a:pPr marL="731520" lvl="1" indent="-274320">
              <a:lnSpc>
                <a:spcPct val="134000"/>
              </a:lnSpc>
              <a:spcBef>
                <a:spcPts val="600"/>
              </a:spcBef>
              <a:buSzPct val="90000"/>
              <a:buFont typeface="Symbol" panose="05050102010706020507" pitchFamily="18" charset="2"/>
              <a:buChar char="·"/>
            </a:pPr>
            <a:r>
              <a:rPr lang="fr-FR" sz="5500" dirty="0"/>
              <a:t>Identifier certains des défis potentiels liés à l'adaptation de la programmation pour qu'elle soit davantage dirigée par la communauté</a:t>
            </a:r>
          </a:p>
          <a:p>
            <a:pPr marL="731520" lvl="1" indent="-274320">
              <a:lnSpc>
                <a:spcPct val="134000"/>
              </a:lnSpc>
              <a:spcBef>
                <a:spcPts val="600"/>
              </a:spcBef>
              <a:buSzPct val="90000"/>
              <a:buFont typeface="Symbol" panose="05050102010706020507" pitchFamily="18" charset="2"/>
              <a:buChar char="·"/>
            </a:pPr>
            <a:r>
              <a:rPr lang="fr-FR" sz="5500" dirty="0"/>
              <a:t>Élaborer un projet de plan pour les prochaines étapes qu'ils prendront en tant que praticiens, et pour les défendre au sein de leurs organisations</a:t>
            </a:r>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25739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Je </a:t>
            </a:r>
            <a:r>
              <a:rPr lang="fr-FR" dirty="0"/>
              <a:t>vous</a:t>
            </a:r>
            <a:r>
              <a:rPr lang="en-US" dirty="0"/>
              <a:t> </a:t>
            </a:r>
            <a:r>
              <a:rPr lang="fr-FR" dirty="0"/>
              <a:t>remercie</a:t>
            </a:r>
            <a:r>
              <a:rPr lang="en-US" dirty="0"/>
              <a:t> !</a:t>
            </a:r>
          </a:p>
        </p:txBody>
      </p:sp>
      <p:pic>
        <p:nvPicPr>
          <p:cNvPr id="7" name="Picture 6"/>
          <p:cNvPicPr>
            <a:picLocks noChangeAspect="1"/>
          </p:cNvPicPr>
          <p:nvPr/>
        </p:nvPicPr>
        <p:blipFill>
          <a:blip r:embed="rId3"/>
          <a:stretch>
            <a:fillRect/>
          </a:stretch>
        </p:blipFill>
        <p:spPr>
          <a:xfrm>
            <a:off x="656026" y="2182601"/>
            <a:ext cx="10515599" cy="4021350"/>
          </a:xfrm>
          <a:prstGeom prst="rect">
            <a:avLst/>
          </a:prstGeom>
        </p:spPr>
      </p:pic>
    </p:spTree>
    <p:extLst>
      <p:ext uri="{BB962C8B-B14F-4D97-AF65-F5344CB8AC3E}">
        <p14:creationId xmlns:p14="http://schemas.microsoft.com/office/powerpoint/2010/main" val="387809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 </a:t>
            </a:r>
            <a:r>
              <a:rPr lang="fr-FR" dirty="0"/>
              <a:t>où</a:t>
            </a:r>
            <a:r>
              <a:rPr lang="en-US" dirty="0"/>
              <a:t> commencer?</a:t>
            </a:r>
          </a:p>
        </p:txBody>
      </p:sp>
      <p:sp>
        <p:nvSpPr>
          <p:cNvPr id="3" name="Text Placeholder 2"/>
          <p:cNvSpPr>
            <a:spLocks noGrp="1"/>
          </p:cNvSpPr>
          <p:nvPr>
            <p:ph type="body" sz="quarter" idx="10"/>
          </p:nvPr>
        </p:nvSpPr>
        <p:spPr/>
        <p:txBody>
          <a:bodyPr>
            <a:normAutofit lnSpcReduction="10000"/>
          </a:bodyPr>
          <a:lstStyle/>
          <a:p>
            <a:endParaRPr lang="en-US" dirty="0"/>
          </a:p>
        </p:txBody>
      </p:sp>
    </p:spTree>
    <p:extLst>
      <p:ext uri="{BB962C8B-B14F-4D97-AF65-F5344CB8AC3E}">
        <p14:creationId xmlns:p14="http://schemas.microsoft.com/office/powerpoint/2010/main" val="922944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790699" y="1571570"/>
            <a:ext cx="8610601" cy="3284209"/>
          </a:xfrm>
        </p:spPr>
        <p:txBody>
          <a:bodyPr>
            <a:noAutofit/>
          </a:bodyPr>
          <a:lstStyle/>
          <a:p>
            <a:r>
              <a:rPr lang="fr-FR" sz="3200" i="1" dirty="0"/>
              <a:t>Pour transformer nos organisations et nos pratiques en matière de protection de l'enfance, nous devons d'abord nous transformer nous-mêmes. Une première étape essentielle consiste à réfléchir sur nos propres mentalités, nos valeurs et nos attitudes</a:t>
            </a:r>
            <a:r>
              <a:rPr lang="en-US" sz="3200" i="1" dirty="0"/>
              <a:t>.</a:t>
            </a:r>
          </a:p>
        </p:txBody>
      </p:sp>
    </p:spTree>
    <p:extLst>
      <p:ext uri="{BB962C8B-B14F-4D97-AF65-F5344CB8AC3E}">
        <p14:creationId xmlns:p14="http://schemas.microsoft.com/office/powerpoint/2010/main" val="1644908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Pourquoi devons-nous transformer nos approches ?</a:t>
            </a:r>
            <a:endParaRPr lang="en-US" dirty="0"/>
          </a:p>
        </p:txBody>
      </p:sp>
      <p:sp>
        <p:nvSpPr>
          <p:cNvPr id="3" name="Text Placeholder 2"/>
          <p:cNvSpPr>
            <a:spLocks noGrp="1"/>
          </p:cNvSpPr>
          <p:nvPr>
            <p:ph type="body" sz="quarter" idx="10"/>
          </p:nvPr>
        </p:nvSpPr>
        <p:spPr/>
        <p:txBody>
          <a:bodyPr>
            <a:normAutofit fontScale="85000" lnSpcReduction="10000"/>
          </a:bodyPr>
          <a:lstStyle/>
          <a:p>
            <a:r>
              <a:rPr lang="fr-FR" dirty="0"/>
              <a:t>Les approches de la protection de l'enfance au niveau communautaire</a:t>
            </a:r>
            <a:r>
              <a:rPr lang="en-US" dirty="0"/>
              <a:t>:</a:t>
            </a:r>
          </a:p>
          <a:p>
            <a:endParaRPr lang="en-US" dirty="0"/>
          </a:p>
        </p:txBody>
      </p:sp>
      <p:sp>
        <p:nvSpPr>
          <p:cNvPr id="4" name="Text Placeholder 3"/>
          <p:cNvSpPr>
            <a:spLocks noGrp="1"/>
          </p:cNvSpPr>
          <p:nvPr>
            <p:ph type="body" sz="quarter" idx="12"/>
          </p:nvPr>
        </p:nvSpPr>
        <p:spPr>
          <a:xfrm>
            <a:off x="1346199" y="2614614"/>
            <a:ext cx="8991601" cy="3729037"/>
          </a:xfrm>
        </p:spPr>
        <p:txBody>
          <a:bodyPr>
            <a:normAutofit lnSpcReduction="10000"/>
          </a:bodyPr>
          <a:lstStyle/>
          <a:p>
            <a:pPr marL="347472" indent="-347472">
              <a:lnSpc>
                <a:spcPct val="123000"/>
              </a:lnSpc>
              <a:buSzPct val="90000"/>
              <a:buFont typeface="Symbol" panose="05050102010706020507" pitchFamily="18" charset="2"/>
              <a:buChar char="·"/>
            </a:pPr>
            <a:r>
              <a:rPr lang="fr-FR" sz="2400" dirty="0"/>
              <a:t>Reconnaissent les rôles que les enfants, les familles, les membres de la communauté et les structures jouent déjà pour se protéger</a:t>
            </a:r>
          </a:p>
          <a:p>
            <a:pPr marL="347472" indent="-347472">
              <a:lnSpc>
                <a:spcPct val="123000"/>
              </a:lnSpc>
              <a:buSzPct val="90000"/>
              <a:buFont typeface="Symbol" panose="05050102010706020507" pitchFamily="18" charset="2"/>
              <a:buChar char="·"/>
            </a:pPr>
            <a:r>
              <a:rPr lang="fr-FR" sz="2400" dirty="0"/>
              <a:t>Peuvent être plus efficaces et durables</a:t>
            </a:r>
          </a:p>
          <a:p>
            <a:pPr marL="347472" indent="-347472">
              <a:lnSpc>
                <a:spcPct val="123000"/>
              </a:lnSpc>
              <a:buSzPct val="90000"/>
              <a:buFont typeface="Symbol" panose="05050102010706020507" pitchFamily="18" charset="2"/>
              <a:buChar char="·"/>
            </a:pPr>
            <a:r>
              <a:rPr lang="fr-FR" sz="2400" dirty="0"/>
              <a:t>Voient les acteurs humanitaires comme des partenaires, des facilitateurs et peut-être des médiateurs</a:t>
            </a:r>
          </a:p>
          <a:p>
            <a:pPr marL="347472" indent="-347472">
              <a:lnSpc>
                <a:spcPct val="123000"/>
              </a:lnSpc>
              <a:buSzPct val="90000"/>
              <a:buFont typeface="Symbol" panose="05050102010706020507" pitchFamily="18" charset="2"/>
              <a:buChar char="·"/>
            </a:pPr>
            <a:r>
              <a:rPr lang="fr-FR" sz="2400" dirty="0"/>
              <a:t>Renforcent le travail des acteurs humanitaires dans une période de besoin exceptionnel</a:t>
            </a:r>
            <a:endParaRPr lang="en-US" sz="2400" dirty="0"/>
          </a:p>
          <a:p>
            <a:endParaRPr lang="en-US" dirty="0"/>
          </a:p>
        </p:txBody>
      </p:sp>
    </p:spTree>
    <p:extLst>
      <p:ext uri="{BB962C8B-B14F-4D97-AF65-F5344CB8AC3E}">
        <p14:creationId xmlns:p14="http://schemas.microsoft.com/office/powerpoint/2010/main" val="1390986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Y a-t-il des défis à relever pour adapter nos approches </a:t>
            </a:r>
            <a:r>
              <a:rPr lang="en-US" dirty="0"/>
              <a:t>?</a:t>
            </a:r>
          </a:p>
        </p:txBody>
      </p:sp>
      <p:sp>
        <p:nvSpPr>
          <p:cNvPr id="3" name="Text Placeholder 2"/>
          <p:cNvSpPr>
            <a:spLocks noGrp="1"/>
          </p:cNvSpPr>
          <p:nvPr>
            <p:ph type="body" sz="quarter" idx="10"/>
          </p:nvPr>
        </p:nvSpPr>
        <p:spPr/>
        <p:txBody>
          <a:bodyPr>
            <a:normAutofit/>
          </a:bodyPr>
          <a:lstStyle/>
          <a:p>
            <a:endParaRPr lang="en-US" dirty="0"/>
          </a:p>
        </p:txBody>
      </p:sp>
      <p:sp>
        <p:nvSpPr>
          <p:cNvPr id="4" name="Text Placeholder 3"/>
          <p:cNvSpPr>
            <a:spLocks noGrp="1"/>
          </p:cNvSpPr>
          <p:nvPr>
            <p:ph type="body" sz="quarter" idx="12"/>
          </p:nvPr>
        </p:nvSpPr>
        <p:spPr>
          <a:xfrm>
            <a:off x="1142999" y="2614614"/>
            <a:ext cx="10333035" cy="3729037"/>
          </a:xfrm>
        </p:spPr>
        <p:txBody>
          <a:bodyPr>
            <a:normAutofit/>
          </a:bodyPr>
          <a:lstStyle/>
          <a:p>
            <a:pPr marL="347472" indent="-347472">
              <a:buSzPct val="90000"/>
              <a:buFont typeface="Symbol" panose="05050102010706020507" pitchFamily="18" charset="2"/>
              <a:buChar char="·"/>
            </a:pPr>
            <a:r>
              <a:rPr lang="fr-FR" sz="2400" dirty="0"/>
              <a:t>La nécessité d'une action urgente ne semble pas soutenir les approches que nous savons être plus efficaces</a:t>
            </a:r>
          </a:p>
          <a:p>
            <a:pPr marL="347472" indent="-347472">
              <a:buSzPct val="90000"/>
              <a:buFont typeface="Symbol" panose="05050102010706020507" pitchFamily="18" charset="2"/>
              <a:buChar char="·"/>
            </a:pPr>
            <a:r>
              <a:rPr lang="fr-FR" sz="2400" dirty="0"/>
              <a:t>Les acteurs humanitaires et les structures de coordination ont des méthodes de travail, des mandats et des priorités qui ne correspondent pas toujours aux approches dirigées par les communautés</a:t>
            </a:r>
          </a:p>
          <a:p>
            <a:pPr marL="347472" indent="-347472">
              <a:buSzPct val="90000"/>
              <a:buFont typeface="Symbol" panose="05050102010706020507" pitchFamily="18" charset="2"/>
              <a:buChar char="·"/>
            </a:pPr>
            <a:r>
              <a:rPr lang="fr-FR" sz="2400" dirty="0"/>
              <a:t>Cycles de financement courts</a:t>
            </a:r>
          </a:p>
          <a:p>
            <a:pPr marL="347472" indent="-347472">
              <a:buSzPct val="90000"/>
              <a:buFont typeface="Symbol" panose="05050102010706020507" pitchFamily="18" charset="2"/>
              <a:buChar char="·"/>
            </a:pPr>
            <a:r>
              <a:rPr lang="fr-FR" sz="2400" dirty="0"/>
              <a:t>Besoin de plus de documentation sur les pratiques prometteuses</a:t>
            </a:r>
            <a:endParaRPr lang="en-US" sz="2400" dirty="0"/>
          </a:p>
        </p:txBody>
      </p:sp>
    </p:spTree>
    <p:extLst>
      <p:ext uri="{BB962C8B-B14F-4D97-AF65-F5344CB8AC3E}">
        <p14:creationId xmlns:p14="http://schemas.microsoft.com/office/powerpoint/2010/main" val="2614024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pPr>
              <a:lnSpc>
                <a:spcPct val="124000"/>
              </a:lnSpc>
            </a:pPr>
            <a:r>
              <a:rPr lang="en-US" dirty="0"/>
              <a:t> </a:t>
            </a:r>
            <a:r>
              <a:rPr lang="fr-FR" dirty="0"/>
              <a:t>Exercice 1: Nous défier nous-mêmes (30 minutes)</a:t>
            </a:r>
            <a:endParaRPr lang="en-US" dirty="0"/>
          </a:p>
        </p:txBody>
      </p:sp>
      <p:sp>
        <p:nvSpPr>
          <p:cNvPr id="3" name="Text Placeholder 2"/>
          <p:cNvSpPr>
            <a:spLocks noGrp="1"/>
          </p:cNvSpPr>
          <p:nvPr>
            <p:ph type="body" sz="quarter" idx="12"/>
          </p:nvPr>
        </p:nvSpPr>
        <p:spPr>
          <a:xfrm>
            <a:off x="4329116" y="1891861"/>
            <a:ext cx="7300912" cy="4351283"/>
          </a:xfrm>
        </p:spPr>
        <p:txBody>
          <a:bodyPr>
            <a:normAutofit fontScale="85000" lnSpcReduction="20000"/>
          </a:bodyPr>
          <a:lstStyle/>
          <a:p>
            <a:pPr marL="365760" indent="-365760">
              <a:lnSpc>
                <a:spcPct val="133000"/>
              </a:lnSpc>
              <a:buFont typeface="+mj-lt"/>
              <a:buAutoNum type="arabicPeriod"/>
            </a:pPr>
            <a:r>
              <a:rPr lang="fr-FR" sz="2400" dirty="0"/>
              <a:t>Référez-vous au document de l'exercice.</a:t>
            </a:r>
          </a:p>
          <a:p>
            <a:pPr marL="365760" indent="-365760">
              <a:lnSpc>
                <a:spcPct val="133000"/>
              </a:lnSpc>
              <a:buFont typeface="+mj-lt"/>
              <a:buAutoNum type="arabicPeriod"/>
            </a:pPr>
            <a:r>
              <a:rPr lang="fr-FR" sz="2400" dirty="0"/>
              <a:t>Option 1 Exercice (30 minutes):</a:t>
            </a:r>
          </a:p>
          <a:p>
            <a:pPr marL="365760" indent="-365760">
              <a:lnSpc>
                <a:spcPct val="133000"/>
              </a:lnSpc>
              <a:buFont typeface="+mj-lt"/>
              <a:buAutoNum type="arabicPeriod"/>
            </a:pPr>
            <a:r>
              <a:rPr lang="fr-FR" sz="2400" dirty="0"/>
              <a:t>Formez de petits groupes (4-6 participants):</a:t>
            </a:r>
            <a:endParaRPr lang="en-US" sz="2400" dirty="0"/>
          </a:p>
          <a:p>
            <a:pPr marL="731520" indent="-274320">
              <a:lnSpc>
                <a:spcPct val="133000"/>
              </a:lnSpc>
              <a:buFont typeface="Wingdings" panose="05000000000000000000" pitchFamily="2" charset="2"/>
              <a:buChar char="§"/>
            </a:pPr>
            <a:r>
              <a:rPr lang="fr-FR" sz="1900" dirty="0"/>
              <a:t>Formez de petits groupes (4-6 participants).</a:t>
            </a:r>
          </a:p>
          <a:p>
            <a:pPr marL="731520" indent="-274320">
              <a:lnSpc>
                <a:spcPct val="133000"/>
              </a:lnSpc>
              <a:buFont typeface="Wingdings" panose="05000000000000000000" pitchFamily="2" charset="2"/>
              <a:buChar char="§"/>
            </a:pPr>
            <a:r>
              <a:rPr lang="fr-FR" sz="1900" dirty="0"/>
              <a:t>Passez quelques minutes à lire silencieusement chacune des questions (diapositive suivante) et à réfléchir à leurs propres réponses.</a:t>
            </a:r>
            <a:endParaRPr lang="en-US" sz="1900" dirty="0"/>
          </a:p>
          <a:p>
            <a:pPr marL="457200" indent="-457200">
              <a:lnSpc>
                <a:spcPct val="133000"/>
              </a:lnSpc>
              <a:buFont typeface="+mj-lt"/>
              <a:buAutoNum type="arabicPeriod" startAt="3"/>
            </a:pPr>
            <a:r>
              <a:rPr lang="fr-FR" sz="2400" dirty="0"/>
              <a:t>Discussion de groupe doit encourager l'honnêteté et le respect des différents points de vue. (15-20 minutes)</a:t>
            </a:r>
          </a:p>
          <a:p>
            <a:pPr marL="457200" indent="-457200">
              <a:lnSpc>
                <a:spcPct val="133000"/>
              </a:lnSpc>
              <a:buFont typeface="+mj-lt"/>
              <a:buAutoNum type="arabicPeriod" startAt="3"/>
            </a:pPr>
            <a:r>
              <a:rPr lang="fr-FR" sz="2400" dirty="0"/>
              <a:t>Fournir un feedback en plénière ( inviter les réponses, points clés sur les feuillets Post-it®)</a:t>
            </a:r>
          </a:p>
          <a:p>
            <a:pPr marL="457200" indent="-457200">
              <a:lnSpc>
                <a:spcPct val="133000"/>
              </a:lnSpc>
              <a:buFont typeface="+mj-lt"/>
              <a:buAutoNum type="arabicPeriod" startAt="3"/>
            </a:pPr>
            <a:r>
              <a:rPr lang="fr-FR" sz="2400" dirty="0"/>
              <a:t>Débriefing.</a:t>
            </a:r>
            <a:endParaRPr lang="en-US" sz="2200" dirty="0"/>
          </a:p>
        </p:txBody>
      </p:sp>
      <p:sp>
        <p:nvSpPr>
          <p:cNvPr id="6" name="Text Placeholder 5"/>
          <p:cNvSpPr>
            <a:spLocks noGrp="1"/>
          </p:cNvSpPr>
          <p:nvPr>
            <p:ph type="body" sz="quarter" idx="13"/>
          </p:nvPr>
        </p:nvSpPr>
        <p:spPr/>
        <p:txBody>
          <a:bodyPr/>
          <a:lstStyle/>
          <a:p>
            <a:endParaRPr lang="en-US" dirty="0"/>
          </a:p>
        </p:txBody>
      </p:sp>
      <p:pic>
        <p:nvPicPr>
          <p:cNvPr id="5" name="Picture 4"/>
          <p:cNvPicPr>
            <a:picLocks noChangeAspect="1"/>
          </p:cNvPicPr>
          <p:nvPr/>
        </p:nvPicPr>
        <p:blipFill>
          <a:blip r:embed="rId3"/>
          <a:stretch>
            <a:fillRect/>
          </a:stretch>
        </p:blipFill>
        <p:spPr>
          <a:xfrm>
            <a:off x="9163783" y="5123234"/>
            <a:ext cx="2683119" cy="2687953"/>
          </a:xfrm>
          <a:prstGeom prst="rect">
            <a:avLst/>
          </a:prstGeom>
        </p:spPr>
      </p:pic>
    </p:spTree>
    <p:extLst>
      <p:ext uri="{BB962C8B-B14F-4D97-AF65-F5344CB8AC3E}">
        <p14:creationId xmlns:p14="http://schemas.microsoft.com/office/powerpoint/2010/main" val="997780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fr-FR" sz="3000" dirty="0"/>
              <a:t>Exercice facultatif 2 : Nous défier nous-mêmes (30 minutes) </a:t>
            </a:r>
            <a:endParaRPr lang="en-US" sz="3000" dirty="0"/>
          </a:p>
        </p:txBody>
      </p:sp>
      <p:sp>
        <p:nvSpPr>
          <p:cNvPr id="3" name="Text Placeholder 2"/>
          <p:cNvSpPr>
            <a:spLocks noGrp="1"/>
          </p:cNvSpPr>
          <p:nvPr>
            <p:ph type="body" sz="quarter" idx="12"/>
          </p:nvPr>
        </p:nvSpPr>
        <p:spPr>
          <a:xfrm>
            <a:off x="4329116" y="1735574"/>
            <a:ext cx="7442470" cy="4906964"/>
          </a:xfrm>
        </p:spPr>
        <p:txBody>
          <a:bodyPr>
            <a:normAutofit fontScale="70000" lnSpcReduction="20000"/>
          </a:bodyPr>
          <a:lstStyle/>
          <a:p>
            <a:pPr marL="342900" lvl="0" indent="-342900">
              <a:lnSpc>
                <a:spcPct val="115000"/>
              </a:lnSpc>
              <a:spcAft>
                <a:spcPts val="300"/>
              </a:spcAft>
              <a:buFont typeface="+mj-lt"/>
              <a:buAutoNum type="arabicPeriod"/>
            </a:pPr>
            <a:r>
              <a:rPr lang="fr-FR" sz="2900" dirty="0">
                <a:latin typeface="Calibri" panose="020F0502020204030204" pitchFamily="34" charset="0"/>
                <a:ea typeface="MS Mincho" panose="02020609040205080304" pitchFamily="49" charset="-128"/>
                <a:cs typeface="Times New Roman" panose="02020603050405020304" pitchFamily="18" charset="0"/>
              </a:rPr>
              <a:t>Répartissez les participants en quatre groupes. Divisez chaque groupe en deux.</a:t>
            </a:r>
          </a:p>
          <a:p>
            <a:pPr marL="342900" lvl="0" indent="-342900">
              <a:lnSpc>
                <a:spcPct val="115000"/>
              </a:lnSpc>
              <a:spcAft>
                <a:spcPts val="300"/>
              </a:spcAft>
              <a:buFont typeface="+mj-lt"/>
              <a:buAutoNum type="arabicPeriod"/>
            </a:pPr>
            <a:r>
              <a:rPr lang="fr-FR" sz="2900" dirty="0">
                <a:latin typeface="Calibri" panose="020F0502020204030204" pitchFamily="34" charset="0"/>
                <a:ea typeface="MS Mincho" panose="02020609040205080304" pitchFamily="49" charset="-128"/>
                <a:cs typeface="Times New Roman" panose="02020603050405020304" pitchFamily="18" charset="0"/>
              </a:rPr>
              <a:t>Attribuez à un sous-groupe l'une des quatre déclarations modifiées (diapositive suivante), et à l'autre sous-groupe la position. Chaque question fera l'objet d'un bref débat entre les deux sous-groupes de chaque groupe. Donnez à chaque groupe 5 minutes pour faire un remue-méninges sur leurs points de débat et sélectionnez les débatteurs.</a:t>
            </a:r>
          </a:p>
          <a:p>
            <a:pPr marL="342900" lvl="0" indent="-342900">
              <a:lnSpc>
                <a:spcPct val="115000"/>
              </a:lnSpc>
              <a:spcAft>
                <a:spcPts val="300"/>
              </a:spcAft>
              <a:buFont typeface="+mj-lt"/>
              <a:buAutoNum type="arabicPeriod"/>
            </a:pPr>
            <a:r>
              <a:rPr lang="fr-FR" sz="2900" dirty="0">
                <a:latin typeface="Calibri" panose="020F0502020204030204" pitchFamily="34" charset="0"/>
                <a:ea typeface="MS Mincho" panose="02020609040205080304" pitchFamily="49" charset="-128"/>
                <a:cs typeface="Times New Roman" panose="02020603050405020304" pitchFamily="18" charset="0"/>
              </a:rPr>
              <a:t>Commencez par la question a. et passez aux autres, en accordant 2 minutes à chaque groupe.</a:t>
            </a:r>
          </a:p>
          <a:p>
            <a:pPr marL="342900" lvl="0" indent="-342900">
              <a:lnSpc>
                <a:spcPct val="115000"/>
              </a:lnSpc>
              <a:spcAft>
                <a:spcPts val="300"/>
              </a:spcAft>
              <a:buFont typeface="+mj-lt"/>
              <a:buAutoNum type="arabicPeriod"/>
            </a:pPr>
            <a:r>
              <a:rPr lang="fr-FR" sz="2900" dirty="0">
                <a:latin typeface="Calibri" panose="020F0502020204030204" pitchFamily="34" charset="0"/>
                <a:ea typeface="MS Mincho" panose="02020609040205080304" pitchFamily="49" charset="-128"/>
                <a:cs typeface="Times New Roman" panose="02020603050405020304" pitchFamily="18" charset="0"/>
              </a:rPr>
              <a:t>Faites un débriefing à la fin (10-15 minutes)</a:t>
            </a:r>
            <a:r>
              <a:rPr lang="en-AU" sz="2900" dirty="0">
                <a:latin typeface="Calibri" panose="020F0502020204030204" pitchFamily="34" charset="0"/>
                <a:ea typeface="MS Mincho" panose="02020609040205080304" pitchFamily="49" charset="-128"/>
                <a:cs typeface="Times New Roman" panose="02020603050405020304" pitchFamily="18" charset="0"/>
              </a:rPr>
              <a:t>:</a:t>
            </a:r>
            <a:endParaRPr lang="en-US" sz="2900" dirty="0">
              <a:latin typeface="Calibri" panose="020F0502020204030204" pitchFamily="34" charset="0"/>
              <a:ea typeface="MS Mincho" panose="02020609040205080304" pitchFamily="49" charset="-128"/>
              <a:cs typeface="Times New Roman" panose="02020603050405020304" pitchFamily="18" charset="0"/>
            </a:endParaRPr>
          </a:p>
          <a:p>
            <a:pPr marL="742950" lvl="1" indent="-285750">
              <a:lnSpc>
                <a:spcPct val="115000"/>
              </a:lnSpc>
              <a:spcAft>
                <a:spcPts val="300"/>
              </a:spcAft>
              <a:buFont typeface="+mj-lt"/>
              <a:buAutoNum type="alphaLcPeriod"/>
            </a:pPr>
            <a:r>
              <a:rPr lang="en-AU" sz="2600" dirty="0">
                <a:latin typeface="Calibri" panose="020F0502020204030204" pitchFamily="34" charset="0"/>
                <a:ea typeface="MS Mincho" panose="02020609040205080304" pitchFamily="49" charset="-128"/>
                <a:cs typeface="Times New Roman" panose="02020603050405020304" pitchFamily="18" charset="0"/>
              </a:rPr>
              <a:t> </a:t>
            </a:r>
            <a:r>
              <a:rPr lang="fr-FR" sz="2600" dirty="0">
                <a:latin typeface="Calibri" panose="020F0502020204030204" pitchFamily="34" charset="0"/>
                <a:ea typeface="MS Mincho" panose="02020609040205080304" pitchFamily="49" charset="-128"/>
                <a:cs typeface="Times New Roman" panose="02020603050405020304" pitchFamily="18" charset="0"/>
              </a:rPr>
              <a:t>Êtes-vous d'accord avec la position qui vous a été attribuée ? Si non, était-elle difficile à justifier ?</a:t>
            </a:r>
          </a:p>
          <a:p>
            <a:pPr marL="742950" lvl="1" indent="-285750">
              <a:lnSpc>
                <a:spcPct val="115000"/>
              </a:lnSpc>
              <a:spcAft>
                <a:spcPts val="300"/>
              </a:spcAft>
              <a:buFont typeface="+mj-lt"/>
              <a:buAutoNum type="alphaLcPeriod"/>
            </a:pPr>
            <a:r>
              <a:rPr lang="fr-FR" sz="2600" dirty="0">
                <a:latin typeface="Calibri" panose="020F0502020204030204" pitchFamily="34" charset="0"/>
                <a:ea typeface="MS Mincho" panose="02020609040205080304" pitchFamily="49" charset="-128"/>
                <a:cs typeface="Times New Roman" panose="02020603050405020304" pitchFamily="18" charset="0"/>
              </a:rPr>
              <a:t>Qu'avez-vous observé et pensé en regardant les autres débattre ?</a:t>
            </a:r>
          </a:p>
          <a:p>
            <a:pPr marL="742950" lvl="1" indent="-285750">
              <a:lnSpc>
                <a:spcPct val="115000"/>
              </a:lnSpc>
              <a:spcAft>
                <a:spcPts val="300"/>
              </a:spcAft>
              <a:buFont typeface="+mj-lt"/>
              <a:buAutoNum type="alphaLcPeriod"/>
            </a:pPr>
            <a:r>
              <a:rPr lang="fr-FR" sz="2600" dirty="0">
                <a:latin typeface="Calibri" panose="020F0502020204030204" pitchFamily="34" charset="0"/>
                <a:ea typeface="MS Mincho" panose="02020609040205080304" pitchFamily="49" charset="-128"/>
                <a:cs typeface="Times New Roman" panose="02020603050405020304" pitchFamily="18" charset="0"/>
              </a:rPr>
              <a:t>Qu'allez-vous retenir de ce débat, le cas échéant ?</a:t>
            </a:r>
            <a:endParaRPr lang="en-US" sz="2600" dirty="0">
              <a:latin typeface="Calibri" panose="020F0502020204030204" pitchFamily="34" charset="0"/>
              <a:ea typeface="MS Mincho" panose="02020609040205080304" pitchFamily="49" charset="-128"/>
              <a:cs typeface="Times New Roman" panose="02020603050405020304" pitchFamily="18" charset="0"/>
            </a:endParaRPr>
          </a:p>
          <a:p>
            <a:pPr marL="514362" indent="-514362">
              <a:buFont typeface="+mj-lt"/>
              <a:buAutoNum type="arabicPeriod"/>
            </a:pPr>
            <a:endParaRPr lang="en-US" sz="2200" dirty="0"/>
          </a:p>
        </p:txBody>
      </p:sp>
      <p:sp>
        <p:nvSpPr>
          <p:cNvPr id="6" name="Text Placeholder 5"/>
          <p:cNvSpPr>
            <a:spLocks noGrp="1"/>
          </p:cNvSpPr>
          <p:nvPr>
            <p:ph type="body" sz="quarter" idx="13"/>
          </p:nvPr>
        </p:nvSpPr>
        <p:spPr/>
        <p:txBody>
          <a:bodyPr/>
          <a:lstStyle/>
          <a:p>
            <a:endParaRPr lang="en-US" dirty="0"/>
          </a:p>
        </p:txBody>
      </p:sp>
      <p:pic>
        <p:nvPicPr>
          <p:cNvPr id="5" name="Picture 4"/>
          <p:cNvPicPr>
            <a:picLocks noChangeAspect="1"/>
          </p:cNvPicPr>
          <p:nvPr/>
        </p:nvPicPr>
        <p:blipFill>
          <a:blip r:embed="rId3"/>
          <a:stretch>
            <a:fillRect/>
          </a:stretch>
        </p:blipFill>
        <p:spPr>
          <a:xfrm>
            <a:off x="9956800" y="5547468"/>
            <a:ext cx="2057400" cy="2061107"/>
          </a:xfrm>
          <a:prstGeom prst="rect">
            <a:avLst/>
          </a:prstGeom>
        </p:spPr>
      </p:pic>
    </p:spTree>
    <p:extLst>
      <p:ext uri="{BB962C8B-B14F-4D97-AF65-F5344CB8AC3E}">
        <p14:creationId xmlns:p14="http://schemas.microsoft.com/office/powerpoint/2010/main" val="3072759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939152" y="331416"/>
            <a:ext cx="7300912" cy="1271587"/>
          </a:xfrm>
        </p:spPr>
        <p:txBody>
          <a:bodyPr>
            <a:normAutofit/>
          </a:bodyPr>
          <a:lstStyle/>
          <a:p>
            <a:pPr>
              <a:lnSpc>
                <a:spcPct val="124000"/>
              </a:lnSpc>
            </a:pPr>
            <a:r>
              <a:rPr lang="fr-FR" dirty="0"/>
              <a:t>Exercice</a:t>
            </a:r>
            <a:r>
              <a:rPr lang="en-US" dirty="0"/>
              <a:t> </a:t>
            </a:r>
            <a:r>
              <a:rPr lang="fr-FR" dirty="0"/>
              <a:t>facultatif</a:t>
            </a:r>
            <a:r>
              <a:rPr lang="en-US" dirty="0"/>
              <a:t> 1 - Questions</a:t>
            </a:r>
          </a:p>
        </p:txBody>
      </p:sp>
      <p:sp>
        <p:nvSpPr>
          <p:cNvPr id="3" name="Text Placeholder 2"/>
          <p:cNvSpPr>
            <a:spLocks noGrp="1"/>
          </p:cNvSpPr>
          <p:nvPr>
            <p:ph type="body" sz="quarter" idx="12"/>
          </p:nvPr>
        </p:nvSpPr>
        <p:spPr>
          <a:xfrm>
            <a:off x="4087906" y="1231668"/>
            <a:ext cx="7542122" cy="5105400"/>
          </a:xfrm>
        </p:spPr>
        <p:txBody>
          <a:bodyPr>
            <a:normAutofit fontScale="85000" lnSpcReduction="10000"/>
          </a:bodyPr>
          <a:lstStyle/>
          <a:p>
            <a:pPr marL="457200" lvl="0" indent="-457200">
              <a:lnSpc>
                <a:spcPct val="115000"/>
              </a:lnSpc>
              <a:buFont typeface="+mj-lt"/>
              <a:buAutoNum type="arabicPeriod"/>
            </a:pPr>
            <a:r>
              <a:rPr lang="fr-FR"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Qui sommes-nous, en tant qu'acteurs humanitaires, par rapport aux membres de la communauté, et quels sont les rôles appropriés pouvant nous permettre de promouvoir ces approches (c'est-à-dire "être facilitateur" par opposition à "être expert") ?</a:t>
            </a:r>
          </a:p>
          <a:p>
            <a:pPr marL="457200" lvl="0" indent="-457200">
              <a:lnSpc>
                <a:spcPct val="115000"/>
              </a:lnSpc>
              <a:buFont typeface="+mj-lt"/>
              <a:buAutoNum type="arabicPeriod"/>
            </a:pPr>
            <a:r>
              <a:rPr lang="fr-FR"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Sommes-nous honnêtement disposés à "faire confiance" aux communautés ; à leur transférer certaines décisions, responsabilités, financements, leadership, etc.</a:t>
            </a:r>
          </a:p>
          <a:p>
            <a:pPr marL="457200" lvl="0" indent="-457200">
              <a:lnSpc>
                <a:spcPct val="115000"/>
              </a:lnSpc>
              <a:buFont typeface="+mj-lt"/>
              <a:buAutoNum type="arabicPeriod"/>
            </a:pPr>
            <a:r>
              <a:rPr lang="fr-FR"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Sommes-nous prêts à renoncer à des priorités et des attentes prédéterminées et à nous ouvrir à des réponses potentiellement "gênantes" ou à des priorités qui ne correspondent pas à celles de nos organisations ? Et est-ce même possible compte tenu des structures organisationnelles et de financement actuelles ?</a:t>
            </a:r>
          </a:p>
          <a:p>
            <a:pPr marL="457200" lvl="0" indent="-457200">
              <a:lnSpc>
                <a:spcPct val="115000"/>
              </a:lnSpc>
              <a:buFont typeface="+mj-lt"/>
              <a:buAutoNum type="arabicPeriod"/>
            </a:pPr>
            <a:r>
              <a:rPr lang="fr-FR"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Quelles sont les compétences, les attitudes et les comportements nécessaires pour assumer efficacement ces rôles ?</a:t>
            </a:r>
            <a:endParaRPr lang="en-US" sz="2400" dirty="0">
              <a:latin typeface="Calibri" panose="020F0502020204030204" pitchFamily="34" charset="0"/>
              <a:ea typeface="MS Mincho" panose="02020609040205080304" pitchFamily="49" charset="-128"/>
              <a:cs typeface="Times New Roman" panose="02020603050405020304" pitchFamily="18" charset="0"/>
            </a:endParaRPr>
          </a:p>
          <a:p>
            <a:pPr marL="514362" indent="-514362">
              <a:buFont typeface="+mj-lt"/>
              <a:buAutoNum type="arabicPeriod"/>
            </a:pPr>
            <a:endParaRPr lang="en-US" sz="2200" dirty="0"/>
          </a:p>
        </p:txBody>
      </p:sp>
      <p:sp>
        <p:nvSpPr>
          <p:cNvPr id="6" name="Text Placeholder 5"/>
          <p:cNvSpPr>
            <a:spLocks noGrp="1"/>
          </p:cNvSpPr>
          <p:nvPr>
            <p:ph type="body" sz="quarter" idx="13"/>
          </p:nvPr>
        </p:nvSpPr>
        <p:spPr/>
        <p:txBody>
          <a:bodyPr/>
          <a:lstStyle/>
          <a:p>
            <a:endParaRPr lang="en-US" dirty="0"/>
          </a:p>
        </p:txBody>
      </p:sp>
      <p:pic>
        <p:nvPicPr>
          <p:cNvPr id="5" name="Picture 4"/>
          <p:cNvPicPr>
            <a:picLocks noChangeAspect="1"/>
          </p:cNvPicPr>
          <p:nvPr/>
        </p:nvPicPr>
        <p:blipFill>
          <a:blip r:embed="rId3"/>
          <a:stretch>
            <a:fillRect/>
          </a:stretch>
        </p:blipFill>
        <p:spPr>
          <a:xfrm>
            <a:off x="9678422" y="5638800"/>
            <a:ext cx="2168480" cy="2172387"/>
          </a:xfrm>
          <a:prstGeom prst="rect">
            <a:avLst/>
          </a:prstGeom>
        </p:spPr>
      </p:pic>
    </p:spTree>
    <p:extLst>
      <p:ext uri="{BB962C8B-B14F-4D97-AF65-F5344CB8AC3E}">
        <p14:creationId xmlns:p14="http://schemas.microsoft.com/office/powerpoint/2010/main" val="78888377"/>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C-CPCM-Part-1-Templates" id="{0726AC30-C156-5344-8631-9F79890CA27B}" vid="{1CC2E6E7-A2E6-FD46-8AF9-EB712A36A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IRC-CPCM-Part-1-Templates</Template>
  <TotalTime>4321</TotalTime>
  <Words>3338</Words>
  <Application>Microsoft Office PowerPoint</Application>
  <PresentationFormat>Widescreen</PresentationFormat>
  <Paragraphs>217</Paragraphs>
  <Slides>24</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Helvetica Neue</vt:lpstr>
      <vt:lpstr>Symbol</vt:lpstr>
      <vt:lpstr>Wingdings</vt:lpstr>
      <vt:lpstr>Office Theme</vt:lpstr>
      <vt:lpstr>PowerPoint Presentation</vt:lpstr>
      <vt:lpstr>PowerPoint Presentation</vt:lpstr>
      <vt:lpstr>Par où commencer?</vt:lpstr>
      <vt:lpstr>PowerPoint Presentation</vt:lpstr>
      <vt:lpstr>Pourquoi devons-nous transformer nos approches ?</vt:lpstr>
      <vt:lpstr>Y a-t-il des défis à relever pour adapter nos approches ?</vt:lpstr>
      <vt:lpstr>PowerPoint Presentation</vt:lpstr>
      <vt:lpstr>PowerPoint Presentation</vt:lpstr>
      <vt:lpstr>PowerPoint Presentation</vt:lpstr>
      <vt:lpstr>Approches facilitatives des programmes</vt:lpstr>
      <vt:lpstr>Comment pouvons-nous... </vt:lpstr>
      <vt:lpstr>Quelques considérations pour une action adaptée</vt:lpstr>
      <vt:lpstr>Quelques considérations pour une action adaptée (suite)</vt:lpstr>
      <vt:lpstr>Engager les volontaires de la communauté</vt:lpstr>
      <vt:lpstr>Travailler avec les volontaires</vt:lpstr>
      <vt:lpstr>Élargir le rôle des volontaires</vt:lpstr>
      <vt:lpstr>PowerPoint Presentation</vt:lpstr>
      <vt:lpstr> Transformer nos organisations </vt:lpstr>
      <vt:lpstr>Les Organisations adaptées</vt:lpstr>
      <vt:lpstr>Cadre de compétences pour la protection de l'enfance dans l'action humanitaire (Alliance) </vt:lpstr>
      <vt:lpstr>PowerPoint Presentation</vt:lpstr>
      <vt:lpstr>Récapitulation des buts et des objectifs d'apprentissage</vt:lpstr>
      <vt:lpstr>PowerPoint Presentation</vt:lpstr>
      <vt:lpstr>Je vous remercie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Dominique Mwepu</cp:lastModifiedBy>
  <cp:revision>291</cp:revision>
  <cp:lastPrinted>2019-08-07T10:48:12Z</cp:lastPrinted>
  <dcterms:created xsi:type="dcterms:W3CDTF">2017-12-20T18:51:03Z</dcterms:created>
  <dcterms:modified xsi:type="dcterms:W3CDTF">2020-04-27T20:53:39Z</dcterms:modified>
</cp:coreProperties>
</file>