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1" r:id="rId2"/>
    <p:sldId id="286" r:id="rId3"/>
    <p:sldId id="304" r:id="rId4"/>
    <p:sldId id="295" r:id="rId5"/>
    <p:sldId id="289" r:id="rId6"/>
    <p:sldId id="292" r:id="rId7"/>
    <p:sldId id="290" r:id="rId8"/>
    <p:sldId id="293" r:id="rId9"/>
    <p:sldId id="294" r:id="rId10"/>
    <p:sldId id="296" r:id="rId11"/>
    <p:sldId id="298" r:id="rId12"/>
    <p:sldId id="300" r:id="rId13"/>
    <p:sldId id="299" r:id="rId14"/>
    <p:sldId id="301" r:id="rId15"/>
    <p:sldId id="302" r:id="rId16"/>
    <p:sldId id="303" r:id="rId17"/>
    <p:sldId id="305" r:id="rId18"/>
    <p:sldId id="307" r:id="rId19"/>
    <p:sldId id="315" r:id="rId20"/>
    <p:sldId id="306" r:id="rId21"/>
    <p:sldId id="311" r:id="rId22"/>
    <p:sldId id="312" r:id="rId23"/>
    <p:sldId id="308" r:id="rId24"/>
    <p:sldId id="309" r:id="rId25"/>
    <p:sldId id="310" r:id="rId26"/>
    <p:sldId id="288" r:id="rId27"/>
    <p:sldId id="287"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E78"/>
    <a:srgbClr val="97467D"/>
    <a:srgbClr val="026794"/>
    <a:srgbClr val="405E79"/>
    <a:srgbClr val="35B2B4"/>
    <a:srgbClr val="95CD7A"/>
    <a:srgbClr val="70995C"/>
    <a:srgbClr val="D5EBCA"/>
    <a:srgbClr val="000000"/>
    <a:srgbClr val="E3D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9608" autoAdjust="0"/>
  </p:normalViewPr>
  <p:slideViewPr>
    <p:cSldViewPr snapToGrid="0" snapToObjects="1">
      <p:cViewPr varScale="1">
        <p:scale>
          <a:sx n="54" d="100"/>
          <a:sy n="54" d="100"/>
        </p:scale>
        <p:origin x="138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423959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communication est l'un des éléments les plus importants des approches facilitatrices. Elle semble être quelque chose que nous faisons naturellement, mais elle est influencée par de nombreux facteurs dans notre environnement particulier, comme la culture et les normes sociales. Les styles de communication peuvent varier considérablement d'une culture à l'autre; si nous ne sommes pas sensibles aux différences, nous pouvons rencontrer des difficultés dans notre travail de protection de l'enfance au niveau communautaire.</a:t>
            </a:r>
          </a:p>
          <a:p>
            <a:endParaRPr lang="en-US" dirty="0"/>
          </a:p>
          <a:p>
            <a:r>
              <a:rPr lang="fr-FR" b="1" dirty="0"/>
              <a:t>Nous devons être conscients du fait que même entre nous, dans nos propres organisations, nous pouvons communiquer les mêmes messages/concepts de différentes manières. Cela peut avoir des répercussions négatives sur notre engagement communautaire.</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193750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communication ne se limite pas à la langue. La communication verbale implique également le ton et le volume, l'interprétation, etc. L'utilisation de ces éléments peut varier selon le public en raison de considérations culturelles, et ces indices peuvent ne pas nous être familiers au moment où nous entrons dans une nouvelle communauté. D'autres facteurs, tels que l'âge, le genre, la dynamique du pouvoir, etc. peuvent également influencer la communication.</a:t>
            </a:r>
            <a:endParaRPr lang="en-US" dirty="0"/>
          </a:p>
          <a:p>
            <a:endParaRPr lang="en-US" dirty="0"/>
          </a:p>
          <a:p>
            <a:r>
              <a:rPr lang="fr-FR" dirty="0"/>
              <a:t>Une grande partie de notre communication est non verbale (ou langage corporel), qui peut être subtile et difficile à percevoir. La communication non verbale est également influencée par la culture et les normes sociales.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22192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Lorsque nous nous engageons avec les membres de la communauté, nous apprenons par le biais d'une observation et d'une écoute attentives. L'écoute nous permet de mieux comprendre les risques, les capacités de protection et les ressources de la communauté en matière de protection de l'enfance. Plus important encore, elle donne également à nos collaborateurs de la communauté l'occasion de réfléchir à leur situation, d'exprimer leurs préoccupations et leurs connaissances, de résoudre des problèmes, entre autres. Ce processus est encourageant et renforce le respect et la confiance mutuels. </a:t>
            </a:r>
          </a:p>
          <a:p>
            <a:endParaRPr lang="en-US" dirty="0"/>
          </a:p>
          <a:p>
            <a:r>
              <a:rPr lang="fr-FR" dirty="0"/>
              <a:t>L'écoute active est une forme d'écoute engagée et est essentielle dans la protection de l'enfance au niveau communautaire. Elle est patiente, curieuse, approfondie et encourageante. Il existe des techniques qui peuvent être pratiquées, mais cela nécessite vraiment des «compétences générales» comme l'empathie, le respect et l'humilité.</a:t>
            </a:r>
          </a:p>
          <a:p>
            <a:endParaRPr lang="en-US" baseline="0" dirty="0"/>
          </a:p>
          <a:p>
            <a:r>
              <a:rPr lang="fr-FR" baseline="0" dirty="0"/>
              <a:t>Les participants peuvent être habitués à des méthodes spécifiques, telles que l'ORID (voir document facultatif), qui peuvent être présentées avec des séances de pratique et des lectures de suivi.</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23819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46494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10 minutes </a:t>
            </a:r>
          </a:p>
          <a:p>
            <a:r>
              <a:rPr lang="fr-FR" sz="1200" kern="1200" dirty="0">
                <a:solidFill>
                  <a:schemeClr val="tx1"/>
                </a:solidFill>
                <a:effectLst/>
                <a:latin typeface="+mn-lt"/>
                <a:ea typeface="+mn-ea"/>
                <a:cs typeface="+mn-cs"/>
              </a:rPr>
              <a:t>Il s'agit d'un exercice qui se concentre sur les stratégies permettant de comprendre le contenu lorsque celui-ci n'est pas toujours apparent. Il peut être effectué à deux ou dans n'importe quel type de « Fishball ». Le sujet de l'orateur peut également être adapté au contexte de la formation si cela est pertinent.</a:t>
            </a:r>
            <a:endParaRPr lang="en-US" sz="1200" kern="1200" dirty="0">
              <a:solidFill>
                <a:schemeClr val="tx1"/>
              </a:solidFill>
              <a:effectLst/>
              <a:latin typeface="+mn-lt"/>
              <a:ea typeface="+mn-ea"/>
              <a:cs typeface="+mn-cs"/>
            </a:endParaRPr>
          </a:p>
          <a:p>
            <a:pPr marL="228600" lvl="0" indent="-228600">
              <a:buFont typeface="+mj-lt"/>
              <a:buAutoNum type="arabicPeriod"/>
            </a:pPr>
            <a:r>
              <a:rPr lang="fr-FR" sz="1200" kern="1200" dirty="0">
                <a:solidFill>
                  <a:schemeClr val="tx1"/>
                </a:solidFill>
                <a:effectLst/>
                <a:latin typeface="+mn-lt"/>
                <a:ea typeface="+mn-ea"/>
                <a:cs typeface="+mn-cs"/>
              </a:rPr>
              <a:t>Demandez à deux participants de se porter volontaires pour être un orateur et un auditeur. </a:t>
            </a:r>
          </a:p>
          <a:p>
            <a:pPr marL="228600" lvl="0" indent="-228600">
              <a:buFont typeface="+mj-lt"/>
              <a:buAutoNum type="arabicPeriod"/>
            </a:pPr>
            <a:r>
              <a:rPr lang="fr-FR" sz="1200" kern="1200" dirty="0">
                <a:solidFill>
                  <a:schemeClr val="tx1"/>
                </a:solidFill>
                <a:effectLst/>
                <a:latin typeface="+mn-lt"/>
                <a:ea typeface="+mn-ea"/>
                <a:cs typeface="+mn-cs"/>
              </a:rPr>
              <a:t>L'orateur devra parler de quelque chose qu'il veut </a:t>
            </a:r>
            <a:r>
              <a:rPr lang="fr-FR" sz="1200" u="sng" kern="1200" dirty="0">
                <a:solidFill>
                  <a:schemeClr val="tx1"/>
                </a:solidFill>
                <a:effectLst/>
                <a:latin typeface="+mn-lt"/>
                <a:ea typeface="+mn-ea"/>
                <a:cs typeface="+mn-cs"/>
              </a:rPr>
              <a:t>sans préciser de quoi il s'agit</a:t>
            </a:r>
            <a:r>
              <a:rPr lang="fr-FR" sz="1200" kern="1200" dirty="0">
                <a:solidFill>
                  <a:schemeClr val="tx1"/>
                </a:solidFill>
                <a:effectLst/>
                <a:latin typeface="+mn-lt"/>
                <a:ea typeface="+mn-ea"/>
                <a:cs typeface="+mn-cs"/>
              </a:rPr>
              <a:t>. Vous pouvez déterminer ce que c'est; par exemple, un voyage qu'il aimerait faire, un repas qu'il aimerait manger. Donnez-lui quelques minutes pour se préparer.</a:t>
            </a:r>
          </a:p>
          <a:p>
            <a:pPr marL="228600" lvl="0" indent="-228600">
              <a:buFont typeface="+mj-lt"/>
              <a:buAutoNum type="arabicPeriod"/>
            </a:pPr>
            <a:r>
              <a:rPr lang="fr-FR" sz="1200" kern="1200" dirty="0">
                <a:solidFill>
                  <a:schemeClr val="tx1"/>
                </a:solidFill>
                <a:effectLst/>
                <a:latin typeface="+mn-lt"/>
                <a:ea typeface="+mn-ea"/>
                <a:cs typeface="+mn-cs"/>
              </a:rPr>
              <a:t>L'auditeur doit s'entraîner à l'écoute active</a:t>
            </a:r>
            <a:r>
              <a:rPr lang="fr-FR"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écouter attentivement ce qui est dit et ce qui ne l'est pas tout à fait, et démontrer son écoute à l'orateur par son comportement. </a:t>
            </a:r>
          </a:p>
          <a:p>
            <a:pPr marL="228600" lvl="0" indent="-228600">
              <a:buFont typeface="+mj-lt"/>
              <a:buAutoNum type="arabicPeriod"/>
            </a:pPr>
            <a:r>
              <a:rPr lang="fr-FR" sz="1200" kern="1200" dirty="0">
                <a:solidFill>
                  <a:schemeClr val="tx1"/>
                </a:solidFill>
                <a:effectLst/>
                <a:latin typeface="+mn-lt"/>
                <a:ea typeface="+mn-ea"/>
                <a:cs typeface="+mn-cs"/>
              </a:rPr>
              <a:t>Après 3 ou 4 minutes, l'auditeur doit résumer quelques-uns des principaux points qu'il a entendu l'orateur formuler, puis faire une suggestion approximative de ce à quoi l'orateur se référait.</a:t>
            </a:r>
          </a:p>
          <a:p>
            <a:pPr marL="228600" lvl="0" indent="-228600">
              <a:buFont typeface="+mj-lt"/>
              <a:buAutoNum type="arabicPeriod"/>
            </a:pPr>
            <a:r>
              <a:rPr lang="fr-FR" sz="1200" kern="1200" dirty="0">
                <a:solidFill>
                  <a:schemeClr val="tx1"/>
                </a:solidFill>
                <a:effectLst/>
                <a:latin typeface="+mn-lt"/>
                <a:ea typeface="+mn-ea"/>
                <a:cs typeface="+mn-cs"/>
              </a:rPr>
              <a:t>Les deux personnes examinent à quel point l'auditeur était proche de ce que l'orateur voulait dire</a:t>
            </a:r>
            <a:r>
              <a:rPr lang="en-A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228600" lvl="0" indent="-228600">
              <a:buFont typeface="+mj-lt"/>
              <a:buAutoNum type="arabicPeriod"/>
            </a:pPr>
            <a:r>
              <a:rPr lang="fr-FR" sz="1200" kern="1200" dirty="0">
                <a:solidFill>
                  <a:schemeClr val="tx1"/>
                </a:solidFill>
                <a:effectLst/>
                <a:latin typeface="+mn-lt"/>
                <a:ea typeface="+mn-ea"/>
                <a:cs typeface="+mn-cs"/>
              </a:rPr>
              <a:t>Faites un compte-rendu en plénière ou avec les observateurs du « fishball » sur la façon dont l'auditeur a fait preuve de comportements d'écoute active.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113461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10 minutes </a:t>
            </a:r>
          </a:p>
          <a:p>
            <a:endParaRPr lang="en-US" dirty="0"/>
          </a:p>
          <a:p>
            <a:r>
              <a:rPr lang="fr-FR" sz="1200" kern="1200" dirty="0">
                <a:solidFill>
                  <a:schemeClr val="tx1"/>
                </a:solidFill>
                <a:effectLst/>
                <a:latin typeface="+mn-lt"/>
                <a:ea typeface="+mn-ea"/>
                <a:cs typeface="+mn-cs"/>
              </a:rPr>
              <a:t>Cet exercice peut être difficile et il est préférable de le faire en groupes de taille moyenne (environ 10 personnes).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participants forment une ligne et reçoivent un sujet à discuter. Vous pouvez suggérer: «Quelles sont les approches au niveau communautaire de la protection de l'enfance?»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Expliquez qu'une personne va commencer à parler, et que lorsqu'on lui demande de s'arrêter, la personne suivante doit reprendre et compléter la dernière phrase de l'orateur précédent.</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Demandez aux premiers participants de la ligne de commencer à parler; après environ 20 à 30 secondes, dites «stop» et demandez à la personne suivante de continuer.</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Variation: Une fois que le groupe a compris, au lieu de suivre le même schéma (1 à 2 à 3 à 4 à 5, etc.), le formateur nomme la personne qui doit continuer la partie suivante de la déclaration, ce qui oblige tous les délégués à écouter attentivement ce que chacun dit au lieu de se concentrer uniquement sur la personne qui les précède.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Débriefez avec les participants sur ce qui a été difficile et sur ce qu'ils ont fait pour se concentrer sur l'orateur.</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2241449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15 minutes </a:t>
            </a:r>
          </a:p>
          <a:p>
            <a:endParaRPr lang="en-US" dirty="0"/>
          </a:p>
          <a:p>
            <a:r>
              <a:rPr lang="fr-FR" sz="1200" b="1" kern="1200" dirty="0">
                <a:solidFill>
                  <a:schemeClr val="tx1"/>
                </a:solidFill>
                <a:effectLst/>
                <a:latin typeface="+mn-lt"/>
                <a:ea typeface="+mn-ea"/>
                <a:cs typeface="+mn-cs"/>
              </a:rPr>
              <a:t>Ceci n'est pas destiné à démontrer une discussion de groupe réelle que vous auriez sur le terrain. Il s'agit de pratiquer l'observation, l'écoute active et d'utiliser des questions ouvertes.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L'exercice de formation fonctionne mieux avec un maximum de 12 participants (moins pour un petit groupe). Il se concentre sur l'observation, les</a:t>
            </a:r>
            <a:r>
              <a:rPr lang="fr-FR" sz="1200" kern="1200" baseline="0" dirty="0">
                <a:solidFill>
                  <a:schemeClr val="tx1"/>
                </a:solidFill>
                <a:effectLst/>
                <a:latin typeface="+mn-lt"/>
                <a:ea typeface="+mn-ea"/>
                <a:cs typeface="+mn-cs"/>
              </a:rPr>
              <a:t> compétences en </a:t>
            </a:r>
            <a:r>
              <a:rPr lang="fr-FR" sz="1200" kern="1200" dirty="0">
                <a:solidFill>
                  <a:schemeClr val="tx1"/>
                </a:solidFill>
                <a:effectLst/>
                <a:latin typeface="+mn-lt"/>
                <a:ea typeface="+mn-ea"/>
                <a:cs typeface="+mn-cs"/>
              </a:rPr>
              <a:t>écoute active et l'utilisation de questions ouvertes. Il est basé sur un extrait d'un poème de Rudyard Kipling: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garde six serviteurs honnêtes</a:t>
            </a:r>
          </a:p>
          <a:p>
            <a:r>
              <a:rPr lang="fr-FR" sz="1200" kern="1200" dirty="0">
                <a:solidFill>
                  <a:schemeClr val="tx1"/>
                </a:solidFill>
                <a:effectLst/>
                <a:latin typeface="+mn-lt"/>
                <a:ea typeface="+mn-ea"/>
                <a:cs typeface="+mn-cs"/>
              </a:rPr>
              <a:t>(Ils m'ont appris tout ce que je savais) ;</a:t>
            </a:r>
          </a:p>
          <a:p>
            <a:r>
              <a:rPr lang="fr-FR" sz="1200" kern="1200" dirty="0">
                <a:solidFill>
                  <a:schemeClr val="tx1"/>
                </a:solidFill>
                <a:effectLst/>
                <a:latin typeface="+mn-lt"/>
                <a:ea typeface="+mn-ea"/>
                <a:cs typeface="+mn-cs"/>
              </a:rPr>
              <a:t>Leurs noms sont </a:t>
            </a:r>
            <a:r>
              <a:rPr lang="fr-FR" sz="1200" b="1" kern="1200" dirty="0">
                <a:solidFill>
                  <a:schemeClr val="tx1"/>
                </a:solidFill>
                <a:effectLst/>
                <a:latin typeface="+mn-lt"/>
                <a:ea typeface="+mn-ea"/>
                <a:cs typeface="+mn-cs"/>
              </a:rPr>
              <a:t>Quoi</a:t>
            </a:r>
            <a:r>
              <a:rPr lang="fr-FR" sz="1200" kern="1200" dirty="0">
                <a:solidFill>
                  <a:schemeClr val="tx1"/>
                </a:solidFill>
                <a:effectLst/>
                <a:latin typeface="+mn-lt"/>
                <a:ea typeface="+mn-ea"/>
                <a:cs typeface="+mn-cs"/>
              </a:rPr>
              <a:t> et </a:t>
            </a:r>
            <a:r>
              <a:rPr lang="fr-FR" sz="1200" b="1" kern="1200" dirty="0">
                <a:solidFill>
                  <a:schemeClr val="tx1"/>
                </a:solidFill>
                <a:effectLst/>
                <a:latin typeface="+mn-lt"/>
                <a:ea typeface="+mn-ea"/>
                <a:cs typeface="+mn-cs"/>
              </a:rPr>
              <a:t>Pourquoi</a:t>
            </a:r>
            <a:r>
              <a:rPr lang="fr-FR" sz="1200" kern="1200" dirty="0">
                <a:solidFill>
                  <a:schemeClr val="tx1"/>
                </a:solidFill>
                <a:effectLst/>
                <a:latin typeface="+mn-lt"/>
                <a:ea typeface="+mn-ea"/>
                <a:cs typeface="+mn-cs"/>
              </a:rPr>
              <a:t> et </a:t>
            </a:r>
            <a:r>
              <a:rPr lang="fr-FR" sz="1200" b="1" kern="1200" dirty="0">
                <a:solidFill>
                  <a:schemeClr val="tx1"/>
                </a:solidFill>
                <a:effectLst/>
                <a:latin typeface="+mn-lt"/>
                <a:ea typeface="+mn-ea"/>
                <a:cs typeface="+mn-cs"/>
              </a:rPr>
              <a:t>Quand</a:t>
            </a:r>
          </a:p>
          <a:p>
            <a:r>
              <a:rPr lang="fr-FR" sz="1200" kern="1200" dirty="0">
                <a:solidFill>
                  <a:schemeClr val="tx1"/>
                </a:solidFill>
                <a:effectLst/>
                <a:latin typeface="+mn-lt"/>
                <a:ea typeface="+mn-ea"/>
                <a:cs typeface="+mn-cs"/>
              </a:rPr>
              <a:t>Et </a:t>
            </a:r>
            <a:r>
              <a:rPr lang="fr-FR" sz="1200" b="1" kern="1200" dirty="0">
                <a:solidFill>
                  <a:schemeClr val="tx1"/>
                </a:solidFill>
                <a:effectLst/>
                <a:latin typeface="+mn-lt"/>
                <a:ea typeface="+mn-ea"/>
                <a:cs typeface="+mn-cs"/>
              </a:rPr>
              <a:t>Comment</a:t>
            </a:r>
            <a:r>
              <a:rPr lang="fr-FR" sz="1200" kern="1200" baseline="0" dirty="0">
                <a:solidFill>
                  <a:schemeClr val="tx1"/>
                </a:solidFill>
                <a:effectLst/>
                <a:latin typeface="+mn-lt"/>
                <a:ea typeface="+mn-ea"/>
                <a:cs typeface="+mn-cs"/>
              </a:rPr>
              <a:t> et</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Où</a:t>
            </a:r>
            <a:r>
              <a:rPr lang="fr-FR" sz="1200" kern="1200" dirty="0">
                <a:solidFill>
                  <a:schemeClr val="tx1"/>
                </a:solidFill>
                <a:effectLst/>
                <a:latin typeface="+mn-lt"/>
                <a:ea typeface="+mn-ea"/>
                <a:cs typeface="+mn-cs"/>
              </a:rPr>
              <a:t> et </a:t>
            </a:r>
            <a:r>
              <a:rPr lang="fr-FR" sz="1200" b="1" kern="1200" dirty="0">
                <a:solidFill>
                  <a:schemeClr val="tx1"/>
                </a:solidFill>
                <a:effectLst/>
                <a:latin typeface="+mn-lt"/>
                <a:ea typeface="+mn-ea"/>
                <a:cs typeface="+mn-cs"/>
              </a:rPr>
              <a:t>Qui</a:t>
            </a: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228600" lvl="0" indent="-228600">
              <a:buFont typeface="+mj-lt"/>
              <a:buAutoNum type="arabicPeriod"/>
            </a:pPr>
            <a:r>
              <a:rPr lang="fr-FR" sz="1200" kern="1200" dirty="0">
                <a:solidFill>
                  <a:schemeClr val="tx1"/>
                </a:solidFill>
                <a:effectLst/>
                <a:latin typeface="+mn-lt"/>
                <a:ea typeface="+mn-ea"/>
                <a:cs typeface="+mn-cs"/>
              </a:rPr>
              <a:t>Placez les participants en forme de fer à cheval (assis ou debout). Faites écrire les six mots sur un tableau de conférence ou sur une diapositive PowerPoint. Gardez-les en évidence tout au long de l'activité.</a:t>
            </a:r>
          </a:p>
          <a:p>
            <a:pPr marL="228600" lvl="0" indent="-228600">
              <a:buFont typeface="+mj-lt"/>
              <a:buAutoNum type="arabicPeriod"/>
            </a:pPr>
            <a:r>
              <a:rPr lang="fr-FR" sz="1200" kern="1200" dirty="0">
                <a:solidFill>
                  <a:schemeClr val="tx1"/>
                </a:solidFill>
                <a:effectLst/>
                <a:latin typeface="+mn-lt"/>
                <a:ea typeface="+mn-ea"/>
                <a:cs typeface="+mn-cs"/>
              </a:rPr>
              <a:t>Dites aux participants que vous allez vous entraîner à utiliser des questions ouvertes, ce qui permettra de tester leurs capacités d'écoute et d'observation. </a:t>
            </a:r>
          </a:p>
          <a:p>
            <a:pPr marL="228600" lvl="0" indent="-228600">
              <a:buFont typeface="+mj-lt"/>
              <a:buAutoNum type="arabicPeriod"/>
            </a:pPr>
            <a:r>
              <a:rPr lang="fr-FR" sz="1200" kern="1200" dirty="0">
                <a:solidFill>
                  <a:schemeClr val="tx1"/>
                </a:solidFill>
                <a:effectLst/>
                <a:latin typeface="+mn-lt"/>
                <a:ea typeface="+mn-ea"/>
                <a:cs typeface="+mn-cs"/>
              </a:rPr>
              <a:t>Demandez à un volontaire de quitter la salle.</a:t>
            </a:r>
          </a:p>
          <a:p>
            <a:pPr marL="228600" lvl="0" indent="-228600">
              <a:buFont typeface="+mj-lt"/>
              <a:buAutoNum type="arabicPeriod"/>
            </a:pPr>
            <a:r>
              <a:rPr lang="fr-FR" sz="1200" kern="1200" dirty="0">
                <a:solidFill>
                  <a:schemeClr val="tx1"/>
                </a:solidFill>
                <a:effectLst/>
                <a:latin typeface="+mn-lt"/>
                <a:ea typeface="+mn-ea"/>
                <a:cs typeface="+mn-cs"/>
              </a:rPr>
              <a:t>Le groupe doit décider de ce qu'il veut savoir sur le volontaire, par exemple son sport préféré, sa nourriture, son film, son lieu de vacances, etc. Quelque chose de spécifique et dans les limites du respect de la vie privée et de la décence!</a:t>
            </a:r>
          </a:p>
          <a:p>
            <a:pPr marL="228600" lvl="0" indent="-228600">
              <a:buFont typeface="+mj-lt"/>
              <a:buAutoNum type="arabicPeriod"/>
            </a:pPr>
            <a:r>
              <a:rPr lang="fr-FR" sz="1200" kern="1200" dirty="0">
                <a:solidFill>
                  <a:schemeClr val="tx1"/>
                </a:solidFill>
                <a:effectLst/>
                <a:latin typeface="+mn-lt"/>
                <a:ea typeface="+mn-ea"/>
                <a:cs typeface="+mn-cs"/>
              </a:rPr>
              <a:t>Une fois que le groupe a décidé de sa question secrète, invitez le volontaire à revenir s'asseoir à l'avant. Il ou elle doit alors faire une déclaration – sur n'importe quoi. Le volontaire ne connaît pas la question, il est donc encouragé à dire tout ce qui lui vient à l'esprit, comme «En venant ici aujourd'hui, j'ai vu un écureuil».</a:t>
            </a:r>
          </a:p>
          <a:p>
            <a:pPr marL="228600" lvl="0" indent="-228600">
              <a:buFont typeface="+mj-lt"/>
              <a:buAutoNum type="arabicPeriod"/>
            </a:pPr>
            <a:r>
              <a:rPr lang="fr-FR" sz="1200" kern="1200" dirty="0">
                <a:solidFill>
                  <a:schemeClr val="tx1"/>
                </a:solidFill>
                <a:effectLst/>
                <a:latin typeface="+mn-lt"/>
                <a:ea typeface="+mn-ea"/>
                <a:cs typeface="+mn-cs"/>
              </a:rPr>
              <a:t>Le volontaire se tourne ensuite vers la première personne dans le fer à cheval. Cette personne peut poser n'importe quelle </a:t>
            </a:r>
            <a:r>
              <a:rPr lang="fr-FR" sz="1200" b="1" kern="1200" dirty="0">
                <a:solidFill>
                  <a:schemeClr val="tx1"/>
                </a:solidFill>
                <a:effectLst/>
                <a:latin typeface="+mn-lt"/>
                <a:ea typeface="+mn-ea"/>
                <a:cs typeface="+mn-cs"/>
              </a:rPr>
              <a:t>question OUVERTE</a:t>
            </a:r>
            <a:r>
              <a:rPr lang="fr-FR" sz="1200" kern="1200" dirty="0">
                <a:solidFill>
                  <a:schemeClr val="tx1"/>
                </a:solidFill>
                <a:effectLst/>
                <a:latin typeface="+mn-lt"/>
                <a:ea typeface="+mn-ea"/>
                <a:cs typeface="+mn-cs"/>
              </a:rPr>
              <a:t>, mais elle doit être basée sur la dernière chose qui sort de la bouche du volontaire; toute question ultérieure doit inclure un ou tous les derniers mots qui sortent de la bouche du volontaire.</a:t>
            </a:r>
          </a:p>
          <a:p>
            <a:pPr marL="228600" lvl="0" indent="-228600">
              <a:buFont typeface="+mj-lt"/>
              <a:buAutoNum type="arabicPeriod"/>
            </a:pPr>
            <a:r>
              <a:rPr lang="fr-FR" sz="1200" kern="1200" dirty="0">
                <a:solidFill>
                  <a:schemeClr val="tx1"/>
                </a:solidFill>
                <a:effectLst/>
                <a:latin typeface="+mn-lt"/>
                <a:ea typeface="+mn-ea"/>
                <a:cs typeface="+mn-cs"/>
              </a:rPr>
              <a:t>Cela continue jusqu'à ce que les questions amènent l'orateur à répondre à la question décidée par le groupe.</a:t>
            </a:r>
          </a:p>
          <a:p>
            <a:pPr marL="228600" lvl="0" indent="-228600">
              <a:buFont typeface="+mj-lt"/>
              <a:buAutoNum type="arabicPeriod"/>
            </a:pPr>
            <a:endParaRPr lang="en-AU" sz="1200" kern="1200" dirty="0">
              <a:solidFill>
                <a:schemeClr val="tx1"/>
              </a:solidFill>
              <a:effectLst/>
              <a:latin typeface="+mn-lt"/>
              <a:ea typeface="+mn-ea"/>
              <a:cs typeface="+mn-cs"/>
            </a:endParaRPr>
          </a:p>
          <a:p>
            <a:pPr marL="0" lvl="0" indent="0">
              <a:buFont typeface="+mj-lt"/>
              <a:buNone/>
            </a:pPr>
            <a:r>
              <a:rPr lang="fr-FR" sz="1200" kern="1200" dirty="0">
                <a:solidFill>
                  <a:schemeClr val="tx1"/>
                </a:solidFill>
                <a:effectLst/>
                <a:latin typeface="+mn-lt"/>
                <a:ea typeface="+mn-ea"/>
                <a:cs typeface="+mn-cs"/>
              </a:rPr>
              <a:t>Exemple </a:t>
            </a:r>
            <a:r>
              <a:rPr lang="en-AU" sz="1200" kern="1200" baseline="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la question est: «Quelle est votre équipe de football préférée?»</a:t>
            </a:r>
            <a:endParaRPr lang="en-AU" sz="1200" kern="1200" baseline="0" dirty="0">
              <a:solidFill>
                <a:schemeClr val="tx1"/>
              </a:solidFill>
              <a:effectLst/>
              <a:latin typeface="+mn-lt"/>
              <a:ea typeface="+mn-ea"/>
              <a:cs typeface="+mn-cs"/>
            </a:endParaRPr>
          </a:p>
          <a:p>
            <a:pPr marL="0" lvl="0" indent="0">
              <a:buFont typeface="+mj-lt"/>
              <a:buNone/>
            </a:pPr>
            <a:endParaRPr lang="en-AU" sz="1200"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Participant 1: - </a:t>
            </a:r>
            <a:r>
              <a:rPr lang="fr-FR" sz="1200" i="1" kern="1200" dirty="0">
                <a:solidFill>
                  <a:schemeClr val="tx1"/>
                </a:solidFill>
                <a:effectLst/>
                <a:latin typeface="+mn-lt"/>
                <a:ea typeface="+mn-ea"/>
                <a:cs typeface="+mn-cs"/>
              </a:rPr>
              <a:t>De quelle couleur était l'écureuil?</a:t>
            </a:r>
          </a:p>
          <a:p>
            <a:r>
              <a:rPr lang="en-US" sz="1200" i="1" kern="1200" dirty="0">
                <a:solidFill>
                  <a:schemeClr val="tx1"/>
                </a:solidFill>
                <a:effectLst/>
                <a:latin typeface="+mn-lt"/>
                <a:ea typeface="+mn-ea"/>
                <a:cs typeface="+mn-cs"/>
              </a:rPr>
              <a:t>Volontaire: Gris</a:t>
            </a:r>
          </a:p>
          <a:p>
            <a:r>
              <a:rPr lang="en-US" sz="1200" i="1" kern="1200" dirty="0">
                <a:solidFill>
                  <a:schemeClr val="tx1"/>
                </a:solidFill>
                <a:effectLst/>
                <a:latin typeface="+mn-lt"/>
                <a:ea typeface="+mn-ea"/>
                <a:cs typeface="+mn-cs"/>
              </a:rPr>
              <a:t>Participant 2: </a:t>
            </a:r>
            <a:r>
              <a:rPr lang="fr-FR" sz="1200" i="1" kern="1200" dirty="0">
                <a:solidFill>
                  <a:schemeClr val="tx1"/>
                </a:solidFill>
                <a:effectLst/>
                <a:latin typeface="+mn-lt"/>
                <a:ea typeface="+mn-ea"/>
                <a:cs typeface="+mn-cs"/>
              </a:rPr>
              <a:t>Quelles sont les autres couleurs à part le gris?</a:t>
            </a:r>
          </a:p>
          <a:p>
            <a:r>
              <a:rPr lang="en-US" sz="1200" i="1" kern="1200" dirty="0">
                <a:solidFill>
                  <a:schemeClr val="tx1"/>
                </a:solidFill>
                <a:effectLst/>
                <a:latin typeface="+mn-lt"/>
                <a:ea typeface="+mn-ea"/>
                <a:cs typeface="+mn-cs"/>
              </a:rPr>
              <a:t>Volontaire : Rouge</a:t>
            </a:r>
          </a:p>
          <a:p>
            <a:r>
              <a:rPr lang="en-US" sz="1200" i="1" kern="1200" dirty="0">
                <a:solidFill>
                  <a:schemeClr val="tx1"/>
                </a:solidFill>
                <a:effectLst/>
                <a:latin typeface="+mn-lt"/>
                <a:ea typeface="+mn-ea"/>
                <a:cs typeface="+mn-cs"/>
              </a:rPr>
              <a:t>Participant 3: </a:t>
            </a:r>
            <a:r>
              <a:rPr lang="fr-FR" sz="1200" i="1" kern="1200" dirty="0">
                <a:solidFill>
                  <a:schemeClr val="tx1"/>
                </a:solidFill>
                <a:effectLst/>
                <a:latin typeface="+mn-lt"/>
                <a:ea typeface="+mn-ea"/>
                <a:cs typeface="+mn-cs"/>
              </a:rPr>
              <a:t>Quelles autres choses sont de couleur Rouge?</a:t>
            </a:r>
          </a:p>
          <a:p>
            <a:r>
              <a:rPr lang="en-US" sz="1200" i="1" kern="1200" dirty="0">
                <a:solidFill>
                  <a:schemeClr val="tx1"/>
                </a:solidFill>
                <a:effectLst/>
                <a:latin typeface="+mn-lt"/>
                <a:ea typeface="+mn-ea"/>
                <a:cs typeface="+mn-cs"/>
              </a:rPr>
              <a:t>Volontaire: Pommes/Sang/Robins/Feux de signalisation</a:t>
            </a:r>
          </a:p>
          <a:p>
            <a:r>
              <a:rPr lang="en-US" sz="1200" i="1" kern="1200" dirty="0">
                <a:solidFill>
                  <a:schemeClr val="tx1"/>
                </a:solidFill>
                <a:effectLst/>
                <a:latin typeface="+mn-lt"/>
                <a:ea typeface="+mn-ea"/>
                <a:cs typeface="+mn-cs"/>
              </a:rPr>
              <a:t>Participant 4: (CATASTROPHE À VENIR) Aimez-vous les Robins?</a:t>
            </a:r>
          </a:p>
          <a:p>
            <a:r>
              <a:rPr lang="fr-FR" sz="1200" i="1" kern="1200" dirty="0">
                <a:solidFill>
                  <a:schemeClr val="tx1"/>
                </a:solidFill>
                <a:effectLst/>
                <a:latin typeface="+mn-lt"/>
                <a:ea typeface="+mn-ea"/>
                <a:cs typeface="+mn-cs"/>
              </a:rPr>
              <a:t>Volontaire: OUI! - (Catastrophe - une question fermée a été posée. Une personne n'écoutait pas, mais de l'aide est à portée de main avec le numéro 5)</a:t>
            </a:r>
          </a:p>
          <a:p>
            <a:r>
              <a:rPr lang="en-US" sz="1200" i="1" kern="1200" dirty="0">
                <a:solidFill>
                  <a:schemeClr val="tx1"/>
                </a:solidFill>
                <a:effectLst/>
                <a:latin typeface="+mn-lt"/>
                <a:ea typeface="+mn-ea"/>
                <a:cs typeface="+mn-cs"/>
              </a:rPr>
              <a:t>Participant 5: </a:t>
            </a:r>
            <a:r>
              <a:rPr lang="fr-FR" sz="1200" i="1" kern="1200" dirty="0">
                <a:solidFill>
                  <a:schemeClr val="tx1"/>
                </a:solidFill>
                <a:effectLst/>
                <a:latin typeface="+mn-lt"/>
                <a:ea typeface="+mn-ea"/>
                <a:cs typeface="+mn-cs"/>
              </a:rPr>
              <a:t>Quand vous dites OUI, que voulez-vous dire? (forçant le volontaire à s'ouvrir)</a:t>
            </a:r>
          </a:p>
          <a:p>
            <a:r>
              <a:rPr lang="fr-FR" sz="1200" i="1" kern="1200" dirty="0">
                <a:solidFill>
                  <a:schemeClr val="tx1"/>
                </a:solidFill>
                <a:effectLst/>
                <a:latin typeface="+mn-lt"/>
                <a:ea typeface="+mn-ea"/>
                <a:cs typeface="+mn-cs"/>
              </a:rPr>
              <a:t>Volontaire: J'aime les choses rouges, surtout la couleur de mon club de football préféré.</a:t>
            </a:r>
          </a:p>
          <a:p>
            <a:r>
              <a:rPr lang="fr-FR" sz="1200" i="1" kern="1200" dirty="0">
                <a:solidFill>
                  <a:schemeClr val="tx1"/>
                </a:solidFill>
                <a:effectLst/>
                <a:latin typeface="+mn-lt"/>
                <a:ea typeface="+mn-ea"/>
                <a:cs typeface="+mn-cs"/>
              </a:rPr>
              <a:t>Participant 6: Quel est votre club de football préféré?</a:t>
            </a:r>
          </a:p>
          <a:p>
            <a:r>
              <a:rPr lang="en-US" sz="1200" i="1" kern="1200" dirty="0">
                <a:solidFill>
                  <a:schemeClr val="tx1"/>
                </a:solidFill>
                <a:effectLst/>
                <a:latin typeface="+mn-lt"/>
                <a:ea typeface="+mn-ea"/>
                <a:cs typeface="+mn-cs"/>
              </a:rPr>
              <a:t>Volontaire: Manchester United.</a:t>
            </a: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Règles de base:</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Le volontaire doit toujours dire la vérité, mais s'il détecte ou suspecte le contenu de la question secrète, il a pour mandat d'être aussi difficile qu'il le souhaite avec des réponses évasives ou courtes. Cela permettra de tester davantage les compétences de son interlocuteur.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personnes ne sont pas autorisées à s'écarter de l'ordre des questions ou à se concerter. Vous verrez des personnes à un bout de la table qui meurent d'envie d'intervenir.</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Débriefing à la fin: Cela a-t-il été difficile? Comment avez-vous défini les questions à poser? Comment était-ce de ne pas savoir dans quelle direction la conversation allait se dérouler?</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228192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Notez que nous rencontrons de nombreuses perspectives différentes dans l'engagement au niveau communautaire, et cela peut parfois être un défi pour faciliter le dialogue. Les compétences en matière de gestion des conflits sont très importantes pour la facilitation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289439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ce qu'ils voient.</a:t>
            </a:r>
          </a:p>
          <a:p>
            <a:endParaRPr lang="en-US" dirty="0"/>
          </a:p>
          <a:p>
            <a:r>
              <a:rPr lang="fr-FR" dirty="0"/>
              <a:t>Réponses: Scène océanique </a:t>
            </a:r>
            <a:r>
              <a:rPr lang="fr-FR" b="1" dirty="0"/>
              <a:t>ou</a:t>
            </a:r>
            <a:r>
              <a:rPr lang="fr-FR" dirty="0"/>
              <a:t> Bébé en position fœtale </a:t>
            </a:r>
          </a:p>
          <a:p>
            <a:endParaRPr lang="en-US" dirty="0"/>
          </a:p>
          <a:p>
            <a:r>
              <a:rPr lang="fr-FR" dirty="0"/>
              <a:t>Réfléchissez: Nous regardons tous la même image, mais nous ne voyons pas tous la même chose.</a:t>
            </a:r>
          </a:p>
          <a:p>
            <a:endParaRPr lang="en-US" baseline="0" dirty="0"/>
          </a:p>
          <a:p>
            <a:r>
              <a:rPr lang="en-US" baseline="0" dirty="0"/>
              <a:t>Extrait de “The Third Side”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dirty="0"/>
          </a:p>
        </p:txBody>
      </p:sp>
    </p:spTree>
    <p:extLst>
      <p:ext uri="{BB962C8B-B14F-4D97-AF65-F5344CB8AC3E}">
        <p14:creationId xmlns:p14="http://schemas.microsoft.com/office/powerpoint/2010/main" val="410253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corde autour du cheval n'est attachée à rien, donc il n'y a pas de problème.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dirty="0"/>
          </a:p>
        </p:txBody>
      </p:sp>
    </p:spTree>
    <p:extLst>
      <p:ext uri="{BB962C8B-B14F-4D97-AF65-F5344CB8AC3E}">
        <p14:creationId xmlns:p14="http://schemas.microsoft.com/office/powerpoint/2010/main" val="347943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Des exercices facultatifs sont proposés dans le dossier des documents d'accompagnement, tirés du dossier sur la protection de l'enfance en ligne</a:t>
            </a:r>
            <a:r>
              <a:rPr lang="en-US" baseline="0" dirty="0"/>
              <a:t>. </a:t>
            </a:r>
            <a:r>
              <a:rPr lang="fr-FR" baseline="0" dirty="0"/>
              <a:t>Les utilisations possibles de ces outils dans le cadre de cette séance incluent</a:t>
            </a:r>
            <a:r>
              <a:rPr lang="en-US" baseline="0" dirty="0"/>
              <a:t>:</a:t>
            </a:r>
          </a:p>
          <a:p>
            <a:pPr marL="171450" indent="-171450">
              <a:buFont typeface="Arial" panose="020B0604020202020204" pitchFamily="34" charset="0"/>
              <a:buChar char="•"/>
            </a:pPr>
            <a:r>
              <a:rPr lang="fr-FR" baseline="0" dirty="0"/>
              <a:t>Adapté au contexte local et assemblé comme un cahier d'exercices pour la préparation de l'atelier</a:t>
            </a:r>
          </a:p>
          <a:p>
            <a:pPr marL="171450" indent="-171450">
              <a:buFont typeface="Arial" panose="020B0604020202020204" pitchFamily="34" charset="0"/>
              <a:buChar char="•"/>
            </a:pPr>
            <a:r>
              <a:rPr lang="fr-FR" baseline="0" dirty="0"/>
              <a:t>Allongez la séance pour inclure un ou deux des exercices (la plupart sont d'une durée de 60 à 90 minutes), ou des parties plus petites des exercices, dans le cadre de l'atelier</a:t>
            </a:r>
          </a:p>
          <a:p>
            <a:pPr marL="171450" indent="-171450">
              <a:buFont typeface="Arial" panose="020B0604020202020204" pitchFamily="34" charset="0"/>
              <a:buChar char="•"/>
            </a:pPr>
            <a:r>
              <a:rPr lang="fr-FR" baseline="0" dirty="0"/>
              <a:t>Remplacez par d'autres exercices que vous jugez plus adaptés à votre contexte</a:t>
            </a:r>
          </a:p>
          <a:p>
            <a:pPr marL="0" indent="0">
              <a:buFont typeface="Arial" panose="020B0604020202020204" pitchFamily="34" charset="0"/>
              <a:buNone/>
            </a:pPr>
            <a:endParaRPr lang="en-US" baseline="0" dirty="0"/>
          </a:p>
          <a:p>
            <a:pPr marL="0" indent="0">
              <a:buFont typeface="Arial" panose="020B0604020202020204" pitchFamily="34" charset="0"/>
              <a:buNone/>
            </a:pPr>
            <a:r>
              <a:rPr lang="fr-FR" dirty="0"/>
              <a:t>Le dossier des documents d'activité de la boîte à outils Wessells pour développer une pratique plus réfléchie et des compétences générales se trouve également dans M3.S2. et peut être utilisé là ou ici. </a:t>
            </a:r>
            <a:r>
              <a:rPr lang="fr-FR" b="1" dirty="0"/>
              <a:t>Une suggestion consiste à en faire un «cahier d'exercices» qui sera partagé avec les participants avant la formation et qui servira de journal.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48959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 Resilience Alliance. (2018). </a:t>
            </a:r>
            <a:r>
              <a:rPr lang="en-US" sz="1200" i="1" kern="1200" dirty="0">
                <a:solidFill>
                  <a:schemeClr val="tx1"/>
                </a:solidFill>
                <a:effectLst/>
                <a:latin typeface="+mn-lt"/>
                <a:ea typeface="+mn-ea"/>
                <a:cs typeface="+mn-cs"/>
              </a:rPr>
              <a:t>Supporting community-led child protection processes: A guide and toolkit for reflective practice.</a:t>
            </a:r>
            <a:r>
              <a:rPr lang="en-US" sz="1200" kern="1200" dirty="0">
                <a:solidFill>
                  <a:schemeClr val="tx1"/>
                </a:solidFill>
                <a:effectLst/>
                <a:latin typeface="+mn-lt"/>
                <a:ea typeface="+mn-ea"/>
                <a:cs typeface="+mn-cs"/>
              </a:rPr>
              <a:t> New York: Author. p. 52.</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dirty="0"/>
          </a:p>
        </p:txBody>
      </p:sp>
    </p:spTree>
    <p:extLst>
      <p:ext uri="{BB962C8B-B14F-4D97-AF65-F5344CB8AC3E}">
        <p14:creationId xmlns:p14="http://schemas.microsoft.com/office/powerpoint/2010/main" val="2523300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Soulignez que c'est une combinaison de facteurs externes et internes qui peut conduire à un désaccord, une tension ou un conflit.</a:t>
            </a:r>
          </a:p>
          <a:p>
            <a:endParaRPr lang="en-US" dirty="0"/>
          </a:p>
          <a:p>
            <a:r>
              <a:rPr lang="fr-FR" dirty="0"/>
              <a:t>Demandez aux participants ce qu’ils ont vu d’autre qui a influencé les conflits dans les processus de groupe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dirty="0"/>
          </a:p>
        </p:txBody>
      </p:sp>
    </p:spTree>
    <p:extLst>
      <p:ext uri="{BB962C8B-B14F-4D97-AF65-F5344CB8AC3E}">
        <p14:creationId xmlns:p14="http://schemas.microsoft.com/office/powerpoint/2010/main" val="390075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b="1" kern="1200" dirty="0">
                <a:solidFill>
                  <a:schemeClr val="tx1"/>
                </a:solidFill>
                <a:effectLst/>
                <a:latin typeface="+mn-lt"/>
                <a:ea typeface="+mn-ea"/>
                <a:cs typeface="+mn-cs"/>
              </a:rPr>
              <a:t>Demandez aux participants en séance plénière ou en groupes de discussion avec les voisins de partager les stratégies qu'ils ont utilisées efficacement. Demandez à des volontaires de partager.</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Commencez votre groupe de discussion en précisant que vous voulez qu’il s’agisse d’un dialogue respectueux des différents points de vue, et non d’un débat. Il est important que vous entendiez différents points de vue pour mieux comprendre le contexte.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Structurez la discussion de manière à ce qu’elle puisse être guidée vers l’information que vous voulez, et qu’elle ne soit pas prise dans de nombreuses directions. Pour ce faire, il faut réfléchir à vos questions clés et à la manière de les organiser et d'anticiper les différentes réponses.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Soyez très attentif à qui parle et à qui ne parle pas. En vous basant sur ce que vous avez appris sur les aspects culturels de la communication, efforcez-vous d'être aussi inclusif que possible de ceux qui veulent participer mais qui ne le font pas; vous pouvez le voir dans leur langage corporel.</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Ne forcez pas les gens à parler, car cela pourrait les gêner et les blesser.</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En apprenant à connaître la communauté, vous pouvez trouver des leaders naturels qui peuvent vous conseiller sur la dynamique de groupe, et co-animer si cela vous semble approprié.</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dirty="0"/>
          </a:p>
        </p:txBody>
      </p:sp>
    </p:spTree>
    <p:extLst>
      <p:ext uri="{BB962C8B-B14F-4D97-AF65-F5344CB8AC3E}">
        <p14:creationId xmlns:p14="http://schemas.microsoft.com/office/powerpoint/2010/main" val="296160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5 minutes</a:t>
            </a:r>
            <a:endParaRPr lang="en-US" b="0" dirty="0"/>
          </a:p>
          <a:p>
            <a:pPr marL="0" indent="0">
              <a:buFont typeface="Arial" panose="020B0604020202020204" pitchFamily="34" charset="0"/>
              <a:buNone/>
            </a:pPr>
            <a:endParaRPr lang="en-US" b="0" dirty="0"/>
          </a:p>
          <a:p>
            <a:r>
              <a:rPr lang="fr-FR" sz="1200" kern="1200" dirty="0">
                <a:solidFill>
                  <a:schemeClr val="tx1"/>
                </a:solidFill>
                <a:effectLst/>
                <a:latin typeface="+mn-lt"/>
                <a:ea typeface="+mn-ea"/>
                <a:cs typeface="+mn-cs"/>
              </a:rPr>
              <a:t>Il convient de l'adapter à un mode de transport courant dans le contexte (par exemple, matatu, jeepney). </a:t>
            </a:r>
            <a:r>
              <a:rPr lang="fr-FR" sz="1200" b="1" kern="1200" dirty="0">
                <a:solidFill>
                  <a:schemeClr val="tx1"/>
                </a:solidFill>
                <a:effectLst/>
                <a:latin typeface="+mn-lt"/>
                <a:ea typeface="+mn-ea"/>
                <a:cs typeface="+mn-cs"/>
              </a:rPr>
              <a:t>Préparez à l'avance un petit « script» </a:t>
            </a:r>
            <a:r>
              <a:rPr lang="fr-FR" sz="1200" kern="1200" dirty="0">
                <a:solidFill>
                  <a:schemeClr val="tx1"/>
                </a:solidFill>
                <a:effectLst/>
                <a:latin typeface="+mn-lt"/>
                <a:ea typeface="+mn-ea"/>
                <a:cs typeface="+mn-cs"/>
              </a:rPr>
              <a:t>avec un itinéraire de bus imaginaire à lire. Il </a:t>
            </a:r>
            <a:r>
              <a:rPr lang="fr-FR" sz="1200" b="1" kern="1200" dirty="0">
                <a:solidFill>
                  <a:schemeClr val="tx1"/>
                </a:solidFill>
                <a:effectLst/>
                <a:latin typeface="+mn-lt"/>
                <a:ea typeface="+mn-ea"/>
                <a:cs typeface="+mn-cs"/>
              </a:rPr>
              <a:t>doit</a:t>
            </a:r>
            <a:r>
              <a:rPr lang="fr-FR" sz="1200" kern="1200" dirty="0">
                <a:solidFill>
                  <a:schemeClr val="tx1"/>
                </a:solidFill>
                <a:effectLst/>
                <a:latin typeface="+mn-lt"/>
                <a:ea typeface="+mn-ea"/>
                <a:cs typeface="+mn-cs"/>
              </a:rPr>
              <a:t> commencer par «Tu es le conducteur du bus». Par exemple:</a:t>
            </a:r>
          </a:p>
          <a:p>
            <a:endParaRPr lang="en-US" sz="1200" i="1"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Vous êtes le conducteur du bus. Au premier arrêt, deux femmes sont montées dans le bus portant des foulards. Au deuxième arrêt, une femme est descendue du bus et deux adolescents en jeans sont montés dans le bus. À l'arrêt 3, un vieil homme avec un sac est monté dans le bus, et un adolescent est descendu du bus, etc. ((vous pouvez faire jusqu'à 5 arrêts))</a:t>
            </a:r>
          </a:p>
          <a:p>
            <a:pPr marL="0" lvl="0" indent="0">
              <a:buFont typeface="+mj-lt"/>
              <a:buNone/>
            </a:pPr>
            <a:endParaRPr lang="fr-FR" sz="1200" kern="1200" dirty="0">
              <a:solidFill>
                <a:schemeClr val="tx1"/>
              </a:solidFill>
              <a:effectLst/>
              <a:latin typeface="+mn-lt"/>
              <a:ea typeface="+mn-ea"/>
              <a:cs typeface="+mn-cs"/>
            </a:endParaRPr>
          </a:p>
          <a:p>
            <a:pPr marL="228600" lvl="0" indent="-228600">
              <a:buFont typeface="+mj-lt"/>
              <a:buAutoNum type="arabicPeriod"/>
            </a:pPr>
            <a:r>
              <a:rPr lang="fr-FR" sz="1200" kern="1200" dirty="0">
                <a:solidFill>
                  <a:schemeClr val="tx1"/>
                </a:solidFill>
                <a:effectLst/>
                <a:latin typeface="+mn-lt"/>
                <a:ea typeface="+mn-ea"/>
                <a:cs typeface="+mn-cs"/>
              </a:rPr>
              <a:t>Dites aux participants que vous allez lire une courte description d'un itinéraire de bus (ou autre), et qu'ils seront interrogés sur les détails. Ils peuvent prendre des notes.</a:t>
            </a:r>
          </a:p>
          <a:p>
            <a:pPr marL="228600" lvl="0" indent="-228600">
              <a:buFont typeface="+mj-lt"/>
              <a:buAutoNum type="arabicPeriod"/>
            </a:pPr>
            <a:r>
              <a:rPr lang="fr-FR" sz="1200" kern="1200" dirty="0">
                <a:solidFill>
                  <a:schemeClr val="tx1"/>
                </a:solidFill>
                <a:effectLst/>
                <a:latin typeface="+mn-lt"/>
                <a:ea typeface="+mn-ea"/>
                <a:cs typeface="+mn-cs"/>
              </a:rPr>
              <a:t>Lisez l'itinéraire jusqu'à la fin.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kern="1200" dirty="0">
                <a:solidFill>
                  <a:schemeClr val="tx1"/>
                </a:solidFill>
                <a:effectLst/>
                <a:latin typeface="+mn-lt"/>
                <a:ea typeface="+mn-ea"/>
                <a:cs typeface="+mn-cs"/>
              </a:rPr>
              <a:t>Lorsque vous avez terminé, demandez aux participants: «Quel est l'âge du conducteur du bus?»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kern="1200" dirty="0">
                <a:solidFill>
                  <a:schemeClr val="tx1"/>
                </a:solidFill>
                <a:effectLst/>
                <a:latin typeface="+mn-lt"/>
                <a:ea typeface="+mn-ea"/>
                <a:cs typeface="+mn-cs"/>
              </a:rPr>
              <a:t>Les participants se sont-ils souvenus que vous avez dit: «Tu es le conducteur du bus»?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kern="1200" dirty="0">
                <a:solidFill>
                  <a:schemeClr val="tx1"/>
                </a:solidFill>
                <a:effectLst/>
                <a:latin typeface="+mn-lt"/>
                <a:ea typeface="+mn-ea"/>
                <a:cs typeface="+mn-cs"/>
              </a:rPr>
              <a:t>Débriefing.</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135645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10 minutes</a:t>
            </a:r>
          </a:p>
          <a:p>
            <a:pPr marL="171450" indent="-171450">
              <a:buFont typeface="Arial" panose="020B0604020202020204" pitchFamily="34" charset="0"/>
              <a:buChar char="•"/>
            </a:pPr>
            <a:r>
              <a:rPr lang="fr-FR" dirty="0"/>
              <a:t>Demandez aux joueurs de se mettre en cercle.</a:t>
            </a:r>
          </a:p>
          <a:p>
            <a:pPr marL="171450" indent="-171450">
              <a:buFont typeface="Arial" panose="020B0604020202020204" pitchFamily="34" charset="0"/>
              <a:buChar char="•"/>
            </a:pPr>
            <a:r>
              <a:rPr lang="fr-FR" dirty="0"/>
              <a:t>Faites semblant de tenir une balle dans votre main (ou utilisez une vraie balle). «Montrez» cette balle imaginaire à tout le monde. Dites aux joueurs qu'ils vont lancer cette balle.</a:t>
            </a:r>
          </a:p>
          <a:p>
            <a:pPr marL="171450" indent="-171450">
              <a:buFont typeface="Arial" panose="020B0604020202020204" pitchFamily="34" charset="0"/>
              <a:buChar char="•"/>
            </a:pPr>
            <a:r>
              <a:rPr lang="fr-FR" dirty="0"/>
              <a:t>Expliquez que vous allez lancer la balle à l'un des joueurs. Avant de lancer la balle, vous émettrez un son spécial.</a:t>
            </a:r>
          </a:p>
          <a:p>
            <a:pPr marL="171450" indent="-171450">
              <a:buFont typeface="Arial" panose="020B0604020202020204" pitchFamily="34" charset="0"/>
              <a:buChar char="•"/>
            </a:pPr>
            <a:r>
              <a:rPr lang="fr-FR" dirty="0"/>
              <a:t>Demandez à tout le monde de garder les yeux sur la balle et de se préparer à l'attraper. Avant d'attraper la balle, le joueur doit émettre le même son que vous.</a:t>
            </a:r>
          </a:p>
          <a:p>
            <a:pPr marL="171450" indent="-171450">
              <a:buFont typeface="Arial" panose="020B0604020202020204" pitchFamily="34" charset="0"/>
              <a:buChar char="•"/>
            </a:pPr>
            <a:r>
              <a:rPr lang="fr-FR" dirty="0"/>
              <a:t>Faites un bruit et «lancez» la balle à quelqu'un. Assurez-vous que ce joueur fait le même bruit et attrape la balle.</a:t>
            </a:r>
          </a:p>
          <a:p>
            <a:pPr marL="171450" indent="-171450">
              <a:buFont typeface="Arial" panose="020B0604020202020204" pitchFamily="34" charset="0"/>
              <a:buChar char="•"/>
            </a:pPr>
            <a:r>
              <a:rPr lang="fr-FR" dirty="0"/>
              <a:t>Expliquez que le receveur peut maintenant lancer la balle à n'importe quel autre joueur, en émettant un nouveau son au fur et à mesure que la balle est lancée. Le joueur qui reçoit la balle répète le son et attrape la balle. Ce joueur lance la balle à n'importe quel autre joueur, en émettant un nouveau son.</a:t>
            </a:r>
          </a:p>
          <a:p>
            <a:pPr marL="171450" indent="-171450">
              <a:buFont typeface="Arial" panose="020B0604020202020204" pitchFamily="34" charset="0"/>
              <a:buChar char="•"/>
            </a:pPr>
            <a:r>
              <a:rPr lang="fr-FR" dirty="0"/>
              <a:t>Une fois que la balle est lancée à un rythme assez rapide, introduisez une autre balle imaginaire et commencez à la lancer. Lorsque le groupe devient habile à ce jeu, vous pouvez avoir trois ou quatre balles en jeu.</a:t>
            </a:r>
          </a:p>
          <a:p>
            <a:pPr marL="0" indent="0">
              <a:buFont typeface="Arial" panose="020B0604020202020204" pitchFamily="34" charset="0"/>
              <a:buNone/>
            </a:pPr>
            <a:endParaRPr lang="en-US" dirty="0"/>
          </a:p>
          <a:p>
            <a:r>
              <a:rPr lang="fr-FR" dirty="0"/>
              <a:t>Débriefing: que démontre l'exercice sur la façon de s'engager pleinement dans un processus de groupe? (être attentif; être dans le moment présent, ne pas penser à l'avance; se baser sur les idées des autres; accepter l'échec)</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418636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Vous</a:t>
            </a:r>
            <a:r>
              <a:rPr lang="en-US" baseline="0" dirty="0"/>
              <a:t> pouvez le faire sur </a:t>
            </a:r>
            <a:r>
              <a:rPr lang="en-US" dirty="0"/>
              <a:t>Mentimeter</a:t>
            </a:r>
          </a:p>
          <a:p>
            <a:endParaRPr lang="en-US" dirty="0"/>
          </a:p>
          <a:p>
            <a:r>
              <a:rPr lang="fr-FR" dirty="0"/>
              <a:t>Demandez aux participants ce qui leur vient à l'esprit lorsqu'ils pensent à un </a:t>
            </a:r>
            <a:r>
              <a:rPr lang="fr-FR" b="1" dirty="0"/>
              <a:t>facilitateur</a:t>
            </a:r>
            <a:r>
              <a:rPr lang="fr-FR" dirty="0"/>
              <a:t> et à un </a:t>
            </a:r>
            <a:r>
              <a:rPr lang="fr-FR" b="1" dirty="0"/>
              <a:t>expert</a:t>
            </a:r>
            <a:r>
              <a:rPr lang="fr-FR" dirty="0"/>
              <a: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169653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faire un remue-méninges sur les caractéristiques d'un facilitateur de l'engagement communautaire: disposition, comment ils interagissent avec les groupes, compétences dont ils font preuve, comment l'information circule, etc.</a:t>
            </a:r>
          </a:p>
          <a:p>
            <a:endParaRPr lang="en-US" baseline="0" dirty="0"/>
          </a:p>
          <a:p>
            <a:r>
              <a:rPr lang="fr-FR" baseline="0" dirty="0"/>
              <a:t>Cela peut se faire à l'aide de cartes ou de feuillets Post-it® sur papier. Cela pourrait être fait avec Mentimeter.</a:t>
            </a:r>
            <a:endParaRPr lang="en-US" baseline="0" dirty="0"/>
          </a:p>
          <a:p>
            <a:endParaRPr lang="en-US" baseline="0" dirty="0"/>
          </a:p>
          <a:p>
            <a:r>
              <a:rPr lang="fr-FR" baseline="0" dirty="0"/>
              <a:t>Examinez et réfléchissez aux différences.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138551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Soulignez qu'au-delà des solides compétences, les caractéristiques d'un bon facilitateur résident également dans ses attitudes, ses valeurs et ses dispositions. Ces «compétences générales» sont très importantes pour un engagement communautaire efficace.</a:t>
            </a:r>
            <a:endParaRPr lang="en-US" sz="1200" baseline="0" dirty="0"/>
          </a:p>
          <a:p>
            <a:endParaRPr lang="en-US" sz="1200" baseline="0" dirty="0"/>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Agir en tant que catalyseur ou facilitateur pour permettre une discussion partagée, une prise de décision et des actions consensuelles; pas en tant qu’</a:t>
            </a:r>
            <a:r>
              <a:rPr lang="fr-FR" sz="1200" dirty="0"/>
              <a:t>«</a:t>
            </a:r>
            <a:r>
              <a:rPr lang="fr-FR" sz="1200" dirty="0">
                <a:solidFill>
                  <a:srgbClr val="000000"/>
                </a:solidFill>
                <a:effectLst/>
                <a:latin typeface="Noto Sans Symbols"/>
                <a:ea typeface="Noto Sans Symbols"/>
                <a:cs typeface="Noto Sans Symbols"/>
              </a:rPr>
              <a:t>expert».</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Écouter les membres de la communauté de manière profonde et engagée afin de comprendre leurs préoccupations, leurs espoirs et leurs craintes; aider à orienter les discussions vers la résolution de problèmes en groupe sans introduire de parti pris personnel ou organisationnel, mais en proposant des options </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Travailler à établir la confiance entre les membres de la communauté et avec les acteurs humanitaires grâce à la patience et au temps passé ensemble; l'établissement de relations est un investissement à long terme</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Apprécier la compréhension qu'ont les membres de la communauté des risques encourus par les enfants, les ressources dont ils disposent et le soutien dont ils ont besoin</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Être capable de comprendre, au sein de la culture locale, les dynamiques de pouvoir liées au genre et à l'âge, et créer des opportunités pour changer les normes sociales néfastes et faire place aux voix marginalisées</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Adaptable à différents styles d'engagement des participants</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Avoir les compétences nécessaires pour mobiliser les communautés, dynamiser les individus et créer un travail d'équipe autour d'objectifs communs</a:t>
            </a:r>
          </a:p>
          <a:p>
            <a:pPr marL="342900" marR="0" lvl="0" indent="-342900">
              <a:lnSpc>
                <a:spcPct val="115000"/>
              </a:lnSpc>
              <a:spcBef>
                <a:spcPts val="0"/>
              </a:spcBef>
              <a:spcAft>
                <a:spcPts val="0"/>
              </a:spcAft>
              <a:buFont typeface="Arial" panose="020B0604020202020204" pitchFamily="34" charset="0"/>
              <a:buChar char="●"/>
            </a:pPr>
            <a:r>
              <a:rPr lang="fr-FR" sz="1200" dirty="0">
                <a:solidFill>
                  <a:srgbClr val="000000"/>
                </a:solidFill>
                <a:effectLst/>
                <a:latin typeface="Noto Sans Symbols"/>
                <a:ea typeface="Noto Sans Symbols"/>
                <a:cs typeface="Noto Sans Symbols"/>
              </a:rPr>
              <a:t>Être flexible et s'adapter aux nouvelles idées et méthodes de travail</a:t>
            </a:r>
            <a:endParaRPr lang="en-US" sz="12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89876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111792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CPWG Sudan. (2012). Working with community-based child protection committees and networks: Handbook for facilitators. Hong Kong: Child Frontiers Ltd. p. 91.</a:t>
            </a:r>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977797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615440" y="1656280"/>
            <a:ext cx="8961120" cy="975229"/>
          </a:xfrm>
        </p:spPr>
        <p:txBody>
          <a:bodyPr>
            <a:noAutofit/>
          </a:bodyPr>
          <a:lstStyle/>
          <a:p>
            <a:r>
              <a:rPr lang="en-US" dirty="0"/>
              <a:t>Module 2: </a:t>
            </a:r>
            <a:r>
              <a:rPr lang="fr-FR" dirty="0"/>
              <a:t>Accroître nos capacités d'engagement communautaire</a:t>
            </a:r>
            <a:endParaRPr lang="en-US" dirty="0"/>
          </a:p>
        </p:txBody>
      </p:sp>
      <p:sp>
        <p:nvSpPr>
          <p:cNvPr id="5" name="Text Placeholder 4"/>
          <p:cNvSpPr>
            <a:spLocks noGrp="1"/>
          </p:cNvSpPr>
          <p:nvPr>
            <p:ph type="body" sz="quarter" idx="12"/>
          </p:nvPr>
        </p:nvSpPr>
        <p:spPr>
          <a:xfrm>
            <a:off x="2418080" y="3051922"/>
            <a:ext cx="6786880" cy="1455738"/>
          </a:xfrm>
        </p:spPr>
        <p:txBody>
          <a:bodyPr/>
          <a:lstStyle/>
          <a:p>
            <a:r>
              <a:rPr lang="fr-FR" dirty="0"/>
              <a:t>Faciliter les discussions sur les risques et la protection des enfants</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Compétences en communication</a:t>
            </a:r>
          </a:p>
        </p:txBody>
      </p:sp>
    </p:spTree>
    <p:extLst>
      <p:ext uri="{BB962C8B-B14F-4D97-AF65-F5344CB8AC3E}">
        <p14:creationId xmlns:p14="http://schemas.microsoft.com/office/powerpoint/2010/main" val="347124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376" y="602578"/>
            <a:ext cx="10820013" cy="1325563"/>
          </a:xfrm>
        </p:spPr>
        <p:txBody>
          <a:bodyPr/>
          <a:lstStyle/>
          <a:p>
            <a:r>
              <a:rPr lang="fr-FR" dirty="0"/>
              <a:t>Pourquoi la communication est-elle si importante</a:t>
            </a:r>
            <a:r>
              <a:rPr lang="en-US" dirty="0"/>
              <a:t>?</a:t>
            </a:r>
          </a:p>
        </p:txBody>
      </p:sp>
      <p:sp>
        <p:nvSpPr>
          <p:cNvPr id="3" name="Text Placeholder 2"/>
          <p:cNvSpPr>
            <a:spLocks noGrp="1"/>
          </p:cNvSpPr>
          <p:nvPr>
            <p:ph type="body" sz="quarter" idx="10"/>
          </p:nvPr>
        </p:nvSpPr>
        <p:spPr>
          <a:xfrm>
            <a:off x="937374" y="1807765"/>
            <a:ext cx="10820015" cy="428625"/>
          </a:xfrm>
        </p:spPr>
        <p:txBody>
          <a:bodyPr>
            <a:normAutofit fontScale="77500" lnSpcReduction="20000"/>
          </a:bodyPr>
          <a:lstStyle/>
          <a:p>
            <a:endParaRPr lang="en-US" dirty="0"/>
          </a:p>
        </p:txBody>
      </p:sp>
      <p:sp>
        <p:nvSpPr>
          <p:cNvPr id="4" name="Text Placeholder 3"/>
          <p:cNvSpPr>
            <a:spLocks noGrp="1"/>
          </p:cNvSpPr>
          <p:nvPr>
            <p:ph type="body" sz="quarter" idx="12"/>
          </p:nvPr>
        </p:nvSpPr>
        <p:spPr>
          <a:xfrm>
            <a:off x="1266092" y="2544641"/>
            <a:ext cx="9284677" cy="3729037"/>
          </a:xfrm>
        </p:spPr>
        <p:txBody>
          <a:bodyPr/>
          <a:lstStyle/>
          <a:p>
            <a:pPr marL="0" indent="0">
              <a:buNone/>
            </a:pPr>
            <a:r>
              <a:rPr lang="fr-FR" i="1" dirty="0"/>
              <a:t>Notre communication verbale et non verbale peut soit renforcer, soit saper notre manière de communiquer. Il est donc important de prendre conscience de tous les éléments qui interviennent dans le processus de communication</a:t>
            </a:r>
            <a:r>
              <a:rPr lang="en-US" dirty="0"/>
              <a:t>.</a:t>
            </a:r>
          </a:p>
        </p:txBody>
      </p:sp>
    </p:spTree>
    <p:extLst>
      <p:ext uri="{BB962C8B-B14F-4D97-AF65-F5344CB8AC3E}">
        <p14:creationId xmlns:p14="http://schemas.microsoft.com/office/powerpoint/2010/main" val="329992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Notre communication . . .</a:t>
            </a:r>
          </a:p>
        </p:txBody>
      </p:sp>
      <p:sp>
        <p:nvSpPr>
          <p:cNvPr id="4" name="Text Placeholder 3"/>
          <p:cNvSpPr>
            <a:spLocks noGrp="1"/>
          </p:cNvSpPr>
          <p:nvPr>
            <p:ph type="body" sz="quarter" idx="12"/>
          </p:nvPr>
        </p:nvSpPr>
        <p:spPr>
          <a:xfrm>
            <a:off x="1169435" y="2269838"/>
            <a:ext cx="10002187" cy="3729037"/>
          </a:xfrm>
        </p:spPr>
        <p:txBody>
          <a:bodyPr>
            <a:normAutofit lnSpcReduction="10000"/>
          </a:bodyPr>
          <a:lstStyle/>
          <a:p>
            <a:pPr marL="320040" indent="-320040">
              <a:buSzPct val="90000"/>
              <a:buFont typeface="Symbol" panose="05050102010706020507" pitchFamily="18" charset="2"/>
              <a:buChar char="·"/>
            </a:pPr>
            <a:r>
              <a:rPr lang="fr-FR" sz="2400" dirty="0"/>
              <a:t>Est influencée par de nombreux facteurs de notre environnement, notamment la culture et les normes sociales</a:t>
            </a:r>
          </a:p>
          <a:p>
            <a:pPr marL="320040" indent="-320040">
              <a:buSzPct val="90000"/>
              <a:buFont typeface="Symbol" panose="05050102010706020507" pitchFamily="18" charset="2"/>
              <a:buChar char="·"/>
            </a:pPr>
            <a:r>
              <a:rPr lang="fr-FR" sz="2400" dirty="0"/>
              <a:t>Exprime nos principes et nos valeurs, ainsi que nos préjugés</a:t>
            </a:r>
          </a:p>
          <a:p>
            <a:pPr marL="320040" indent="-320040">
              <a:buSzPct val="90000"/>
              <a:buFont typeface="Symbol" panose="05050102010706020507" pitchFamily="18" charset="2"/>
              <a:buChar char="·"/>
            </a:pPr>
            <a:r>
              <a:rPr lang="fr-FR" sz="2400" dirty="0"/>
              <a:t>Peut aider ou nuire à l'établissement de bonnes relations dans le cadre de notre engagement communautaire</a:t>
            </a:r>
            <a:endParaRPr lang="en-US" sz="2400" dirty="0"/>
          </a:p>
          <a:p>
            <a:pPr marL="731520" lvl="1" indent="-274320">
              <a:buFont typeface="Wingdings" panose="05000000000000000000" pitchFamily="2" charset="2"/>
              <a:buChar char="§"/>
            </a:pPr>
            <a:r>
              <a:rPr lang="fr-FR" sz="2200" dirty="0"/>
              <a:t>Notre communication interpersonnelle avec les membres de la communauté </a:t>
            </a:r>
          </a:p>
          <a:p>
            <a:pPr marL="731520" lvl="1" indent="-274320">
              <a:buFont typeface="Wingdings" panose="05000000000000000000" pitchFamily="2" charset="2"/>
              <a:buChar char="§"/>
            </a:pPr>
            <a:r>
              <a:rPr lang="fr-FR" sz="2200" dirty="0"/>
              <a:t>La cohérence (ou manque de cohérence) dans les messages de notre propre organisation</a:t>
            </a:r>
            <a:endParaRPr lang="en-US" dirty="0"/>
          </a:p>
        </p:txBody>
      </p:sp>
    </p:spTree>
    <p:extLst>
      <p:ext uri="{BB962C8B-B14F-4D97-AF65-F5344CB8AC3E}">
        <p14:creationId xmlns:p14="http://schemas.microsoft.com/office/powerpoint/2010/main" val="358419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de communication</a:t>
            </a:r>
          </a:p>
        </p:txBody>
      </p:sp>
      <p:sp>
        <p:nvSpPr>
          <p:cNvPr id="5" name="Text Placeholder 4"/>
          <p:cNvSpPr>
            <a:spLocks noGrp="1"/>
          </p:cNvSpPr>
          <p:nvPr>
            <p:ph type="body" sz="quarter" idx="13"/>
          </p:nvPr>
        </p:nvSpPr>
        <p:spPr>
          <a:xfrm>
            <a:off x="656023" y="1967883"/>
            <a:ext cx="4661045" cy="605076"/>
          </a:xfrm>
        </p:spPr>
        <p:txBody>
          <a:bodyPr/>
          <a:lstStyle/>
          <a:p>
            <a:r>
              <a:rPr lang="en-US" dirty="0"/>
              <a:t>Verbale</a:t>
            </a:r>
          </a:p>
        </p:txBody>
      </p:sp>
      <p:sp>
        <p:nvSpPr>
          <p:cNvPr id="6" name="Text Placeholder 5"/>
          <p:cNvSpPr>
            <a:spLocks noGrp="1"/>
          </p:cNvSpPr>
          <p:nvPr>
            <p:ph type="body" sz="quarter" idx="14"/>
          </p:nvPr>
        </p:nvSpPr>
        <p:spPr>
          <a:xfrm>
            <a:off x="656022" y="2761206"/>
            <a:ext cx="5208750" cy="3569256"/>
          </a:xfrm>
        </p:spPr>
        <p:txBody>
          <a:bodyPr>
            <a:normAutofit fontScale="92500" lnSpcReduction="10000"/>
          </a:bodyPr>
          <a:lstStyle/>
          <a:p>
            <a:pPr marL="320040" indent="-320040">
              <a:buSzPct val="90000"/>
              <a:buFont typeface="Symbol" panose="05050102010706020507" pitchFamily="18" charset="2"/>
              <a:buChar char="·"/>
            </a:pPr>
            <a:r>
              <a:rPr lang="fr-FR" dirty="0"/>
              <a:t>Langue (par exemple, vocabulaire, grammaire)</a:t>
            </a:r>
            <a:endParaRPr lang="en-US" dirty="0"/>
          </a:p>
          <a:p>
            <a:pPr marL="731520" lvl="1" indent="-274320">
              <a:buFont typeface="Wingdings" panose="05000000000000000000" pitchFamily="2" charset="2"/>
              <a:buChar char="§"/>
            </a:pPr>
            <a:r>
              <a:rPr lang="en-US" dirty="0"/>
              <a:t>Parlée</a:t>
            </a:r>
          </a:p>
          <a:p>
            <a:pPr marL="731520" lvl="1" indent="-274320">
              <a:buFont typeface="Wingdings" panose="05000000000000000000" pitchFamily="2" charset="2"/>
              <a:buChar char="§"/>
            </a:pPr>
            <a:r>
              <a:rPr lang="en-US" dirty="0"/>
              <a:t>Écrite </a:t>
            </a:r>
          </a:p>
          <a:p>
            <a:pPr marL="731520" lvl="1" indent="-274320">
              <a:buFont typeface="Wingdings" panose="05000000000000000000" pitchFamily="2" charset="2"/>
              <a:buChar char="§"/>
            </a:pPr>
            <a:r>
              <a:rPr lang="en-US" dirty="0"/>
              <a:t>Des signes</a:t>
            </a:r>
          </a:p>
          <a:p>
            <a:pPr marL="274320" lvl="0" indent="-274320">
              <a:buFont typeface="Wingdings" panose="05000000000000000000" pitchFamily="2" charset="2"/>
              <a:buChar char="§"/>
            </a:pPr>
            <a:r>
              <a:rPr lang="fr-FR" dirty="0"/>
              <a:t>Intrapersonnelle</a:t>
            </a:r>
          </a:p>
          <a:p>
            <a:pPr marL="320040" indent="-320040">
              <a:buSzPct val="90000"/>
              <a:buFont typeface="Symbol" panose="05050102010706020507" pitchFamily="18" charset="2"/>
              <a:buChar char="·"/>
            </a:pPr>
            <a:r>
              <a:rPr lang="fr-FR" dirty="0"/>
              <a:t>Interpersonnelle</a:t>
            </a:r>
          </a:p>
          <a:p>
            <a:pPr marL="320040" indent="-320040">
              <a:buSzPct val="90000"/>
              <a:buFont typeface="Symbol" panose="05050102010706020507" pitchFamily="18" charset="2"/>
              <a:buChar char="·"/>
            </a:pPr>
            <a:r>
              <a:rPr lang="fr-FR" dirty="0"/>
              <a:t>Communication de masse</a:t>
            </a:r>
            <a:endParaRPr lang="en-US" dirty="0"/>
          </a:p>
        </p:txBody>
      </p:sp>
      <p:sp>
        <p:nvSpPr>
          <p:cNvPr id="7" name="Text Placeholder 6"/>
          <p:cNvSpPr>
            <a:spLocks noGrp="1"/>
          </p:cNvSpPr>
          <p:nvPr>
            <p:ph type="body" sz="quarter" idx="15"/>
          </p:nvPr>
        </p:nvSpPr>
        <p:spPr>
          <a:xfrm>
            <a:off x="6814991" y="1967883"/>
            <a:ext cx="4661045" cy="605076"/>
          </a:xfrm>
        </p:spPr>
        <p:txBody>
          <a:bodyPr/>
          <a:lstStyle/>
          <a:p>
            <a:r>
              <a:rPr lang="en-US" dirty="0"/>
              <a:t>Non-verbale</a:t>
            </a:r>
          </a:p>
        </p:txBody>
      </p:sp>
      <p:sp>
        <p:nvSpPr>
          <p:cNvPr id="8" name="Text Placeholder 7"/>
          <p:cNvSpPr>
            <a:spLocks noGrp="1"/>
          </p:cNvSpPr>
          <p:nvPr>
            <p:ph type="body" sz="quarter" idx="16"/>
          </p:nvPr>
        </p:nvSpPr>
        <p:spPr>
          <a:xfrm>
            <a:off x="6814990" y="2751051"/>
            <a:ext cx="4661046" cy="3359418"/>
          </a:xfrm>
        </p:spPr>
        <p:txBody>
          <a:bodyPr>
            <a:normAutofit/>
          </a:bodyPr>
          <a:lstStyle/>
          <a:p>
            <a:pPr marL="320040" indent="-320040">
              <a:buSzPct val="90000"/>
              <a:buFont typeface="Symbol" panose="05050102010706020507" pitchFamily="18" charset="2"/>
              <a:buChar char="·"/>
            </a:pPr>
            <a:r>
              <a:rPr lang="fr-FR" dirty="0"/>
              <a:t>Contact visuel</a:t>
            </a:r>
          </a:p>
          <a:p>
            <a:pPr marL="320040" indent="-320040">
              <a:buSzPct val="90000"/>
              <a:buFont typeface="Symbol" panose="05050102010706020507" pitchFamily="18" charset="2"/>
              <a:buChar char="·"/>
            </a:pPr>
            <a:r>
              <a:rPr lang="fr-FR" dirty="0"/>
              <a:t>Expressions du visage</a:t>
            </a:r>
          </a:p>
          <a:p>
            <a:pPr marL="320040" indent="-320040">
              <a:buSzPct val="90000"/>
              <a:buFont typeface="Symbol" panose="05050102010706020507" pitchFamily="18" charset="2"/>
              <a:buChar char="·"/>
            </a:pPr>
            <a:r>
              <a:rPr lang="fr-FR" dirty="0"/>
              <a:t>Posture et mouvements du corps</a:t>
            </a:r>
          </a:p>
          <a:p>
            <a:pPr marL="320040" indent="-320040">
              <a:buSzPct val="90000"/>
              <a:buFont typeface="Symbol" panose="05050102010706020507" pitchFamily="18" charset="2"/>
              <a:buChar char="·"/>
            </a:pPr>
            <a:r>
              <a:rPr lang="fr-FR" dirty="0"/>
              <a:t>Gestes</a:t>
            </a:r>
          </a:p>
          <a:p>
            <a:pPr marL="320040" indent="-320040">
              <a:buSzPct val="90000"/>
              <a:buFont typeface="Symbol" panose="05050102010706020507" pitchFamily="18" charset="2"/>
              <a:buChar char="·"/>
            </a:pPr>
            <a:r>
              <a:rPr lang="fr-FR" dirty="0"/>
              <a:t>Toucher</a:t>
            </a:r>
            <a:endParaRPr lang="en-US" dirty="0"/>
          </a:p>
        </p:txBody>
      </p:sp>
    </p:spTree>
    <p:extLst>
      <p:ext uri="{BB962C8B-B14F-4D97-AF65-F5344CB8AC3E}">
        <p14:creationId xmlns:p14="http://schemas.microsoft.com/office/powerpoint/2010/main" val="323630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Qu'est-ce que l'</a:t>
            </a:r>
            <a:r>
              <a:rPr lang="en-US" i="1" dirty="0"/>
              <a:t>écoute active?</a:t>
            </a:r>
            <a:endParaRPr lang="en-US" dirty="0"/>
          </a:p>
        </p:txBody>
      </p:sp>
      <p:sp>
        <p:nvSpPr>
          <p:cNvPr id="3" name="Text Placeholder 2"/>
          <p:cNvSpPr>
            <a:spLocks noGrp="1"/>
          </p:cNvSpPr>
          <p:nvPr>
            <p:ph type="body" sz="quarter" idx="10"/>
          </p:nvPr>
        </p:nvSpPr>
        <p:spPr/>
        <p:txBody>
          <a:bodyPr>
            <a:normAutofit fontScale="77500" lnSpcReduction="20000"/>
          </a:bodyPr>
          <a:lstStyle/>
          <a:p>
            <a:endParaRPr lang="en-US" dirty="0"/>
          </a:p>
        </p:txBody>
      </p:sp>
      <p:sp>
        <p:nvSpPr>
          <p:cNvPr id="4" name="Text Placeholder 3"/>
          <p:cNvSpPr>
            <a:spLocks noGrp="1"/>
          </p:cNvSpPr>
          <p:nvPr>
            <p:ph type="body" sz="quarter" idx="12"/>
          </p:nvPr>
        </p:nvSpPr>
        <p:spPr>
          <a:xfrm>
            <a:off x="656023" y="2614612"/>
            <a:ext cx="10820015" cy="3729037"/>
          </a:xfrm>
        </p:spPr>
        <p:txBody>
          <a:bodyPr/>
          <a:lstStyle/>
          <a:p>
            <a:pPr marL="320040" indent="-320040">
              <a:buSzPct val="90000"/>
              <a:buFont typeface="Symbol" panose="05050102010706020507" pitchFamily="18" charset="2"/>
              <a:buChar char="·"/>
            </a:pPr>
            <a:r>
              <a:rPr lang="fr-FR" dirty="0"/>
              <a:t>«Écouter» par opposition à  «entendre»?</a:t>
            </a:r>
          </a:p>
          <a:p>
            <a:pPr marL="320040" indent="-320040">
              <a:buSzPct val="90000"/>
              <a:buFont typeface="Symbol" panose="05050102010706020507" pitchFamily="18" charset="2"/>
              <a:buChar char="·"/>
            </a:pPr>
            <a:r>
              <a:rPr lang="fr-FR" dirty="0"/>
              <a:t>Ne porte pas de jugement </a:t>
            </a:r>
          </a:p>
          <a:p>
            <a:pPr marL="320040" indent="-320040">
              <a:buSzPct val="90000"/>
              <a:buFont typeface="Symbol" panose="05050102010706020507" pitchFamily="18" charset="2"/>
              <a:buChar char="·"/>
            </a:pPr>
            <a:r>
              <a:rPr lang="fr-FR" dirty="0"/>
              <a:t>Très attentive à son interlocuteur (au langage, au ton, au volume, au langage corporel, etc.)</a:t>
            </a:r>
          </a:p>
          <a:p>
            <a:pPr marL="320040" indent="-320040">
              <a:buSzPct val="90000"/>
              <a:buFont typeface="Symbol" panose="05050102010706020507" pitchFamily="18" charset="2"/>
              <a:buChar char="·"/>
            </a:pPr>
            <a:r>
              <a:rPr lang="fr-FR" dirty="0"/>
              <a:t>Réceptive à ce qui est dit (retour d'information, par exemple)</a:t>
            </a:r>
            <a:endParaRPr lang="en-US" dirty="0"/>
          </a:p>
        </p:txBody>
      </p:sp>
    </p:spTree>
    <p:extLst>
      <p:ext uri="{BB962C8B-B14F-4D97-AF65-F5344CB8AC3E}">
        <p14:creationId xmlns:p14="http://schemas.microsoft.com/office/powerpoint/2010/main" val="229300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3725873"/>
              </p:ext>
            </p:extLst>
          </p:nvPr>
        </p:nvGraphicFramePr>
        <p:xfrm>
          <a:off x="818147" y="618855"/>
          <a:ext cx="10619873" cy="5875640"/>
        </p:xfrm>
        <a:graphic>
          <a:graphicData uri="http://schemas.openxmlformats.org/drawingml/2006/table">
            <a:tbl>
              <a:tblPr bandRow="1">
                <a:tableStyleId>{5C22544A-7EE6-4342-B048-85BDC9FD1C3A}</a:tableStyleId>
              </a:tblPr>
              <a:tblGrid>
                <a:gridCol w="3657600">
                  <a:extLst>
                    <a:ext uri="{9D8B030D-6E8A-4147-A177-3AD203B41FA5}">
                      <a16:colId xmlns:a16="http://schemas.microsoft.com/office/drawing/2014/main" val="20000"/>
                    </a:ext>
                  </a:extLst>
                </a:gridCol>
                <a:gridCol w="6962273">
                  <a:extLst>
                    <a:ext uri="{9D8B030D-6E8A-4147-A177-3AD203B41FA5}">
                      <a16:colId xmlns:a16="http://schemas.microsoft.com/office/drawing/2014/main" val="20001"/>
                    </a:ext>
                  </a:extLst>
                </a:gridCol>
              </a:tblGrid>
              <a:tr h="726664">
                <a:tc>
                  <a:txBody>
                    <a:bodyPr/>
                    <a:lstStyle/>
                    <a:p>
                      <a:pPr marL="0" marR="0">
                        <a:lnSpc>
                          <a:spcPct val="115000"/>
                        </a:lnSpc>
                        <a:spcBef>
                          <a:spcPts val="0"/>
                        </a:spcBef>
                        <a:spcAft>
                          <a:spcPts val="600"/>
                        </a:spcAft>
                      </a:pPr>
                      <a:r>
                        <a:rPr lang="en-US" sz="2000" b="1" dirty="0">
                          <a:effectLst/>
                        </a:rPr>
                        <a:t>Poser des questions ouvertes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tc>
                  <a:txBody>
                    <a:bodyPr/>
                    <a:lstStyle/>
                    <a:p>
                      <a:pPr marL="0" marR="0">
                        <a:lnSpc>
                          <a:spcPct val="115000"/>
                        </a:lnSpc>
                        <a:spcBef>
                          <a:spcPts val="0"/>
                        </a:spcBef>
                        <a:spcAft>
                          <a:spcPts val="600"/>
                        </a:spcAft>
                      </a:pPr>
                      <a:r>
                        <a:rPr lang="fr-FR" sz="1800" dirty="0">
                          <a:effectLst/>
                        </a:rPr>
                        <a:t>Quelles sont vos principales préoccupations concernant le bien-être de votre enfant?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extLst>
                  <a:ext uri="{0D108BD9-81ED-4DB2-BD59-A6C34878D82A}">
                    <a16:rowId xmlns:a16="http://schemas.microsoft.com/office/drawing/2014/main" val="10000"/>
                  </a:ext>
                </a:extLst>
              </a:tr>
              <a:tr h="726664">
                <a:tc>
                  <a:txBody>
                    <a:bodyPr/>
                    <a:lstStyle/>
                    <a:p>
                      <a:pPr marL="0" marR="0">
                        <a:lnSpc>
                          <a:spcPct val="115000"/>
                        </a:lnSpc>
                        <a:spcBef>
                          <a:spcPts val="0"/>
                        </a:spcBef>
                        <a:spcAft>
                          <a:spcPts val="600"/>
                        </a:spcAft>
                      </a:pPr>
                      <a:r>
                        <a:rPr lang="en-US" sz="2000" b="1" dirty="0">
                          <a:effectLst/>
                        </a:rPr>
                        <a:t>Éviter les questions fermées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tc>
                  <a:txBody>
                    <a:bodyPr/>
                    <a:lstStyle/>
                    <a:p>
                      <a:pPr marL="0" marR="0">
                        <a:lnSpc>
                          <a:spcPct val="115000"/>
                        </a:lnSpc>
                        <a:spcBef>
                          <a:spcPts val="0"/>
                        </a:spcBef>
                        <a:spcAft>
                          <a:spcPts val="600"/>
                        </a:spcAft>
                      </a:pPr>
                      <a:r>
                        <a:rPr lang="fr-FR" dirty="0"/>
                        <a:t>«</a:t>
                      </a:r>
                      <a:r>
                        <a:rPr lang="en-US" sz="1800" dirty="0">
                          <a:effectLst/>
                        </a:rPr>
                        <a:t>Avez-vous mangé aujourd'hui ?</a:t>
                      </a:r>
                      <a:r>
                        <a:rPr lang="fr-FR" dirty="0"/>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extLst>
                  <a:ext uri="{0D108BD9-81ED-4DB2-BD59-A6C34878D82A}">
                    <a16:rowId xmlns:a16="http://schemas.microsoft.com/office/drawing/2014/main" val="10001"/>
                  </a:ext>
                </a:extLst>
              </a:tr>
              <a:tr h="726664">
                <a:tc>
                  <a:txBody>
                    <a:bodyPr/>
                    <a:lstStyle/>
                    <a:p>
                      <a:pPr marL="0" marR="0">
                        <a:lnSpc>
                          <a:spcPct val="115000"/>
                        </a:lnSpc>
                        <a:spcBef>
                          <a:spcPts val="0"/>
                        </a:spcBef>
                        <a:spcAft>
                          <a:spcPts val="600"/>
                        </a:spcAft>
                      </a:pPr>
                      <a:r>
                        <a:rPr lang="en-US" sz="2000" b="1" dirty="0">
                          <a:effectLst/>
                        </a:rPr>
                        <a:t>Réflexion</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tc>
                  <a:txBody>
                    <a:bodyPr/>
                    <a:lstStyle/>
                    <a:p>
                      <a:pPr marL="0" marR="0">
                        <a:lnSpc>
                          <a:spcPct val="115000"/>
                        </a:lnSpc>
                        <a:spcBef>
                          <a:spcPts val="0"/>
                        </a:spcBef>
                        <a:spcAft>
                          <a:spcPts val="600"/>
                        </a:spcAft>
                      </a:pPr>
                      <a:r>
                        <a:rPr lang="fr-FR" sz="1800" kern="1200" dirty="0">
                          <a:solidFill>
                            <a:schemeClr val="dk1"/>
                          </a:solidFill>
                          <a:effectLst/>
                          <a:latin typeface="Calibri" panose="020F0502020204030204" pitchFamily="34" charset="0"/>
                          <a:ea typeface="+mn-ea"/>
                          <a:cs typeface="+mn-cs"/>
                        </a:rPr>
                        <a:t>Orateur</a:t>
                      </a:r>
                      <a:r>
                        <a:rPr lang="fr-FR" sz="1800" dirty="0">
                          <a:effectLst/>
                        </a:rPr>
                        <a:t>: «Je suis tellement occupé que je n'ai jamais le temps de m'occuper de mes enfants» </a:t>
                      </a:r>
                    </a:p>
                    <a:p>
                      <a:pPr marL="0" marR="0">
                        <a:lnSpc>
                          <a:spcPct val="115000"/>
                        </a:lnSpc>
                        <a:spcBef>
                          <a:spcPts val="0"/>
                        </a:spcBef>
                        <a:spcAft>
                          <a:spcPts val="600"/>
                        </a:spcAft>
                      </a:pPr>
                      <a:r>
                        <a:rPr lang="fr-FR" sz="1800" kern="1200" dirty="0">
                          <a:solidFill>
                            <a:schemeClr val="dk1"/>
                          </a:solidFill>
                          <a:effectLst/>
                          <a:latin typeface="Calibri" panose="020F0502020204030204" pitchFamily="34" charset="0"/>
                        </a:rPr>
                        <a:t>Auditeur</a:t>
                      </a:r>
                      <a:r>
                        <a:rPr lang="fr-FR" sz="1800" dirty="0">
                          <a:effectLst/>
                        </a:rPr>
                        <a:t>: «Il est donc difficile de trouver du temps»?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extLst>
                  <a:ext uri="{0D108BD9-81ED-4DB2-BD59-A6C34878D82A}">
                    <a16:rowId xmlns:a16="http://schemas.microsoft.com/office/drawing/2014/main" val="10002"/>
                  </a:ext>
                </a:extLst>
              </a:tr>
              <a:tr h="947988">
                <a:tc>
                  <a:txBody>
                    <a:bodyPr/>
                    <a:lstStyle/>
                    <a:p>
                      <a:pPr marL="0" marR="0">
                        <a:lnSpc>
                          <a:spcPct val="115000"/>
                        </a:lnSpc>
                        <a:spcBef>
                          <a:spcPts val="0"/>
                        </a:spcBef>
                        <a:spcAft>
                          <a:spcPts val="600"/>
                        </a:spcAft>
                      </a:pPr>
                      <a:r>
                        <a:rPr lang="en-US" sz="2000" b="1" dirty="0">
                          <a:effectLst/>
                        </a:rPr>
                        <a:t>Résumer</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tc>
                  <a:txBody>
                    <a:bodyPr/>
                    <a:lstStyle/>
                    <a:p>
                      <a:pPr marL="0" marR="0">
                        <a:lnSpc>
                          <a:spcPct val="115000"/>
                        </a:lnSpc>
                        <a:spcBef>
                          <a:spcPts val="0"/>
                        </a:spcBef>
                        <a:spcAft>
                          <a:spcPts val="600"/>
                        </a:spcAft>
                      </a:pPr>
                      <a:r>
                        <a:rPr lang="fr-FR" sz="1800" baseline="0" dirty="0">
                          <a:effectLst/>
                        </a:rPr>
                        <a:t>Résumez brièvement ce qui a été dit pour indiquer que vous avez écouté attentivement et pour clarifier les points qui ne sont pas clairs</a:t>
                      </a:r>
                      <a:r>
                        <a:rPr lang="en-US" sz="1800" baseline="0" dirty="0">
                          <a:effectLst/>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extLst>
                  <a:ext uri="{0D108BD9-81ED-4DB2-BD59-A6C34878D82A}">
                    <a16:rowId xmlns:a16="http://schemas.microsoft.com/office/drawing/2014/main" val="10003"/>
                  </a:ext>
                </a:extLst>
              </a:tr>
              <a:tr h="726664">
                <a:tc>
                  <a:txBody>
                    <a:bodyPr/>
                    <a:lstStyle/>
                    <a:p>
                      <a:pPr marL="0" marR="0">
                        <a:lnSpc>
                          <a:spcPct val="115000"/>
                        </a:lnSpc>
                        <a:spcBef>
                          <a:spcPts val="0"/>
                        </a:spcBef>
                        <a:spcAft>
                          <a:spcPts val="600"/>
                        </a:spcAft>
                      </a:pPr>
                      <a:r>
                        <a:rPr lang="en-US" sz="2000" b="1" dirty="0">
                          <a:effectLst/>
                        </a:rPr>
                        <a:t>Clarifier les questions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tc>
                  <a:txBody>
                    <a:bodyPr/>
                    <a:lstStyle/>
                    <a:p>
                      <a:pPr marL="0" marR="0">
                        <a:lnSpc>
                          <a:spcPct val="115000"/>
                        </a:lnSpc>
                        <a:spcBef>
                          <a:spcPts val="0"/>
                        </a:spcBef>
                        <a:spcAft>
                          <a:spcPts val="600"/>
                        </a:spcAft>
                      </a:pPr>
                      <a:r>
                        <a:rPr lang="fr-FR" sz="1800" dirty="0">
                          <a:effectLst/>
                        </a:rPr>
                        <a:t>«Je veux m'assurer que j'ai bien compris que vous avez dit que vous étiez très occupé»</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extLst>
                  <a:ext uri="{0D108BD9-81ED-4DB2-BD59-A6C34878D82A}">
                    <a16:rowId xmlns:a16="http://schemas.microsoft.com/office/drawing/2014/main" val="10004"/>
                  </a:ext>
                </a:extLst>
              </a:tr>
              <a:tr h="1169311">
                <a:tc>
                  <a:txBody>
                    <a:bodyPr/>
                    <a:lstStyle/>
                    <a:p>
                      <a:pPr marL="0" marR="0">
                        <a:lnSpc>
                          <a:spcPct val="115000"/>
                        </a:lnSpc>
                        <a:spcBef>
                          <a:spcPts val="0"/>
                        </a:spcBef>
                        <a:spcAft>
                          <a:spcPts val="600"/>
                        </a:spcAft>
                      </a:pPr>
                      <a:r>
                        <a:rPr lang="en-US" sz="2000" b="1" dirty="0">
                          <a:effectLst/>
                        </a:rPr>
                        <a:t>Penser aux questions </a:t>
                      </a:r>
                      <a:r>
                        <a:rPr lang="fr-FR" sz="2000" dirty="0">
                          <a:effectLst/>
                        </a:rPr>
                        <a:t>«</a:t>
                      </a:r>
                      <a:r>
                        <a:rPr lang="en-US" sz="2000" b="1" dirty="0">
                          <a:effectLst/>
                        </a:rPr>
                        <a:t>pourquoi</a:t>
                      </a:r>
                      <a:r>
                        <a:rPr lang="fr-FR" sz="2000"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tc>
                  <a:txBody>
                    <a:bodyPr/>
                    <a:lstStyle/>
                    <a:p>
                      <a:pPr marL="0" marR="0">
                        <a:lnSpc>
                          <a:spcPct val="115000"/>
                        </a:lnSpc>
                        <a:spcBef>
                          <a:spcPts val="0"/>
                        </a:spcBef>
                        <a:spcAft>
                          <a:spcPts val="600"/>
                        </a:spcAft>
                      </a:pPr>
                      <a:r>
                        <a:rPr lang="fr-FR" sz="1800" dirty="0">
                          <a:effectLst/>
                        </a:rPr>
                        <a:t>Les questions «Pourquoi» peuvent être utiles pour approfondir les réponses, telles que «Pourquoi pensez-vous que cela s'est produit</a:t>
                      </a:r>
                      <a:r>
                        <a:rPr lang="en-US" sz="1800" dirty="0">
                          <a:effectLst/>
                        </a:rPr>
                        <a:t>?</a:t>
                      </a:r>
                      <a:r>
                        <a:rPr lang="fr-FR" sz="1800" dirty="0">
                          <a:effectLst/>
                        </a:rPr>
                        <a:t>»</a:t>
                      </a:r>
                    </a:p>
                    <a:p>
                      <a:pPr marL="0" marR="0">
                        <a:lnSpc>
                          <a:spcPct val="115000"/>
                        </a:lnSpc>
                        <a:spcBef>
                          <a:spcPts val="0"/>
                        </a:spcBef>
                        <a:spcAft>
                          <a:spcPts val="600"/>
                        </a:spcAft>
                      </a:pPr>
                      <a:r>
                        <a:rPr lang="fr-FR" sz="1800" dirty="0">
                          <a:effectLst/>
                          <a:latin typeface="Calibri" panose="020F0502020204030204" pitchFamily="34" charset="0"/>
                          <a:ea typeface="Calibri" panose="020F0502020204030204" pitchFamily="34" charset="0"/>
                          <a:cs typeface="Calibri" panose="020F0502020204030204" pitchFamily="34" charset="0"/>
                        </a:rPr>
                        <a:t>Cependant, </a:t>
                      </a:r>
                      <a:r>
                        <a:rPr lang="fr-FR"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elles peuvent aussi donner à l'orateur un sentiment de défense  si elles sont trop directes</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Elles</a:t>
                      </a:r>
                      <a:r>
                        <a:rPr lang="fr-FR" sz="1800" dirty="0">
                          <a:effectLst/>
                          <a:latin typeface="Calibri" panose="020F0502020204030204" pitchFamily="34" charset="0"/>
                          <a:ea typeface="Calibri" panose="020F0502020204030204" pitchFamily="34" charset="0"/>
                          <a:cs typeface="Calibri" panose="020F0502020204030204" pitchFamily="34" charset="0"/>
                        </a:rPr>
                        <a:t> peuvent être difficiles pour les jeunes enfants</a:t>
                      </a:r>
                      <a:r>
                        <a:rPr lang="en-US" sz="1800" baseline="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72611" marR="72611" marT="27150" marB="2715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347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08010" y="504827"/>
            <a:ext cx="8183990" cy="1044390"/>
          </a:xfrm>
        </p:spPr>
        <p:txBody>
          <a:bodyPr>
            <a:normAutofit/>
          </a:bodyPr>
          <a:lstStyle/>
          <a:p>
            <a:r>
              <a:rPr lang="fr-FR" sz="2800" dirty="0"/>
              <a:t>Exercice facultatif: Est-ce que </a:t>
            </a:r>
            <a:r>
              <a:rPr lang="fr-FR" sz="2800" i="1" dirty="0"/>
              <a:t>je vous comprends</a:t>
            </a:r>
            <a:r>
              <a:rPr lang="fr-FR" sz="2800" i="0" dirty="0"/>
              <a:t>?</a:t>
            </a:r>
            <a:endParaRPr lang="en-US" sz="2800" i="0" dirty="0"/>
          </a:p>
        </p:txBody>
      </p:sp>
      <p:sp>
        <p:nvSpPr>
          <p:cNvPr id="3" name="Text Placeholder 2"/>
          <p:cNvSpPr>
            <a:spLocks noGrp="1"/>
          </p:cNvSpPr>
          <p:nvPr>
            <p:ph type="body" sz="quarter" idx="12"/>
          </p:nvPr>
        </p:nvSpPr>
        <p:spPr>
          <a:xfrm>
            <a:off x="4062413" y="1549216"/>
            <a:ext cx="7300912" cy="4806461"/>
          </a:xfrm>
        </p:spPr>
        <p:txBody>
          <a:bodyPr>
            <a:normAutofit/>
          </a:bodyPr>
          <a:lstStyle/>
          <a:p>
            <a:pPr marL="457200" indent="-457200">
              <a:buFont typeface="+mj-lt"/>
              <a:buAutoNum type="arabicPeriod"/>
            </a:pPr>
            <a:r>
              <a:rPr lang="fr-FR" sz="2200" dirty="0"/>
              <a:t>En groupes de deux, un participant sera un orateur et l'autre un auditeur.</a:t>
            </a:r>
          </a:p>
          <a:p>
            <a:pPr marL="457200" indent="-457200">
              <a:buFont typeface="+mj-lt"/>
              <a:buAutoNum type="arabicPeriod"/>
            </a:pPr>
            <a:r>
              <a:rPr lang="fr-FR" sz="2200" dirty="0"/>
              <a:t>L'orateur parlera pendant quelques minutes d'un sujet qui l'intéresse beaucoup, </a:t>
            </a:r>
            <a:r>
              <a:rPr lang="fr-FR" sz="2200" u="sng" dirty="0"/>
              <a:t>sans dire </a:t>
            </a:r>
            <a:r>
              <a:rPr lang="fr-FR" sz="2200" dirty="0"/>
              <a:t>de quoi il s'agit.</a:t>
            </a:r>
          </a:p>
          <a:p>
            <a:pPr marL="457200" indent="-457200">
              <a:buFont typeface="+mj-lt"/>
              <a:buAutoNum type="arabicPeriod"/>
            </a:pPr>
            <a:r>
              <a:rPr lang="fr-FR" sz="2200" dirty="0"/>
              <a:t>L'auditeur pratique l'écoute active.</a:t>
            </a:r>
          </a:p>
          <a:p>
            <a:pPr marL="457200" indent="-457200">
              <a:buFont typeface="+mj-lt"/>
              <a:buAutoNum type="arabicPeriod"/>
            </a:pPr>
            <a:r>
              <a:rPr lang="fr-FR" sz="2200" dirty="0"/>
              <a:t>Après 2 ou 3 minutes, l'orateur s'arrête, l'auditeur résume les points principaux de l'orateur, puis il/elle suggère le sujet.</a:t>
            </a:r>
          </a:p>
          <a:p>
            <a:pPr marL="457200" indent="-457200">
              <a:buFont typeface="+mj-lt"/>
              <a:buAutoNum type="arabicPeriod"/>
            </a:pPr>
            <a:r>
              <a:rPr lang="fr-FR" sz="2200" dirty="0"/>
              <a:t>Débriefing.</a:t>
            </a:r>
            <a:endParaRPr lang="en-US" sz="2200" dirty="0"/>
          </a:p>
        </p:txBody>
      </p:sp>
      <p:sp>
        <p:nvSpPr>
          <p:cNvPr id="4" name="Text Placeholder 3"/>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284677" y="4899396"/>
            <a:ext cx="2907323" cy="2912562"/>
          </a:xfrm>
          <a:prstGeom prst="rect">
            <a:avLst/>
          </a:prstGeom>
        </p:spPr>
      </p:pic>
    </p:spTree>
    <p:extLst>
      <p:ext uri="{BB962C8B-B14F-4D97-AF65-F5344CB8AC3E}">
        <p14:creationId xmlns:p14="http://schemas.microsoft.com/office/powerpoint/2010/main" val="257599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08010" y="504826"/>
            <a:ext cx="8183990" cy="1271587"/>
          </a:xfrm>
        </p:spPr>
        <p:txBody>
          <a:bodyPr>
            <a:normAutofit/>
          </a:bodyPr>
          <a:lstStyle/>
          <a:p>
            <a:r>
              <a:rPr lang="en-US" sz="2800" dirty="0"/>
              <a:t>Exercice facultatif: </a:t>
            </a:r>
            <a:r>
              <a:rPr lang="en-US" sz="2800" i="1" dirty="0"/>
              <a:t>Round Robin</a:t>
            </a:r>
          </a:p>
        </p:txBody>
      </p:sp>
      <p:sp>
        <p:nvSpPr>
          <p:cNvPr id="3" name="Text Placeholder 2"/>
          <p:cNvSpPr>
            <a:spLocks noGrp="1"/>
          </p:cNvSpPr>
          <p:nvPr>
            <p:ph type="body" sz="quarter" idx="12"/>
          </p:nvPr>
        </p:nvSpPr>
        <p:spPr>
          <a:xfrm>
            <a:off x="4449549" y="1536332"/>
            <a:ext cx="7300912" cy="4806461"/>
          </a:xfrm>
        </p:spPr>
        <p:txBody>
          <a:bodyPr>
            <a:normAutofit/>
          </a:bodyPr>
          <a:lstStyle/>
          <a:p>
            <a:pPr marL="457200" indent="-457200">
              <a:buFont typeface="+mj-lt"/>
              <a:buAutoNum type="arabicPeriod"/>
            </a:pPr>
            <a:r>
              <a:rPr lang="fr-FR" sz="2000" dirty="0"/>
              <a:t>Formez une ligne de 10 personnes maximum.</a:t>
            </a:r>
          </a:p>
          <a:p>
            <a:pPr marL="457200" indent="-457200">
              <a:buFont typeface="+mj-lt"/>
              <a:buAutoNum type="arabicPeriod"/>
            </a:pPr>
            <a:r>
              <a:rPr lang="fr-FR" sz="2000" dirty="0"/>
              <a:t>On vous donnera un sujet de discussion. Chaque participant apportera sa contribution à la discussion.</a:t>
            </a:r>
          </a:p>
          <a:p>
            <a:pPr marL="457200" indent="-457200">
              <a:buFont typeface="+mj-lt"/>
              <a:buAutoNum type="arabicPeriod"/>
            </a:pPr>
            <a:r>
              <a:rPr lang="fr-FR" sz="2000" dirty="0"/>
              <a:t>Nous commencerons à une extrémité de la ligne et passerons à la personne suivante jusqu'à ce que nous arrivions à la fin.</a:t>
            </a:r>
          </a:p>
          <a:p>
            <a:pPr marL="457200" indent="-457200">
              <a:buFont typeface="+mj-lt"/>
              <a:buAutoNum type="arabicPeriod"/>
            </a:pPr>
            <a:r>
              <a:rPr lang="fr-FR" sz="2000" dirty="0"/>
              <a:t>Lorsque le facilitateur dit à l'orateur de s'arrêter, la personne suivante dans la ligne doit continuer la discussion en utilisant les derniers mots/la dernière phrase de l'orateur précédent.</a:t>
            </a:r>
          </a:p>
          <a:p>
            <a:pPr marL="457200" indent="-457200">
              <a:buFont typeface="+mj-lt"/>
              <a:buAutoNum type="arabicPeriod"/>
            </a:pPr>
            <a:r>
              <a:rPr lang="fr-FR" sz="2000" dirty="0"/>
              <a:t>Débriefing</a:t>
            </a:r>
            <a:endParaRPr lang="en-US" sz="2000" dirty="0"/>
          </a:p>
        </p:txBody>
      </p:sp>
      <p:sp>
        <p:nvSpPr>
          <p:cNvPr id="4" name="Text Placeholder 3"/>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284677" y="4899396"/>
            <a:ext cx="2907323" cy="2912562"/>
          </a:xfrm>
          <a:prstGeom prst="rect">
            <a:avLst/>
          </a:prstGeom>
        </p:spPr>
      </p:pic>
    </p:spTree>
    <p:extLst>
      <p:ext uri="{BB962C8B-B14F-4D97-AF65-F5344CB8AC3E}">
        <p14:creationId xmlns:p14="http://schemas.microsoft.com/office/powerpoint/2010/main" val="199505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08010" y="504827"/>
            <a:ext cx="8183990" cy="717918"/>
          </a:xfrm>
        </p:spPr>
        <p:txBody>
          <a:bodyPr>
            <a:normAutofit fontScale="92500"/>
          </a:bodyPr>
          <a:lstStyle/>
          <a:p>
            <a:r>
              <a:rPr lang="fr-FR" sz="2800" dirty="0"/>
              <a:t>Exercice facultatif: </a:t>
            </a:r>
            <a:r>
              <a:rPr lang="fr-FR" sz="2800" i="1" dirty="0"/>
              <a:t>Jeu de rôle sur l'écoute active</a:t>
            </a:r>
            <a:endParaRPr lang="en-US" sz="2800" i="1" dirty="0"/>
          </a:p>
        </p:txBody>
      </p:sp>
      <p:sp>
        <p:nvSpPr>
          <p:cNvPr id="3" name="Text Placeholder 2"/>
          <p:cNvSpPr>
            <a:spLocks noGrp="1"/>
          </p:cNvSpPr>
          <p:nvPr>
            <p:ph type="body" sz="quarter" idx="12"/>
          </p:nvPr>
        </p:nvSpPr>
        <p:spPr>
          <a:xfrm>
            <a:off x="4449549" y="1510564"/>
            <a:ext cx="7300912" cy="4806461"/>
          </a:xfrm>
        </p:spPr>
        <p:txBody>
          <a:bodyPr>
            <a:normAutofit/>
          </a:bodyPr>
          <a:lstStyle/>
          <a:p>
            <a:pPr marL="457200" indent="-457200">
              <a:buFont typeface="+mj-lt"/>
              <a:buAutoNum type="arabicPeriod"/>
            </a:pPr>
            <a:r>
              <a:rPr lang="fr-FR" sz="2000" dirty="0"/>
              <a:t>Formez des groupes de 10 personnes. Demandez un volontaire.</a:t>
            </a:r>
          </a:p>
          <a:p>
            <a:pPr marL="457200" indent="-457200">
              <a:buFont typeface="+mj-lt"/>
              <a:buAutoNum type="arabicPeriod"/>
            </a:pPr>
            <a:r>
              <a:rPr lang="fr-FR" sz="2000" dirty="0"/>
              <a:t>Le volontaire est prié de quitter la salle avec les instructions du facilitateur.</a:t>
            </a:r>
          </a:p>
          <a:p>
            <a:pPr marL="457200" indent="-457200">
              <a:buFont typeface="+mj-lt"/>
              <a:buAutoNum type="arabicPeriod"/>
            </a:pPr>
            <a:r>
              <a:rPr lang="fr-FR" sz="2000" dirty="0"/>
              <a:t>Le groupe suit les instructions du facilitateur pour la discussion.</a:t>
            </a:r>
          </a:p>
          <a:p>
            <a:pPr marL="457200" indent="-457200">
              <a:buFont typeface="+mj-lt"/>
              <a:buAutoNum type="arabicPeriod"/>
            </a:pPr>
            <a:r>
              <a:rPr lang="fr-FR" sz="2000" dirty="0"/>
              <a:t>Le volontaire retourne dans la salle et fait une déclaration pour lancer la discussion.</a:t>
            </a:r>
          </a:p>
          <a:p>
            <a:pPr marL="457200" indent="-457200">
              <a:buFont typeface="+mj-lt"/>
              <a:buAutoNum type="arabicPeriod"/>
            </a:pPr>
            <a:r>
              <a:rPr lang="fr-FR" sz="2000" dirty="0"/>
              <a:t>Lorsque la discussion est terminée, faites un </a:t>
            </a:r>
            <a:r>
              <a:rPr lang="en-ZA" sz="2000" dirty="0"/>
              <a:t>debriefing.</a:t>
            </a:r>
            <a:endParaRPr lang="en-US" sz="2000" dirty="0"/>
          </a:p>
        </p:txBody>
      </p:sp>
      <p:sp>
        <p:nvSpPr>
          <p:cNvPr id="4" name="Text Placeholder 3"/>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284677" y="4899396"/>
            <a:ext cx="2907323" cy="2912562"/>
          </a:xfrm>
          <a:prstGeom prst="rect">
            <a:avLst/>
          </a:prstGeom>
        </p:spPr>
      </p:pic>
    </p:spTree>
    <p:extLst>
      <p:ext uri="{BB962C8B-B14F-4D97-AF65-F5344CB8AC3E}">
        <p14:creationId xmlns:p14="http://schemas.microsoft.com/office/powerpoint/2010/main" val="331872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50186158"/>
              </p:ext>
            </p:extLst>
          </p:nvPr>
        </p:nvGraphicFramePr>
        <p:xfrm>
          <a:off x="1259010" y="399073"/>
          <a:ext cx="9075738" cy="6416675"/>
        </p:xfrm>
        <a:graphic>
          <a:graphicData uri="http://schemas.openxmlformats.org/presentationml/2006/ole">
            <mc:AlternateContent xmlns:mc="http://schemas.openxmlformats.org/markup-compatibility/2006">
              <mc:Choice xmlns:v="urn:schemas-microsoft-com:vml" Requires="v">
                <p:oleObj spid="_x0000_s1160" name="Acrobat Document" r:id="rId3" imgW="9075258" imgH="6415896" progId="AcroExch.Document.7">
                  <p:embed/>
                </p:oleObj>
              </mc:Choice>
              <mc:Fallback>
                <p:oleObj name="Acrobat Document" r:id="rId3" imgW="9075258" imgH="6415896" progId="AcroExch.Document.7">
                  <p:embed/>
                  <p:pic>
                    <p:nvPicPr>
                      <p:cNvPr id="0" name=""/>
                      <p:cNvPicPr/>
                      <p:nvPr/>
                    </p:nvPicPr>
                    <p:blipFill>
                      <a:blip r:embed="rId4"/>
                      <a:stretch>
                        <a:fillRect/>
                      </a:stretch>
                    </p:blipFill>
                    <p:spPr>
                      <a:xfrm>
                        <a:off x="1259010" y="399073"/>
                        <a:ext cx="9075738" cy="6416675"/>
                      </a:xfrm>
                      <a:prstGeom prst="rect">
                        <a:avLst/>
                      </a:prstGeom>
                    </p:spPr>
                  </p:pic>
                </p:oleObj>
              </mc:Fallback>
            </mc:AlternateContent>
          </a:graphicData>
        </a:graphic>
      </p:graphicFrame>
    </p:spTree>
    <p:extLst>
      <p:ext uri="{BB962C8B-B14F-4D97-AF65-F5344CB8AC3E}">
        <p14:creationId xmlns:p14="http://schemas.microsoft.com/office/powerpoint/2010/main" val="235832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20000"/>
          </a:bodyPr>
          <a:lstStyle/>
          <a:p>
            <a:r>
              <a:rPr lang="fr-FR" dirty="0"/>
              <a:t>Le but de cette séance est de fournir aux participants quelques bases importantes d'un engagement communautaire efficace.</a:t>
            </a:r>
            <a:endParaRPr lang="en-US" dirty="0"/>
          </a:p>
        </p:txBody>
      </p:sp>
      <p:sp>
        <p:nvSpPr>
          <p:cNvPr id="3" name="Text Placeholder 2"/>
          <p:cNvSpPr>
            <a:spLocks noGrp="1"/>
          </p:cNvSpPr>
          <p:nvPr>
            <p:ph type="body" sz="quarter" idx="12"/>
          </p:nvPr>
        </p:nvSpPr>
        <p:spPr>
          <a:xfrm>
            <a:off x="4348480" y="2081784"/>
            <a:ext cx="6911399" cy="3268980"/>
          </a:xfrm>
        </p:spPr>
        <p:txBody>
          <a:bodyPr>
            <a:normAutofit fontScale="70000" lnSpcReduction="20000"/>
          </a:bodyPr>
          <a:lstStyle/>
          <a:p>
            <a:pPr marL="0" indent="0">
              <a:lnSpc>
                <a:spcPct val="134000"/>
              </a:lnSpc>
              <a:buNone/>
            </a:pPr>
            <a:r>
              <a:rPr lang="fr-FR" sz="2600" dirty="0"/>
              <a:t>À la fin de cette séance, les participants seront en mesure de</a:t>
            </a:r>
            <a:r>
              <a:rPr lang="en-US" sz="2600" dirty="0"/>
              <a:t>:</a:t>
            </a:r>
          </a:p>
          <a:p>
            <a:pPr marL="731520" lvl="1" indent="-274320">
              <a:lnSpc>
                <a:spcPct val="134000"/>
              </a:lnSpc>
              <a:buSzPct val="90000"/>
              <a:buFont typeface="Symbol" panose="05050102010706020507" pitchFamily="18" charset="2"/>
              <a:buChar char="·"/>
            </a:pPr>
            <a:r>
              <a:rPr lang="fr-FR" dirty="0"/>
              <a:t>Définir 3 à 4 compétences de base d'un facilitateur efficace du dialogue communautaire</a:t>
            </a:r>
          </a:p>
          <a:p>
            <a:pPr marL="731520" lvl="1" indent="-274320">
              <a:lnSpc>
                <a:spcPct val="134000"/>
              </a:lnSpc>
              <a:buSzPct val="90000"/>
              <a:buFont typeface="Symbol" panose="05050102010706020507" pitchFamily="18" charset="2"/>
              <a:buChar char="·"/>
            </a:pPr>
            <a:r>
              <a:rPr lang="fr-FR" dirty="0"/>
              <a:t>Décrire les stratégies pour une communication efficace en matière de protection de l'enfance au niveau communautaire</a:t>
            </a:r>
          </a:p>
          <a:p>
            <a:pPr marL="731520" lvl="1" indent="-274320">
              <a:lnSpc>
                <a:spcPct val="134000"/>
              </a:lnSpc>
              <a:buSzPct val="90000"/>
              <a:buFont typeface="Symbol" panose="05050102010706020507" pitchFamily="18" charset="2"/>
              <a:buChar char="·"/>
            </a:pPr>
            <a:r>
              <a:rPr lang="fr-FR" dirty="0"/>
              <a:t>Décrire 2 à 4 stratégies pour prévenir et atténuer les impacts des conflits et de la dynamique du pouvoir </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8745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3054059"/>
            <a:ext cx="7851649" cy="562168"/>
          </a:xfrm>
        </p:spPr>
        <p:txBody>
          <a:bodyPr>
            <a:normAutofit fontScale="90000"/>
          </a:bodyPr>
          <a:lstStyle/>
          <a:p>
            <a:r>
              <a:rPr lang="fr-FR" sz="2800" dirty="0"/>
              <a:t>Gérer les conflits dans la communication de groupe</a:t>
            </a:r>
            <a:endParaRPr lang="en-US" sz="2800" dirty="0"/>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2344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Comment différentes perspectives influencent notre compréhension</a:t>
            </a:r>
            <a:endParaRPr lang="en-US" dirty="0"/>
          </a:p>
        </p:txBody>
      </p:sp>
      <p:sp>
        <p:nvSpPr>
          <p:cNvPr id="3" name="Text Placeholder 2"/>
          <p:cNvSpPr>
            <a:spLocks noGrp="1"/>
          </p:cNvSpPr>
          <p:nvPr>
            <p:ph type="body" sz="quarter" idx="10"/>
          </p:nvPr>
        </p:nvSpPr>
        <p:spPr/>
        <p:txBody>
          <a:bodyPr>
            <a:normAutofit fontScale="77500" lnSpcReduction="20000"/>
          </a:bodyPr>
          <a:lstStyle/>
          <a:p>
            <a:r>
              <a:rPr lang="en-US" dirty="0"/>
              <a:t>Que voyez-vous?</a:t>
            </a:r>
          </a:p>
        </p:txBody>
      </p:sp>
      <p:pic>
        <p:nvPicPr>
          <p:cNvPr id="5" name="Picture 4"/>
          <p:cNvPicPr>
            <a:picLocks noChangeAspect="1"/>
          </p:cNvPicPr>
          <p:nvPr/>
        </p:nvPicPr>
        <p:blipFill>
          <a:blip r:embed="rId3"/>
          <a:stretch>
            <a:fillRect/>
          </a:stretch>
        </p:blipFill>
        <p:spPr>
          <a:xfrm>
            <a:off x="3970420" y="2183731"/>
            <a:ext cx="6075752" cy="4329281"/>
          </a:xfrm>
          <a:prstGeom prst="rect">
            <a:avLst/>
          </a:prstGeom>
        </p:spPr>
      </p:pic>
    </p:spTree>
    <p:extLst>
      <p:ext uri="{BB962C8B-B14F-4D97-AF65-F5344CB8AC3E}">
        <p14:creationId xmlns:p14="http://schemas.microsoft.com/office/powerpoint/2010/main" val="9887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Nous voyons un problème. . .</a:t>
            </a:r>
          </a:p>
        </p:txBody>
      </p:sp>
      <p:sp>
        <p:nvSpPr>
          <p:cNvPr id="3" name="Text Placeholder 2"/>
          <p:cNvSpPr>
            <a:spLocks noGrp="1"/>
          </p:cNvSpPr>
          <p:nvPr>
            <p:ph type="body" sz="quarter" idx="10"/>
          </p:nvPr>
        </p:nvSpPr>
        <p:spPr/>
        <p:txBody>
          <a:bodyPr>
            <a:normAutofit fontScale="77500" lnSpcReduction="20000"/>
          </a:bodyPr>
          <a:lstStyle/>
          <a:p>
            <a:r>
              <a:rPr lang="fr-FR" dirty="0"/>
              <a:t>Comment le cheval peut-il atteindre son foin</a:t>
            </a:r>
            <a:r>
              <a:rPr lang="en-US" dirty="0"/>
              <a:t>?</a:t>
            </a:r>
          </a:p>
        </p:txBody>
      </p:sp>
      <p:pic>
        <p:nvPicPr>
          <p:cNvPr id="5" name="Picture 4"/>
          <p:cNvPicPr>
            <a:picLocks noChangeAspect="1"/>
          </p:cNvPicPr>
          <p:nvPr/>
        </p:nvPicPr>
        <p:blipFill>
          <a:blip r:embed="rId3"/>
          <a:stretch>
            <a:fillRect/>
          </a:stretch>
        </p:blipFill>
        <p:spPr>
          <a:xfrm>
            <a:off x="2698831" y="2931451"/>
            <a:ext cx="7600199" cy="3155525"/>
          </a:xfrm>
          <a:prstGeom prst="rect">
            <a:avLst/>
          </a:prstGeom>
        </p:spPr>
      </p:pic>
    </p:spTree>
    <p:extLst>
      <p:ext uri="{BB962C8B-B14F-4D97-AF65-F5344CB8AC3E}">
        <p14:creationId xmlns:p14="http://schemas.microsoft.com/office/powerpoint/2010/main" val="142620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normAutofit fontScale="77500" lnSpcReduction="20000"/>
          </a:bodyPr>
          <a:lstStyle/>
          <a:p>
            <a:endParaRPr lang="en-US" dirty="0"/>
          </a:p>
        </p:txBody>
      </p:sp>
      <p:sp>
        <p:nvSpPr>
          <p:cNvPr id="4" name="Text Placeholder 3"/>
          <p:cNvSpPr>
            <a:spLocks noGrp="1"/>
          </p:cNvSpPr>
          <p:nvPr>
            <p:ph type="body" sz="quarter" idx="12"/>
          </p:nvPr>
        </p:nvSpPr>
        <p:spPr>
          <a:xfrm>
            <a:off x="1481997" y="2721141"/>
            <a:ext cx="9168063" cy="3729037"/>
          </a:xfrm>
        </p:spPr>
        <p:txBody>
          <a:bodyPr/>
          <a:lstStyle/>
          <a:p>
            <a:pPr marL="0" indent="0">
              <a:buNone/>
            </a:pPr>
            <a:r>
              <a:rPr lang="fr-FR" i="1" dirty="0"/>
              <a:t>Les facilitateurs efficaces ne se cachent pas et ne minimisent pas les conflits. En fait, ils apprennent à considérer le conflit comme une force constructive potentielle qui peut stimuler la pensée créative et permettre une exploration complète des forces et des faiblesses des différents points de vue.</a:t>
            </a:r>
            <a:endParaRPr lang="en-US" i="1" dirty="0"/>
          </a:p>
        </p:txBody>
      </p:sp>
    </p:spTree>
    <p:extLst>
      <p:ext uri="{BB962C8B-B14F-4D97-AF65-F5344CB8AC3E}">
        <p14:creationId xmlns:p14="http://schemas.microsoft.com/office/powerpoint/2010/main" val="285953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365125"/>
            <a:ext cx="10820014" cy="1325563"/>
          </a:xfrm>
        </p:spPr>
        <p:txBody>
          <a:bodyPr>
            <a:normAutofit/>
          </a:bodyPr>
          <a:lstStyle/>
          <a:p>
            <a:r>
              <a:rPr lang="fr-FR" sz="3200" dirty="0"/>
              <a:t>Qu'est-ce qui peut influencer les conflits dans le dialogue communautaire?</a:t>
            </a:r>
            <a:endParaRPr lang="en-US" sz="3200" dirty="0"/>
          </a:p>
        </p:txBody>
      </p:sp>
      <p:sp>
        <p:nvSpPr>
          <p:cNvPr id="4" name="Text Placeholder 3"/>
          <p:cNvSpPr>
            <a:spLocks noGrp="1"/>
          </p:cNvSpPr>
          <p:nvPr>
            <p:ph type="body" sz="quarter" idx="12"/>
          </p:nvPr>
        </p:nvSpPr>
        <p:spPr>
          <a:xfrm>
            <a:off x="944779" y="2259257"/>
            <a:ext cx="10820015" cy="3729037"/>
          </a:xfrm>
        </p:spPr>
        <p:txBody>
          <a:bodyPr>
            <a:normAutofit fontScale="92500" lnSpcReduction="10000"/>
          </a:bodyPr>
          <a:lstStyle/>
          <a:p>
            <a:pPr marL="320040" indent="-320040">
              <a:buSzPct val="90000"/>
              <a:buFont typeface="Symbol" panose="05050102010706020507" pitchFamily="18" charset="2"/>
              <a:buChar char="·"/>
            </a:pPr>
            <a:r>
              <a:rPr lang="fr-FR" sz="2600" dirty="0"/>
              <a:t>Des opinions personnelles divergentes et profondément enracinées sur des questions sensibles</a:t>
            </a:r>
          </a:p>
          <a:p>
            <a:pPr marL="320040" indent="-320040">
              <a:buSzPct val="90000"/>
              <a:buFont typeface="Symbol" panose="05050102010706020507" pitchFamily="18" charset="2"/>
              <a:buChar char="·"/>
            </a:pPr>
            <a:r>
              <a:rPr lang="fr-FR" sz="2600" dirty="0"/>
              <a:t>Perceptions, hypothèses et préjugés individuels</a:t>
            </a:r>
          </a:p>
          <a:p>
            <a:pPr marL="320040" indent="-320040">
              <a:buSzPct val="90000"/>
              <a:buFont typeface="Symbol" panose="05050102010706020507" pitchFamily="18" charset="2"/>
              <a:buChar char="·"/>
            </a:pPr>
            <a:r>
              <a:rPr lang="fr-FR" sz="2600" dirty="0"/>
              <a:t>Dynamiques relatives au pouvoir, au genre et à l'âge</a:t>
            </a:r>
          </a:p>
          <a:p>
            <a:pPr marL="320040" indent="-320040">
              <a:buSzPct val="90000"/>
              <a:buFont typeface="Symbol" panose="05050102010706020507" pitchFamily="18" charset="2"/>
              <a:buChar char="·"/>
            </a:pPr>
            <a:r>
              <a:rPr lang="fr-FR" sz="2600" dirty="0"/>
              <a:t>Influence du statut socio-économique ou autre</a:t>
            </a:r>
          </a:p>
          <a:p>
            <a:pPr marL="320040" indent="-320040">
              <a:buSzPct val="90000"/>
              <a:buFont typeface="Symbol" panose="05050102010706020507" pitchFamily="18" charset="2"/>
              <a:buChar char="·"/>
            </a:pPr>
            <a:r>
              <a:rPr lang="fr-FR" sz="2600" dirty="0"/>
              <a:t>Convictions et sensibilités politiques</a:t>
            </a:r>
          </a:p>
          <a:p>
            <a:pPr marL="320040" indent="-320040">
              <a:buSzPct val="90000"/>
              <a:buFont typeface="Symbol" panose="05050102010706020507" pitchFamily="18" charset="2"/>
              <a:buChar char="·"/>
            </a:pPr>
            <a:r>
              <a:rPr lang="fr-FR" sz="2600" dirty="0"/>
              <a:t>L’introduction d’acteurs externes de la protection de l’enfance, et leurs valeurs et concepts</a:t>
            </a:r>
            <a:endParaRPr lang="en-US" sz="2600" dirty="0"/>
          </a:p>
        </p:txBody>
      </p:sp>
    </p:spTree>
    <p:extLst>
      <p:ext uri="{BB962C8B-B14F-4D97-AF65-F5344CB8AC3E}">
        <p14:creationId xmlns:p14="http://schemas.microsoft.com/office/powerpoint/2010/main" val="1527961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qui peut vous aider à prévenir ou à minimiser les conflits dans le cadre du dialogue communautaire</a:t>
            </a:r>
            <a:r>
              <a:rPr lang="en-US" dirty="0"/>
              <a:t>?</a:t>
            </a:r>
          </a:p>
        </p:txBody>
      </p:sp>
      <p:sp>
        <p:nvSpPr>
          <p:cNvPr id="7" name="Text Placeholder 6"/>
          <p:cNvSpPr>
            <a:spLocks noGrp="1"/>
          </p:cNvSpPr>
          <p:nvPr>
            <p:ph type="body" sz="quarter" idx="12"/>
          </p:nvPr>
        </p:nvSpPr>
        <p:spPr>
          <a:xfrm>
            <a:off x="1251284" y="2133348"/>
            <a:ext cx="10224754" cy="3729037"/>
          </a:xfrm>
        </p:spPr>
        <p:txBody>
          <a:bodyPr>
            <a:normAutofit fontScale="92500" lnSpcReduction="10000"/>
          </a:bodyPr>
          <a:lstStyle/>
          <a:p>
            <a:pPr marL="320040" indent="-320040">
              <a:buSzPct val="90000"/>
              <a:buFont typeface="Symbol" panose="05050102010706020507" pitchFamily="18" charset="2"/>
              <a:buChar char="·"/>
            </a:pPr>
            <a:r>
              <a:rPr lang="fr-FR" sz="2000" dirty="0"/>
              <a:t>Développez une bonne compréhension de la communication et des éléments de la dynamique de groupe dans la communauté, et déterminez qui pourrait vous aider à les naviguer</a:t>
            </a:r>
          </a:p>
          <a:p>
            <a:pPr marL="320040" indent="-320040">
              <a:buSzPct val="90000"/>
              <a:buFont typeface="Symbol" panose="05050102010706020507" pitchFamily="18" charset="2"/>
              <a:buChar char="·"/>
            </a:pPr>
            <a:r>
              <a:rPr lang="fr-FR" sz="2000" dirty="0"/>
              <a:t>Fixez dès le départ des attentes claires pour les discussions, notamment que vous souhaitez écouter les différents points de vue exprimés avec respect</a:t>
            </a:r>
          </a:p>
          <a:p>
            <a:pPr marL="320040" indent="-320040">
              <a:buSzPct val="90000"/>
              <a:buFont typeface="Symbol" panose="05050102010706020507" pitchFamily="18" charset="2"/>
              <a:buChar char="·"/>
            </a:pPr>
            <a:r>
              <a:rPr lang="fr-FR" sz="2000" dirty="0"/>
              <a:t>Soyez clair sur ce que vous voulez tirer de la discussion et structurez-la de manière souple mais ciblée</a:t>
            </a:r>
          </a:p>
          <a:p>
            <a:pPr marL="320040" indent="-320040">
              <a:buSzPct val="90000"/>
              <a:buFont typeface="Symbol" panose="05050102010706020507" pitchFamily="18" charset="2"/>
              <a:buChar char="·"/>
            </a:pPr>
            <a:r>
              <a:rPr lang="fr-FR" sz="2000" dirty="0"/>
              <a:t>Soyez conscient de la dynamique de la réunion (Qui parle et qui ne parle pas? Langage corporel)</a:t>
            </a:r>
          </a:p>
          <a:p>
            <a:pPr marL="320040" indent="-320040">
              <a:buSzPct val="90000"/>
              <a:buFont typeface="Symbol" panose="05050102010706020507" pitchFamily="18" charset="2"/>
              <a:buChar char="·"/>
            </a:pPr>
            <a:r>
              <a:rPr lang="fr-FR" sz="2000" dirty="0"/>
              <a:t>Prenez le temps de réfléchir sur chaque discussion ou interaction et sur la manière dont elle pourrait être améliorée</a:t>
            </a:r>
            <a:endParaRPr lang="en-US" sz="2000" dirty="0"/>
          </a:p>
        </p:txBody>
      </p:sp>
    </p:spTree>
    <p:extLst>
      <p:ext uri="{BB962C8B-B14F-4D97-AF65-F5344CB8AC3E}">
        <p14:creationId xmlns:p14="http://schemas.microsoft.com/office/powerpoint/2010/main" val="329748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00" y="3022527"/>
            <a:ext cx="7851649" cy="778625"/>
          </a:xfrm>
        </p:spPr>
        <p:txBody>
          <a:bodyPr>
            <a:normAutofit fontScale="90000"/>
          </a:bodyPr>
          <a:lstStyle/>
          <a:p>
            <a:r>
              <a:rPr lang="fr-FR" dirty="0"/>
              <a:t>Récapitulation des buts et des objectifs d'apprentissage </a:t>
            </a:r>
            <a:endParaRPr lang="en-US" dirty="0"/>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225391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20000"/>
          </a:bodyPr>
          <a:lstStyle/>
          <a:p>
            <a:r>
              <a:rPr lang="fr-FR" dirty="0"/>
              <a:t>Le but de cette séance est de fournir aux participants quelques bases importantes d'un engagement communautaire efficace</a:t>
            </a:r>
            <a:r>
              <a:rPr lang="en-US" dirty="0"/>
              <a:t>.</a:t>
            </a:r>
          </a:p>
        </p:txBody>
      </p:sp>
      <p:sp>
        <p:nvSpPr>
          <p:cNvPr id="3" name="Text Placeholder 2"/>
          <p:cNvSpPr>
            <a:spLocks noGrp="1"/>
          </p:cNvSpPr>
          <p:nvPr>
            <p:ph type="body" sz="quarter" idx="12"/>
          </p:nvPr>
        </p:nvSpPr>
        <p:spPr>
          <a:xfrm>
            <a:off x="4348480" y="2081784"/>
            <a:ext cx="6922032" cy="3268980"/>
          </a:xfrm>
        </p:spPr>
        <p:txBody>
          <a:bodyPr>
            <a:normAutofit fontScale="70000" lnSpcReduction="20000"/>
          </a:bodyPr>
          <a:lstStyle/>
          <a:p>
            <a:pPr marL="0" indent="0">
              <a:lnSpc>
                <a:spcPct val="134000"/>
              </a:lnSpc>
              <a:buNone/>
            </a:pPr>
            <a:r>
              <a:rPr lang="fr-FR" sz="2600" dirty="0"/>
              <a:t>À la fin de cette séance, les participants seront en mesure de</a:t>
            </a:r>
            <a:r>
              <a:rPr lang="en-US" sz="2600" dirty="0"/>
              <a:t>:</a:t>
            </a:r>
          </a:p>
          <a:p>
            <a:pPr marL="731520" lvl="1" indent="-274320">
              <a:lnSpc>
                <a:spcPct val="134000"/>
              </a:lnSpc>
              <a:buSzPct val="90000"/>
              <a:buFont typeface="Symbol" panose="05050102010706020507" pitchFamily="18" charset="2"/>
              <a:buChar char="·"/>
            </a:pPr>
            <a:r>
              <a:rPr lang="fr-FR" dirty="0"/>
              <a:t>Définir 3 ou 4 compétences de base d'un facilitateur efficace du dialogue communautaire</a:t>
            </a:r>
          </a:p>
          <a:p>
            <a:pPr marL="731520" lvl="1" indent="-274320">
              <a:lnSpc>
                <a:spcPct val="134000"/>
              </a:lnSpc>
              <a:buSzPct val="90000"/>
              <a:buFont typeface="Symbol" panose="05050102010706020507" pitchFamily="18" charset="2"/>
              <a:buChar char="·"/>
            </a:pPr>
            <a:r>
              <a:rPr lang="fr-FR" dirty="0"/>
              <a:t>Décrire les stratégies pour une communication efficace en matière de protection de l'enfance au niveau communautaire</a:t>
            </a:r>
          </a:p>
          <a:p>
            <a:pPr marL="731520" lvl="1" indent="-274320">
              <a:lnSpc>
                <a:spcPct val="134000"/>
              </a:lnSpc>
              <a:buSzPct val="90000"/>
              <a:buFont typeface="Symbol" panose="05050102010706020507" pitchFamily="18" charset="2"/>
              <a:buChar char="·"/>
            </a:pPr>
            <a:r>
              <a:rPr lang="fr-FR" dirty="0"/>
              <a:t>Décrire 2 à 4 stratégies pour prévenir et atténuer les impacts des conflits et de la dynamique du pouvoir</a:t>
            </a:r>
          </a:p>
          <a:p>
            <a:pPr marL="0" indent="0">
              <a:buNone/>
            </a:pP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65150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vous remercie !</a:t>
            </a:r>
          </a:p>
        </p:txBody>
      </p:sp>
      <p:pic>
        <p:nvPicPr>
          <p:cNvPr id="5" name="Picture 4"/>
          <p:cNvPicPr>
            <a:picLocks noChangeAspect="1"/>
          </p:cNvPicPr>
          <p:nvPr/>
        </p:nvPicPr>
        <p:blipFill>
          <a:blip r:embed="rId2"/>
          <a:stretch>
            <a:fillRect/>
          </a:stretch>
        </p:blipFill>
        <p:spPr>
          <a:xfrm>
            <a:off x="742520" y="2241075"/>
            <a:ext cx="10429103" cy="3977201"/>
          </a:xfrm>
          <a:prstGeom prst="rect">
            <a:avLst/>
          </a:prstGeom>
        </p:spPr>
      </p:pic>
    </p:spTree>
    <p:extLst>
      <p:ext uri="{BB962C8B-B14F-4D97-AF65-F5344CB8AC3E}">
        <p14:creationId xmlns:p14="http://schemas.microsoft.com/office/powerpoint/2010/main" val="376581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28638"/>
            <a:ext cx="7300912" cy="708491"/>
          </a:xfrm>
        </p:spPr>
        <p:txBody>
          <a:bodyPr>
            <a:normAutofit fontScale="85000" lnSpcReduction="10000"/>
          </a:bodyPr>
          <a:lstStyle/>
          <a:p>
            <a:r>
              <a:rPr lang="fr-FR" dirty="0"/>
              <a:t>Brise-glace facultatif </a:t>
            </a:r>
            <a:r>
              <a:rPr lang="en-US" dirty="0"/>
              <a:t>–</a:t>
            </a:r>
            <a:r>
              <a:rPr lang="fr-FR" dirty="0"/>
              <a:t> Conducteur de bus</a:t>
            </a:r>
            <a:endParaRPr lang="en-US" dirty="0"/>
          </a:p>
        </p:txBody>
      </p:sp>
      <p:pic>
        <p:nvPicPr>
          <p:cNvPr id="5" name="Picture 4"/>
          <p:cNvPicPr>
            <a:picLocks noChangeAspect="1"/>
          </p:cNvPicPr>
          <p:nvPr/>
        </p:nvPicPr>
        <p:blipFill>
          <a:blip r:embed="rId3"/>
          <a:stretch>
            <a:fillRect/>
          </a:stretch>
        </p:blipFill>
        <p:spPr>
          <a:xfrm>
            <a:off x="9167447" y="5062758"/>
            <a:ext cx="2817201" cy="3190288"/>
          </a:xfrm>
          <a:prstGeom prst="rect">
            <a:avLst/>
          </a:prstGeom>
        </p:spPr>
      </p:pic>
      <p:sp>
        <p:nvSpPr>
          <p:cNvPr id="3" name="Text Placeholder 2"/>
          <p:cNvSpPr>
            <a:spLocks noGrp="1"/>
          </p:cNvSpPr>
          <p:nvPr>
            <p:ph type="body" sz="quarter" idx="12"/>
          </p:nvPr>
        </p:nvSpPr>
        <p:spPr>
          <a:xfrm>
            <a:off x="4476749" y="1570343"/>
            <a:ext cx="6924675" cy="4903554"/>
          </a:xfrm>
        </p:spPr>
        <p:txBody>
          <a:bodyPr>
            <a:normAutofit/>
          </a:bodyPr>
          <a:lstStyle/>
          <a:p>
            <a:pPr marL="457200" indent="-457200">
              <a:buFont typeface="+mj-lt"/>
              <a:buAutoNum type="arabicPeriod"/>
            </a:pPr>
            <a:r>
              <a:rPr lang="fr-FR" sz="2200" dirty="0"/>
              <a:t>Le facilitateur vous lira une brève description d'un itinéraire de bus. </a:t>
            </a:r>
          </a:p>
          <a:p>
            <a:pPr marL="457200" indent="-457200">
              <a:buFont typeface="+mj-lt"/>
              <a:buAutoNum type="arabicPeriod"/>
            </a:pPr>
            <a:r>
              <a:rPr lang="fr-FR" sz="2200" dirty="0"/>
              <a:t>Il vous posera une question sur les détails de l'itinéraire. Vous pouvez prendre des notes.</a:t>
            </a:r>
          </a:p>
          <a:p>
            <a:pPr marL="457200" indent="-457200">
              <a:buFont typeface="+mj-lt"/>
              <a:buAutoNum type="arabicPeriod"/>
            </a:pPr>
            <a:r>
              <a:rPr lang="fr-FR" sz="2200" dirty="0"/>
              <a:t>Écoutez attentivement et répondez à la question posée.</a:t>
            </a:r>
          </a:p>
          <a:p>
            <a:pPr marL="457200" indent="-457200">
              <a:buFont typeface="+mj-lt"/>
              <a:buAutoNum type="arabicPeriod"/>
            </a:pPr>
            <a:r>
              <a:rPr lang="fr-FR" sz="2200" dirty="0"/>
              <a:t>Débriefing.</a:t>
            </a:r>
            <a:endParaRPr lang="en-US" sz="22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58956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28638"/>
            <a:ext cx="7300912" cy="708491"/>
          </a:xfrm>
        </p:spPr>
        <p:txBody>
          <a:bodyPr/>
          <a:lstStyle/>
          <a:p>
            <a:r>
              <a:rPr lang="en-US" dirty="0"/>
              <a:t>Brise-glace facultatif – </a:t>
            </a:r>
            <a:r>
              <a:rPr lang="en-US" i="1" dirty="0"/>
              <a:t>Sound Ball</a:t>
            </a:r>
          </a:p>
        </p:txBody>
      </p:sp>
      <p:pic>
        <p:nvPicPr>
          <p:cNvPr id="5" name="Picture 4"/>
          <p:cNvPicPr>
            <a:picLocks noChangeAspect="1"/>
          </p:cNvPicPr>
          <p:nvPr/>
        </p:nvPicPr>
        <p:blipFill>
          <a:blip r:embed="rId3"/>
          <a:stretch>
            <a:fillRect/>
          </a:stretch>
        </p:blipFill>
        <p:spPr>
          <a:xfrm>
            <a:off x="9167447" y="5062758"/>
            <a:ext cx="2817201" cy="3190288"/>
          </a:xfrm>
          <a:prstGeom prst="rect">
            <a:avLst/>
          </a:prstGeom>
        </p:spPr>
      </p:pic>
      <p:sp>
        <p:nvSpPr>
          <p:cNvPr id="3" name="Text Placeholder 2"/>
          <p:cNvSpPr>
            <a:spLocks noGrp="1"/>
          </p:cNvSpPr>
          <p:nvPr>
            <p:ph type="body" sz="quarter" idx="12"/>
          </p:nvPr>
        </p:nvSpPr>
        <p:spPr>
          <a:xfrm>
            <a:off x="4100513" y="1570343"/>
            <a:ext cx="7300912" cy="4903554"/>
          </a:xfrm>
        </p:spPr>
        <p:txBody>
          <a:bodyPr>
            <a:normAutofit/>
          </a:bodyPr>
          <a:lstStyle/>
          <a:p>
            <a:pPr marL="457200" indent="-457200">
              <a:buFont typeface="+mj-lt"/>
              <a:buAutoNum type="arabicPeriod"/>
            </a:pPr>
            <a:r>
              <a:rPr lang="fr-FR" sz="2200" dirty="0"/>
              <a:t>Les participants et le facilitateur se placent en cercle.</a:t>
            </a:r>
          </a:p>
          <a:p>
            <a:pPr marL="457200" indent="-457200">
              <a:buFont typeface="+mj-lt"/>
              <a:buAutoNum type="arabicPeriod"/>
            </a:pPr>
            <a:r>
              <a:rPr lang="fr-FR" sz="2200" dirty="0"/>
              <a:t>Le facilitateur commencera à lancer une «balle» à chaque participant tout en faisant un bruit.</a:t>
            </a:r>
          </a:p>
          <a:p>
            <a:pPr marL="457200" indent="-457200">
              <a:buFont typeface="+mj-lt"/>
              <a:buAutoNum type="arabicPeriod"/>
            </a:pPr>
            <a:r>
              <a:rPr lang="fr-FR" sz="2200" dirty="0"/>
              <a:t>Le receveur doit faire le même bruit avant d'attraper la «balle».</a:t>
            </a:r>
          </a:p>
          <a:p>
            <a:pPr marL="457200" indent="-457200">
              <a:buFont typeface="+mj-lt"/>
              <a:buAutoNum type="arabicPeriod"/>
            </a:pPr>
            <a:r>
              <a:rPr lang="fr-FR" sz="2200" dirty="0"/>
              <a:t>Ils la lancent ensuite à quelqu'un d'autre avec un nouveau son.</a:t>
            </a:r>
          </a:p>
          <a:p>
            <a:pPr marL="457200" indent="-457200">
              <a:buFont typeface="+mj-lt"/>
              <a:buAutoNum type="arabicPeriod"/>
            </a:pPr>
            <a:r>
              <a:rPr lang="fr-FR" sz="2200" dirty="0"/>
              <a:t>Continuez, pendant que de nouvelles «balles» sont lancées.</a:t>
            </a:r>
          </a:p>
          <a:p>
            <a:pPr marL="457200" indent="-457200">
              <a:buFont typeface="+mj-lt"/>
              <a:buAutoNum type="arabicPeriod"/>
            </a:pPr>
            <a:r>
              <a:rPr lang="fr-FR" sz="2200" dirty="0"/>
              <a:t>Débriefing.</a:t>
            </a:r>
            <a:endParaRPr lang="en-US" sz="22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4028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Expert </a:t>
            </a:r>
            <a:r>
              <a:rPr lang="en-US" dirty="0"/>
              <a:t>ou </a:t>
            </a:r>
            <a:r>
              <a:rPr lang="en-US" i="1" dirty="0"/>
              <a:t>Facilitateur</a:t>
            </a:r>
            <a:r>
              <a:rPr lang="en-US" dirty="0"/>
              <a:t>?</a:t>
            </a:r>
          </a:p>
        </p:txBody>
      </p:sp>
    </p:spTree>
    <p:extLst>
      <p:ext uri="{BB962C8B-B14F-4D97-AF65-F5344CB8AC3E}">
        <p14:creationId xmlns:p14="http://schemas.microsoft.com/office/powerpoint/2010/main" val="12982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7917" y="2133349"/>
            <a:ext cx="9071811" cy="3729037"/>
          </a:xfrm>
        </p:spPr>
        <p:txBody>
          <a:bodyPr>
            <a:normAutofit fontScale="92500" lnSpcReduction="10000"/>
          </a:bodyPr>
          <a:lstStyle/>
          <a:p>
            <a:pPr marL="0" indent="0" algn="ctr">
              <a:buNone/>
            </a:pPr>
            <a:r>
              <a:rPr lang="fr-FR" sz="4000" b="1" i="1" dirty="0"/>
              <a:t>La manière </a:t>
            </a:r>
            <a:r>
              <a:rPr lang="fr-FR" sz="4000" i="1" dirty="0"/>
              <a:t>dont nous nous engageons auprès des enfants, des adolescents, des jeunes, des parents, des dirigeants communautaires et autres est aussi importante que notre expertise technique en matière de protection de l'enfance.</a:t>
            </a:r>
            <a:r>
              <a:rPr lang="en-US" sz="4000" i="1" dirty="0"/>
              <a:t> </a:t>
            </a:r>
          </a:p>
        </p:txBody>
      </p:sp>
    </p:spTree>
    <p:extLst>
      <p:ext uri="{BB962C8B-B14F-4D97-AF65-F5344CB8AC3E}">
        <p14:creationId xmlns:p14="http://schemas.microsoft.com/office/powerpoint/2010/main" val="214874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5410" y="365125"/>
            <a:ext cx="10820013" cy="1325563"/>
          </a:xfrm>
        </p:spPr>
        <p:txBody>
          <a:bodyPr/>
          <a:lstStyle/>
          <a:p>
            <a:r>
              <a:rPr lang="en-US" dirty="0"/>
              <a:t>Qu'est-ce qu'un </a:t>
            </a:r>
            <a:r>
              <a:rPr lang="en-US" i="1" dirty="0"/>
              <a:t>facilitateur</a:t>
            </a:r>
            <a:r>
              <a:rPr lang="en-US" dirty="0"/>
              <a:t>?</a:t>
            </a:r>
          </a:p>
        </p:txBody>
      </p:sp>
      <p:sp>
        <p:nvSpPr>
          <p:cNvPr id="4" name="Text Placeholder 3"/>
          <p:cNvSpPr>
            <a:spLocks noGrp="1"/>
          </p:cNvSpPr>
          <p:nvPr>
            <p:ph type="body" sz="quarter" idx="10"/>
          </p:nvPr>
        </p:nvSpPr>
        <p:spPr>
          <a:xfrm>
            <a:off x="1371985" y="1690688"/>
            <a:ext cx="10820015" cy="428625"/>
          </a:xfrm>
        </p:spPr>
        <p:txBody>
          <a:bodyPr>
            <a:noAutofit/>
          </a:bodyPr>
          <a:lstStyle/>
          <a:p>
            <a:r>
              <a:rPr lang="en-US" dirty="0"/>
              <a:t>Considérez  . . .</a:t>
            </a:r>
          </a:p>
        </p:txBody>
      </p:sp>
      <p:sp>
        <p:nvSpPr>
          <p:cNvPr id="5" name="Text Placeholder 4"/>
          <p:cNvSpPr>
            <a:spLocks noGrp="1"/>
          </p:cNvSpPr>
          <p:nvPr>
            <p:ph type="body" sz="quarter" idx="12"/>
          </p:nvPr>
        </p:nvSpPr>
        <p:spPr>
          <a:xfrm>
            <a:off x="1371985" y="2594117"/>
            <a:ext cx="10820015" cy="3729037"/>
          </a:xfrm>
        </p:spPr>
        <p:txBody>
          <a:bodyPr/>
          <a:lstStyle/>
          <a:p>
            <a:pPr marL="320040" indent="-320040">
              <a:buSzPct val="90000"/>
              <a:buFont typeface="Symbol" panose="05050102010706020507" pitchFamily="18" charset="2"/>
              <a:buChar char="·"/>
            </a:pPr>
            <a:r>
              <a:rPr lang="fr-FR" dirty="0"/>
              <a:t>Les attitudes, les croyances et les valeurs</a:t>
            </a:r>
          </a:p>
          <a:p>
            <a:pPr marL="320040" indent="-320040">
              <a:buSzPct val="90000"/>
              <a:buFont typeface="Symbol" panose="05050102010706020507" pitchFamily="18" charset="2"/>
              <a:buChar char="·"/>
            </a:pPr>
            <a:r>
              <a:rPr lang="fr-FR" dirty="0"/>
              <a:t>Comment ils interagissent avec les individus</a:t>
            </a:r>
          </a:p>
          <a:p>
            <a:pPr marL="320040" indent="-320040">
              <a:buSzPct val="90000"/>
              <a:buFont typeface="Symbol" panose="05050102010706020507" pitchFamily="18" charset="2"/>
              <a:buChar char="·"/>
            </a:pPr>
            <a:r>
              <a:rPr lang="fr-FR" dirty="0"/>
              <a:t>Les compétences dont ils ont besoin pour être efficaces</a:t>
            </a:r>
            <a:endParaRPr lang="en-US" dirty="0"/>
          </a:p>
        </p:txBody>
      </p:sp>
    </p:spTree>
    <p:extLst>
      <p:ext uri="{BB962C8B-B14F-4D97-AF65-F5344CB8AC3E}">
        <p14:creationId xmlns:p14="http://schemas.microsoft.com/office/powerpoint/2010/main" val="34847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 facilitateurs efficaces sont. . .</a:t>
            </a:r>
          </a:p>
        </p:txBody>
      </p:sp>
      <p:sp>
        <p:nvSpPr>
          <p:cNvPr id="5" name="Text Placeholder 4"/>
          <p:cNvSpPr>
            <a:spLocks noGrp="1"/>
          </p:cNvSpPr>
          <p:nvPr>
            <p:ph type="body" sz="quarter" idx="13"/>
          </p:nvPr>
        </p:nvSpPr>
        <p:spPr>
          <a:xfrm>
            <a:off x="656021" y="2083893"/>
            <a:ext cx="4661045" cy="605076"/>
          </a:xfrm>
        </p:spPr>
        <p:txBody>
          <a:bodyPr/>
          <a:lstStyle/>
          <a:p>
            <a:r>
              <a:rPr lang="en-US" i="1" dirty="0"/>
              <a:t>Des apprenants</a:t>
            </a:r>
          </a:p>
        </p:txBody>
      </p:sp>
      <p:sp>
        <p:nvSpPr>
          <p:cNvPr id="6" name="Text Placeholder 5"/>
          <p:cNvSpPr>
            <a:spLocks noGrp="1"/>
          </p:cNvSpPr>
          <p:nvPr>
            <p:ph type="body" sz="quarter" idx="14"/>
          </p:nvPr>
        </p:nvSpPr>
        <p:spPr>
          <a:xfrm>
            <a:off x="656023" y="2785527"/>
            <a:ext cx="4661046" cy="3151967"/>
          </a:xfrm>
        </p:spPr>
        <p:txBody>
          <a:bodyPr>
            <a:normAutofit/>
          </a:bodyPr>
          <a:lstStyle/>
          <a:p>
            <a:pPr marL="320040" indent="-320040">
              <a:buSzPct val="90000"/>
              <a:buFont typeface="Symbol" panose="05050102010706020507" pitchFamily="18" charset="2"/>
              <a:buChar char="·"/>
            </a:pPr>
            <a:r>
              <a:rPr lang="fr-FR" sz="2200" dirty="0"/>
              <a:t>Ouverts aux idées et aux méthodes nouvelles</a:t>
            </a:r>
          </a:p>
          <a:p>
            <a:pPr marL="320040" indent="-320040">
              <a:buSzPct val="90000"/>
              <a:buFont typeface="Symbol" panose="05050102010706020507" pitchFamily="18" charset="2"/>
              <a:buChar char="·"/>
            </a:pPr>
            <a:r>
              <a:rPr lang="fr-FR" sz="2200" dirty="0"/>
              <a:t>Centrés sur les connaissances des membres de la communauté</a:t>
            </a:r>
          </a:p>
          <a:p>
            <a:pPr marL="320040" indent="-320040">
              <a:buSzPct val="90000"/>
              <a:buFont typeface="Symbol" panose="05050102010706020507" pitchFamily="18" charset="2"/>
              <a:buChar char="·"/>
            </a:pPr>
            <a:r>
              <a:rPr lang="fr-FR" sz="2200" dirty="0"/>
              <a:t>Humbles</a:t>
            </a:r>
          </a:p>
          <a:p>
            <a:pPr marL="320040" indent="-320040">
              <a:buSzPct val="90000"/>
              <a:buFont typeface="Symbol" panose="05050102010706020507" pitchFamily="18" charset="2"/>
              <a:buChar char="·"/>
            </a:pPr>
            <a:r>
              <a:rPr lang="fr-FR" sz="2200" dirty="0"/>
              <a:t>Patients</a:t>
            </a:r>
          </a:p>
          <a:p>
            <a:pPr marL="320040" indent="-320040">
              <a:buSzPct val="90000"/>
              <a:buFont typeface="Symbol" panose="05050102010706020507" pitchFamily="18" charset="2"/>
              <a:buChar char="·"/>
            </a:pPr>
            <a:r>
              <a:rPr lang="fr-FR" sz="2200" dirty="0"/>
              <a:t>Sans porter de jugement </a:t>
            </a:r>
            <a:endParaRPr lang="en-US" sz="2200" dirty="0"/>
          </a:p>
        </p:txBody>
      </p:sp>
      <p:sp>
        <p:nvSpPr>
          <p:cNvPr id="7" name="Text Placeholder 6"/>
          <p:cNvSpPr>
            <a:spLocks noGrp="1"/>
          </p:cNvSpPr>
          <p:nvPr>
            <p:ph type="body" sz="quarter" idx="15"/>
          </p:nvPr>
        </p:nvSpPr>
        <p:spPr>
          <a:xfrm>
            <a:off x="6814990" y="2083893"/>
            <a:ext cx="4661045" cy="605076"/>
          </a:xfrm>
        </p:spPr>
        <p:txBody>
          <a:bodyPr/>
          <a:lstStyle/>
          <a:p>
            <a:r>
              <a:rPr lang="en-US" i="1" dirty="0"/>
              <a:t>Auditeurs</a:t>
            </a:r>
          </a:p>
        </p:txBody>
      </p:sp>
      <p:sp>
        <p:nvSpPr>
          <p:cNvPr id="8" name="Text Placeholder 7"/>
          <p:cNvSpPr>
            <a:spLocks noGrp="1"/>
          </p:cNvSpPr>
          <p:nvPr>
            <p:ph type="body" sz="quarter" idx="16"/>
          </p:nvPr>
        </p:nvSpPr>
        <p:spPr>
          <a:xfrm>
            <a:off x="6814989" y="2688969"/>
            <a:ext cx="4661046" cy="2238723"/>
          </a:xfrm>
        </p:spPr>
        <p:txBody>
          <a:bodyPr>
            <a:normAutofit/>
          </a:bodyPr>
          <a:lstStyle/>
          <a:p>
            <a:pPr marL="320040" indent="-320040">
              <a:buSzPct val="90000"/>
              <a:buFont typeface="Symbol" panose="05050102010706020507" pitchFamily="18" charset="2"/>
              <a:buChar char="·"/>
            </a:pPr>
            <a:r>
              <a:rPr lang="fr-FR" sz="2200" dirty="0"/>
              <a:t>A l'écoute des participants</a:t>
            </a:r>
          </a:p>
          <a:p>
            <a:pPr marL="320040" indent="-320040">
              <a:buSzPct val="90000"/>
              <a:buFont typeface="Symbol" panose="05050102010706020507" pitchFamily="18" charset="2"/>
              <a:buChar char="·"/>
            </a:pPr>
            <a:r>
              <a:rPr lang="fr-FR" sz="2200" dirty="0"/>
              <a:t>Engagés avec les interlocuteurs</a:t>
            </a:r>
          </a:p>
          <a:p>
            <a:pPr marL="320040" indent="-320040">
              <a:buSzPct val="90000"/>
              <a:buFont typeface="Symbol" panose="05050102010706020507" pitchFamily="18" charset="2"/>
              <a:buChar char="·"/>
            </a:pPr>
            <a:r>
              <a:rPr lang="fr-FR" sz="2200" dirty="0"/>
              <a:t>Curieux de nouvelles idées</a:t>
            </a:r>
          </a:p>
          <a:p>
            <a:pPr marL="320040" indent="-320040">
              <a:buSzPct val="90000"/>
              <a:buFont typeface="Symbol" panose="05050102010706020507" pitchFamily="18" charset="2"/>
              <a:buChar char="·"/>
            </a:pPr>
            <a:r>
              <a:rPr lang="fr-FR" sz="2200" dirty="0"/>
              <a:t>Patient avec le processus</a:t>
            </a:r>
            <a:endParaRPr lang="en-US" sz="2200" dirty="0"/>
          </a:p>
        </p:txBody>
      </p:sp>
    </p:spTree>
    <p:extLst>
      <p:ext uri="{BB962C8B-B14F-4D97-AF65-F5344CB8AC3E}">
        <p14:creationId xmlns:p14="http://schemas.microsoft.com/office/powerpoint/2010/main" val="143236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 facilitateurs efficaces sont . . .</a:t>
            </a:r>
          </a:p>
        </p:txBody>
      </p:sp>
      <p:sp>
        <p:nvSpPr>
          <p:cNvPr id="5" name="Text Placeholder 4"/>
          <p:cNvSpPr>
            <a:spLocks noGrp="1"/>
          </p:cNvSpPr>
          <p:nvPr>
            <p:ph type="body" sz="quarter" idx="13"/>
          </p:nvPr>
        </p:nvSpPr>
        <p:spPr>
          <a:xfrm>
            <a:off x="656021" y="2083893"/>
            <a:ext cx="4661045" cy="605076"/>
          </a:xfrm>
        </p:spPr>
        <p:txBody>
          <a:bodyPr/>
          <a:lstStyle/>
          <a:p>
            <a:r>
              <a:rPr lang="en-US" i="1" dirty="0"/>
              <a:t>Observateurs</a:t>
            </a:r>
          </a:p>
        </p:txBody>
      </p:sp>
      <p:sp>
        <p:nvSpPr>
          <p:cNvPr id="6" name="Text Placeholder 5"/>
          <p:cNvSpPr>
            <a:spLocks noGrp="1"/>
          </p:cNvSpPr>
          <p:nvPr>
            <p:ph type="body" sz="quarter" idx="14"/>
          </p:nvPr>
        </p:nvSpPr>
        <p:spPr>
          <a:xfrm>
            <a:off x="656023" y="2958948"/>
            <a:ext cx="5271812" cy="3151967"/>
          </a:xfrm>
        </p:spPr>
        <p:txBody>
          <a:bodyPr>
            <a:normAutofit/>
          </a:bodyPr>
          <a:lstStyle/>
          <a:p>
            <a:pPr marL="320040" indent="-320040">
              <a:buSzPct val="90000"/>
              <a:buFont typeface="Symbol" panose="05050102010706020507" pitchFamily="18" charset="2"/>
              <a:buChar char="·"/>
            </a:pPr>
            <a:r>
              <a:rPr lang="en-US" sz="2200" dirty="0"/>
              <a:t>Sensiblent aux éléments suivants:</a:t>
            </a:r>
          </a:p>
          <a:p>
            <a:pPr marL="731520" lvl="1" indent="-274320">
              <a:buFont typeface="Wingdings" panose="05000000000000000000" pitchFamily="2" charset="2"/>
              <a:buChar char="§"/>
            </a:pPr>
            <a:r>
              <a:rPr lang="fr-FR" sz="2200" dirty="0"/>
              <a:t>Le langage corporel</a:t>
            </a:r>
          </a:p>
          <a:p>
            <a:pPr marL="731520" lvl="1" indent="-274320">
              <a:buFont typeface="Wingdings" panose="05000000000000000000" pitchFamily="2" charset="2"/>
              <a:buChar char="§"/>
            </a:pPr>
            <a:r>
              <a:rPr lang="fr-FR" sz="2200" dirty="0"/>
              <a:t>Les indices dans l'environnement </a:t>
            </a:r>
          </a:p>
          <a:p>
            <a:pPr marL="731520" lvl="1" indent="-274320">
              <a:buFont typeface="Wingdings" panose="05000000000000000000" pitchFamily="2" charset="2"/>
              <a:buChar char="§"/>
            </a:pPr>
            <a:r>
              <a:rPr lang="fr-FR" sz="2200" dirty="0"/>
              <a:t>Les dynamiques interpersonnelles</a:t>
            </a:r>
            <a:endParaRPr lang="en-US" sz="2200" dirty="0"/>
          </a:p>
        </p:txBody>
      </p:sp>
      <p:sp>
        <p:nvSpPr>
          <p:cNvPr id="7" name="Text Placeholder 6"/>
          <p:cNvSpPr>
            <a:spLocks noGrp="1"/>
          </p:cNvSpPr>
          <p:nvPr>
            <p:ph type="body" sz="quarter" idx="15"/>
          </p:nvPr>
        </p:nvSpPr>
        <p:spPr>
          <a:xfrm>
            <a:off x="6814990" y="2083893"/>
            <a:ext cx="4661045" cy="605076"/>
          </a:xfrm>
        </p:spPr>
        <p:txBody>
          <a:bodyPr/>
          <a:lstStyle/>
          <a:p>
            <a:r>
              <a:rPr lang="en-US" i="1" dirty="0"/>
              <a:t>Négociateurs</a:t>
            </a:r>
          </a:p>
        </p:txBody>
      </p:sp>
      <p:sp>
        <p:nvSpPr>
          <p:cNvPr id="8" name="Text Placeholder 7"/>
          <p:cNvSpPr>
            <a:spLocks noGrp="1"/>
          </p:cNvSpPr>
          <p:nvPr>
            <p:ph type="body" sz="quarter" idx="16"/>
          </p:nvPr>
        </p:nvSpPr>
        <p:spPr>
          <a:xfrm>
            <a:off x="6814988" y="2785527"/>
            <a:ext cx="5166805" cy="2827293"/>
          </a:xfrm>
        </p:spPr>
        <p:txBody>
          <a:bodyPr>
            <a:normAutofit/>
          </a:bodyPr>
          <a:lstStyle/>
          <a:p>
            <a:pPr marL="320040" indent="-320040">
              <a:buSzPct val="90000"/>
              <a:buFont typeface="Symbol" panose="05050102010706020507" pitchFamily="18" charset="2"/>
              <a:buChar char="·"/>
            </a:pPr>
            <a:r>
              <a:rPr lang="fr-FR" sz="2200" dirty="0"/>
              <a:t>Comprennent et gèrent les conflits</a:t>
            </a:r>
          </a:p>
          <a:p>
            <a:pPr marL="320040" indent="-320040">
              <a:buSzPct val="90000"/>
              <a:buFont typeface="Symbol" panose="05050102010706020507" pitchFamily="18" charset="2"/>
              <a:buChar char="·"/>
            </a:pPr>
            <a:r>
              <a:rPr lang="fr-FR" sz="2200" dirty="0"/>
              <a:t>Peuvent voir différents points de vue</a:t>
            </a:r>
          </a:p>
          <a:p>
            <a:pPr marL="320040" indent="-320040">
              <a:buSzPct val="90000"/>
              <a:buFont typeface="Symbol" panose="05050102010706020507" pitchFamily="18" charset="2"/>
              <a:buChar char="·"/>
            </a:pPr>
            <a:r>
              <a:rPr lang="fr-FR" sz="2200" dirty="0"/>
              <a:t>Travaillent pour obtenir des résultats positifs pour tous les participants</a:t>
            </a:r>
          </a:p>
          <a:p>
            <a:pPr marL="320040" indent="-320040">
              <a:buSzPct val="90000"/>
              <a:buFont typeface="Symbol" panose="05050102010706020507" pitchFamily="18" charset="2"/>
              <a:buChar char="·"/>
            </a:pPr>
            <a:r>
              <a:rPr lang="fr-FR" sz="2200" dirty="0"/>
              <a:t>Insistent sur l'inclusion</a:t>
            </a:r>
            <a:endParaRPr lang="en-US" sz="2200" dirty="0"/>
          </a:p>
        </p:txBody>
      </p:sp>
    </p:spTree>
    <p:extLst>
      <p:ext uri="{BB962C8B-B14F-4D97-AF65-F5344CB8AC3E}">
        <p14:creationId xmlns:p14="http://schemas.microsoft.com/office/powerpoint/2010/main" val="3437821736"/>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2877</TotalTime>
  <Words>4322</Words>
  <Application>Microsoft Office PowerPoint</Application>
  <PresentationFormat>Widescreen</PresentationFormat>
  <Paragraphs>290</Paragraphs>
  <Slides>28</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Helvetica Neue</vt:lpstr>
      <vt:lpstr>Noto Sans Symbols</vt:lpstr>
      <vt:lpstr>Symbol</vt:lpstr>
      <vt:lpstr>Wingdings</vt:lpstr>
      <vt:lpstr>Office Theme</vt:lpstr>
      <vt:lpstr>Acrobat Document</vt:lpstr>
      <vt:lpstr>PowerPoint Presentation</vt:lpstr>
      <vt:lpstr>PowerPoint Presentation</vt:lpstr>
      <vt:lpstr>PowerPoint Presentation</vt:lpstr>
      <vt:lpstr>PowerPoint Presentation</vt:lpstr>
      <vt:lpstr>Expert ou Facilitateur?</vt:lpstr>
      <vt:lpstr>PowerPoint Presentation</vt:lpstr>
      <vt:lpstr>Qu'est-ce qu'un facilitateur?</vt:lpstr>
      <vt:lpstr>Les facilitateurs efficaces sont. . .</vt:lpstr>
      <vt:lpstr>Les facilitateurs efficaces sont . . .</vt:lpstr>
      <vt:lpstr>Compétences en communication</vt:lpstr>
      <vt:lpstr>Pourquoi la communication est-elle si importante?</vt:lpstr>
      <vt:lpstr>Notre communication . . .</vt:lpstr>
      <vt:lpstr>Types de communication</vt:lpstr>
      <vt:lpstr>Qu'est-ce que l'écoute active?</vt:lpstr>
      <vt:lpstr>PowerPoint Presentation</vt:lpstr>
      <vt:lpstr>PowerPoint Presentation</vt:lpstr>
      <vt:lpstr>PowerPoint Presentation</vt:lpstr>
      <vt:lpstr>PowerPoint Presentation</vt:lpstr>
      <vt:lpstr>PowerPoint Presentation</vt:lpstr>
      <vt:lpstr>Gérer les conflits dans la communication de groupe</vt:lpstr>
      <vt:lpstr>Comment différentes perspectives influencent notre compréhension</vt:lpstr>
      <vt:lpstr>Nous voyons un problème. . .</vt:lpstr>
      <vt:lpstr>PowerPoint Presentation</vt:lpstr>
      <vt:lpstr>Qu'est-ce qui peut influencer les conflits dans le dialogue communautaire?</vt:lpstr>
      <vt:lpstr>Qu'est-ce qui peut vous aider à prévenir ou à minimiser les conflits dans le cadre du dialogue communautaire?</vt:lpstr>
      <vt:lpstr>Récapitulation des buts et des objectifs d'apprentissage </vt:lpstr>
      <vt:lpstr>PowerPoint Presentation</vt:lpstr>
      <vt:lpstr>Je vous remercie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194</cp:revision>
  <dcterms:created xsi:type="dcterms:W3CDTF">2017-12-20T18:51:03Z</dcterms:created>
  <dcterms:modified xsi:type="dcterms:W3CDTF">2020-04-27T20:21:07Z</dcterms:modified>
</cp:coreProperties>
</file>