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1" r:id="rId2"/>
    <p:sldId id="286" r:id="rId3"/>
    <p:sldId id="298" r:id="rId4"/>
    <p:sldId id="316" r:id="rId5"/>
    <p:sldId id="317" r:id="rId6"/>
    <p:sldId id="318" r:id="rId7"/>
    <p:sldId id="319" r:id="rId8"/>
    <p:sldId id="296" r:id="rId9"/>
    <p:sldId id="320" r:id="rId10"/>
    <p:sldId id="321" r:id="rId11"/>
    <p:sldId id="322" r:id="rId12"/>
    <p:sldId id="297" r:id="rId13"/>
    <p:sldId id="323" r:id="rId14"/>
    <p:sldId id="326" r:id="rId15"/>
    <p:sldId id="327" r:id="rId16"/>
    <p:sldId id="330" r:id="rId17"/>
    <p:sldId id="328" r:id="rId18"/>
    <p:sldId id="325" r:id="rId19"/>
    <p:sldId id="329" r:id="rId20"/>
    <p:sldId id="289" r:id="rId21"/>
    <p:sldId id="331"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467D"/>
    <a:srgbClr val="026794"/>
    <a:srgbClr val="405E79"/>
    <a:srgbClr val="35B2B4"/>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48627" autoAdjust="0"/>
  </p:normalViewPr>
  <p:slideViewPr>
    <p:cSldViewPr snapToGrid="0" snapToObjects="1">
      <p:cViewPr varScale="1">
        <p:scale>
          <a:sx n="33" d="100"/>
          <a:sy n="33" d="100"/>
        </p:scale>
        <p:origin x="2208" y="48"/>
      </p:cViewPr>
      <p:guideLst>
        <p:guide orient="horz" pos="2160"/>
        <p:guide pos="3840"/>
      </p:guideLst>
    </p:cSldViewPr>
  </p:slideViewPr>
  <p:outlineViewPr>
    <p:cViewPr>
      <p:scale>
        <a:sx n="33" d="100"/>
        <a:sy n="33" d="100"/>
      </p:scale>
      <p:origin x="48" y="160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Cette séance est très similaire à celle</a:t>
            </a:r>
            <a:r>
              <a:rPr lang="fr-FR" sz="1200" kern="1200" baseline="0" dirty="0">
                <a:solidFill>
                  <a:schemeClr val="tx1"/>
                </a:solidFill>
                <a:effectLst/>
                <a:latin typeface="+mn-lt"/>
                <a:ea typeface="+mn-ea"/>
                <a:cs typeface="+mn-cs"/>
              </a:rPr>
              <a:t> de</a:t>
            </a:r>
            <a:r>
              <a:rPr lang="fr-FR" sz="1200" kern="1200" dirty="0">
                <a:solidFill>
                  <a:schemeClr val="tx1"/>
                </a:solidFill>
                <a:effectLst/>
                <a:latin typeface="+mn-lt"/>
                <a:ea typeface="+mn-ea"/>
                <a:cs typeface="+mn-cs"/>
              </a:rPr>
              <a:t> M2.S3. Il y a un document connexe, extrait de la note d'orientation, avec des questions illustratives pour guider la planification.</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8053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Soulignez que rien de tout cela ne vise à critiquer les participants. Nous répondrons tous «oui» à au moins certaines de ces questions. C'est juste une autre réflexion sur la FAÇON dont nous nous engageons avec les membres de la communauté peut influencer un engagement efficace.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27139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Distribuez le document: M2.S3 – État des lieux du contexte (matrice des questions)</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61765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Voir le document M2.S5.</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17174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Voir le document M2.S5.</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5834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45 minutes (30 à 35 minutes pour le remue-méninges, 10 à 15 minutes pour la présentation)</a:t>
            </a:r>
          </a:p>
          <a:p>
            <a:endParaRPr lang="en-US" b="0" dirty="0"/>
          </a:p>
          <a:p>
            <a:r>
              <a:rPr lang="fr-FR" sz="1200" b="1" kern="1200" dirty="0">
                <a:solidFill>
                  <a:schemeClr val="tx1"/>
                </a:solidFill>
                <a:effectLst/>
                <a:latin typeface="+mn-lt"/>
                <a:ea typeface="+mn-ea"/>
                <a:cs typeface="+mn-cs"/>
              </a:rPr>
              <a:t>Référez-vous à M2.S5 - Document - Comprendre les conceptions de la communauté.</a:t>
            </a:r>
            <a:endParaRPr lang="en-US" sz="1200" kern="1200" dirty="0">
              <a:solidFill>
                <a:schemeClr val="tx1"/>
              </a:solidFill>
              <a:effectLst/>
              <a:latin typeface="+mn-lt"/>
              <a:ea typeface="+mn-ea"/>
              <a:cs typeface="+mn-cs"/>
            </a:endParaRPr>
          </a:p>
          <a:p>
            <a:endParaRPr lang="en-US" b="1" dirty="0"/>
          </a:p>
          <a:p>
            <a:r>
              <a:rPr lang="fr-FR" sz="1200" b="1" kern="1200" dirty="0">
                <a:solidFill>
                  <a:schemeClr val="tx1"/>
                </a:solidFill>
                <a:effectLst/>
                <a:latin typeface="+mn-lt"/>
                <a:ea typeface="+mn-ea"/>
                <a:cs typeface="+mn-cs"/>
              </a:rPr>
              <a:t>Cet exercice peut également être réalisé avec une étude de cas adaptée à votre contexte.</a:t>
            </a:r>
            <a:endParaRPr lang="en-US" sz="1200" kern="1200" dirty="0">
              <a:solidFill>
                <a:schemeClr val="tx1"/>
              </a:solidFill>
              <a:effectLst/>
              <a:latin typeface="+mn-lt"/>
              <a:ea typeface="+mn-ea"/>
              <a:cs typeface="+mn-cs"/>
            </a:endParaRPr>
          </a:p>
          <a:p>
            <a:endParaRPr lang="en-US" b="1" baseline="0" dirty="0"/>
          </a:p>
          <a:p>
            <a:r>
              <a:rPr lang="fr-FR" sz="1200" b="1" kern="1200" dirty="0">
                <a:solidFill>
                  <a:schemeClr val="tx1"/>
                </a:solidFill>
                <a:effectLst/>
                <a:latin typeface="+mn-lt"/>
                <a:ea typeface="+mn-ea"/>
                <a:cs typeface="+mn-cs"/>
              </a:rPr>
              <a:t>Dessinez une matrice simple avec trois colonnes pour les trois points à puce, et chaque petit groupe peut l’utiliser pour organiser ses réponses.</a:t>
            </a:r>
            <a:endParaRPr lang="en-US" sz="1200" kern="1200" dirty="0">
              <a:solidFill>
                <a:schemeClr val="tx1"/>
              </a:solidFill>
              <a:effectLst/>
              <a:latin typeface="+mn-lt"/>
              <a:ea typeface="+mn-ea"/>
              <a:cs typeface="+mn-cs"/>
            </a:endParaRPr>
          </a:p>
          <a:p>
            <a:endParaRPr lang="en-US" b="0" dirty="0"/>
          </a:p>
          <a:p>
            <a:r>
              <a:rPr lang="fr-FR" sz="1200" kern="1200" dirty="0">
                <a:solidFill>
                  <a:schemeClr val="tx1"/>
                </a:solidFill>
                <a:effectLst/>
                <a:latin typeface="+mn-lt"/>
                <a:ea typeface="+mn-ea"/>
                <a:cs typeface="+mn-cs"/>
              </a:rPr>
              <a:t>Demandez aux participants de se référer à certaines des différentes méthodes et approches qui ont été couvertes dans </a:t>
            </a:r>
            <a:r>
              <a:rPr lang="fr-FR" sz="1200" b="1" kern="1200" dirty="0">
                <a:solidFill>
                  <a:schemeClr val="tx1"/>
                </a:solidFill>
                <a:effectLst/>
                <a:latin typeface="+mn-lt"/>
                <a:ea typeface="+mn-ea"/>
                <a:cs typeface="+mn-cs"/>
              </a:rPr>
              <a:t>M2.S1 </a:t>
            </a:r>
            <a:r>
              <a:rPr lang="fr-FR" sz="1200" kern="1200" dirty="0">
                <a:solidFill>
                  <a:schemeClr val="tx1"/>
                </a:solidFill>
                <a:effectLst/>
                <a:latin typeface="+mn-lt"/>
                <a:ea typeface="+mn-ea"/>
                <a:cs typeface="+mn-cs"/>
              </a:rPr>
              <a:t>, et le document de cette séance avec la matrice de questions.</a:t>
            </a:r>
            <a:endParaRPr lang="en-US" sz="1200" kern="1200" dirty="0">
              <a:solidFill>
                <a:schemeClr val="tx1"/>
              </a:solidFill>
              <a:effectLst/>
              <a:latin typeface="+mn-lt"/>
              <a:ea typeface="+mn-ea"/>
              <a:cs typeface="+mn-cs"/>
            </a:endParaRPr>
          </a:p>
          <a:p>
            <a:endParaRPr lang="en-US" b="0" baseline="0" dirty="0"/>
          </a:p>
          <a:p>
            <a:r>
              <a:rPr lang="fr-FR" sz="1200" kern="1200" dirty="0">
                <a:solidFill>
                  <a:schemeClr val="tx1"/>
                </a:solidFill>
                <a:effectLst/>
                <a:latin typeface="+mn-lt"/>
                <a:ea typeface="+mn-ea"/>
                <a:cs typeface="+mn-cs"/>
              </a:rPr>
              <a:t>Il s'agit d'une activité de remue-méninges pour aider les participants à commencer à réfléchir à la planification d'un exercice d’état des lieux du contexte.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215023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kern="1200" dirty="0">
                <a:solidFill>
                  <a:schemeClr val="tx1"/>
                </a:solidFill>
                <a:effectLst/>
                <a:latin typeface="+mn-lt"/>
                <a:ea typeface="+mn-ea"/>
                <a:cs typeface="+mn-cs"/>
              </a:rPr>
              <a:t>Cette diapositive peut être facultative si les réponses des participants ont couvert beaucoup de suggestions.</a:t>
            </a:r>
            <a:endParaRPr b="1" dirty="0"/>
          </a:p>
        </p:txBody>
      </p:sp>
      <p:sp>
        <p:nvSpPr>
          <p:cNvPr id="351" name="Google Shape;35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281962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Demandez aux participants s'ils ont fait face à ces défis dans leur travail. Quelles sont les stratégies qu'ils ont utilisées pour y faire face?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normes sociales et culturelles locales peuvent influencer ce qui est considéré comme des réponses protectrices qui privilégient la cohésion familiale et communautaire par rapport aux droits individuels des enfants, par exemple.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317985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dirty="0"/>
          </a:p>
        </p:txBody>
      </p:sp>
    </p:spTree>
    <p:extLst>
      <p:ext uri="{BB962C8B-B14F-4D97-AF65-F5344CB8AC3E}">
        <p14:creationId xmlns:p14="http://schemas.microsoft.com/office/powerpoint/2010/main" val="185016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22</a:t>
            </a:fld>
            <a:endParaRPr lang="en-US" dirty="0"/>
          </a:p>
        </p:txBody>
      </p:sp>
    </p:spTree>
    <p:extLst>
      <p:ext uri="{BB962C8B-B14F-4D97-AF65-F5344CB8AC3E}">
        <p14:creationId xmlns:p14="http://schemas.microsoft.com/office/powerpoint/2010/main" val="183785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4895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Alliance for Child Protection in Humanitarian Action. (2019). </a:t>
            </a:r>
            <a:r>
              <a:rPr lang="en-US" sz="1200" i="1" kern="1200" dirty="0">
                <a:solidFill>
                  <a:schemeClr val="tx1"/>
                </a:solidFill>
                <a:effectLst/>
                <a:latin typeface="+mn-lt"/>
                <a:ea typeface="+mn-ea"/>
                <a:cs typeface="+mn-cs"/>
              </a:rPr>
              <a:t>Community-Based Child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Protection in Humanitarian Action: Definitions and Terminology</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402045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a:t>Révision de la section précédente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398657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En examinant de plus près la manière de travailler plus efficacement en tant qu'acteurs externes dans de nombreux contextes culturels, il devient évident que ces termes ne reflètent pas toujours la compréhension locale de ces mêmes concepts dans la communauté.</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 nombre croissant de preuves de ce qui contribue à un engagement efficace au niveau communautaire suggère que nous réfléchissions à la manière dont notre langage façonne notre programmation et aux influences potentielles (positives et négatives) qu'il exerce sur notre engagement communautaire. De plus en plus, nous constatons que la terminologie que nous utilisons n'est pas reconnue par les membres de la communauté ou ne correspond pas à leur conception. Il ne s'agit pas seulement de termes techniques de protection de l'enfance, mais même des termes tels que «communauté», «protection basée sur la communauté», «famille», «enfant», «développement de l'enfant», etc. En outre, nous avons tendance à travailler dans quelques langues dominantes que beaucoup de membres des communautés ne parlent pas. La plupart des orientations globales, comme celle-ci, sont élaborées en anglais.</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recherche a montré que des programmes efficaces et durables s'appuient sur la compréhension communautaire du développement de l'enfant, de la protection, du risque et des concepts connexes.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404950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Ce ne sont que des exemples; ce n'est pas exhaustif.</a:t>
            </a:r>
          </a:p>
          <a:p>
            <a:endParaRPr lang="en-US" dirty="0"/>
          </a:p>
          <a:p>
            <a:r>
              <a:rPr lang="fr-FR" sz="1200" kern="1200" dirty="0">
                <a:solidFill>
                  <a:schemeClr val="tx1"/>
                </a:solidFill>
                <a:effectLst/>
                <a:latin typeface="+mn-lt"/>
                <a:ea typeface="+mn-ea"/>
                <a:cs typeface="+mn-cs"/>
              </a:rPr>
              <a:t>Référez-vous à la première séance, «Définir nos termes», pour savoir en quoi notre compréhension de ces concepts clés peut diverger.</a:t>
            </a:r>
            <a:endParaRPr lang="en-US" sz="1200" kern="1200" dirty="0">
              <a:solidFill>
                <a:schemeClr val="tx1"/>
              </a:solidFill>
              <a:effectLst/>
              <a:latin typeface="+mn-lt"/>
              <a:ea typeface="+mn-ea"/>
              <a:cs typeface="+mn-cs"/>
            </a:endParaRPr>
          </a:p>
          <a:p>
            <a:endParaRPr lang="en-US" dirty="0"/>
          </a:p>
          <a:p>
            <a:r>
              <a:rPr lang="fr-FR" sz="1200" kern="1200" dirty="0">
                <a:solidFill>
                  <a:schemeClr val="tx1"/>
                </a:solidFill>
                <a:effectLst/>
                <a:latin typeface="+mn-lt"/>
                <a:ea typeface="+mn-ea"/>
                <a:cs typeface="+mn-cs"/>
              </a:rPr>
              <a:t>Demandez aux participants quels autres termes/concepts ils comprennent différemment des membres de la communauté</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21271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15 minutes. Présentez en PPT (exemple sur la diapositive suivante) pour que les participants puissent l'écrire.</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270056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10 minutes. Présentez les questions en PPT (exemple sur la diapositive suivante) pour que les participants les notent.</a:t>
            </a:r>
          </a:p>
          <a:p>
            <a:endParaRPr lang="en-US" b="0" dirty="0"/>
          </a:p>
          <a:p>
            <a:r>
              <a:rPr lang="fr-FR" b="0" dirty="0"/>
              <a:t>Vous pouvez ajouter/adapter pour inclure des préoccupations de protection telles que: le travail des enfants, la participation à des forces ou groupes armés, les enfants séparés, le soutien psychosocial, etc.</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350862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Soulignez que rien de tout cela ne vise à critiquer les participants. Nous répondrons tous «oui» à au moins certaines de ces questions. C'est juste une autre réflexion sur la FAÇON dont nous nous engageons avec les membres de la communauté peut influencer un engagement efficace.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575212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mp; Text - Blue">
  <p:cSld name="1_Title &amp; Text - Blue">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0" name="Google Shape;40;p31"/>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1"/>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2" name="Google Shape;42;p31"/>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800"/>
              <a:buNone/>
              <a:defRPr b="1">
                <a:solidFill>
                  <a:schemeClr val="accent3"/>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3"/>
              </a:buClr>
              <a:buSzPts val="2800"/>
              <a:buChar char="•"/>
              <a:defRPr>
                <a:solidFill>
                  <a:schemeClr val="dk1"/>
                </a:solidFill>
              </a:defRPr>
            </a:lvl1pPr>
            <a:lvl2pPr marL="914400" lvl="1" indent="-381000" algn="l">
              <a:lnSpc>
                <a:spcPct val="114000"/>
              </a:lnSpc>
              <a:spcBef>
                <a:spcPts val="600"/>
              </a:spcBef>
              <a:spcAft>
                <a:spcPts val="0"/>
              </a:spcAft>
              <a:buClr>
                <a:schemeClr val="accent3"/>
              </a:buClr>
              <a:buSzPts val="2400"/>
              <a:buChar char="•"/>
              <a:defRPr>
                <a:solidFill>
                  <a:schemeClr val="dk1"/>
                </a:solidFill>
              </a:defRPr>
            </a:lvl2pPr>
            <a:lvl3pPr marL="1371600" lvl="2" indent="-355600" algn="l">
              <a:lnSpc>
                <a:spcPct val="114000"/>
              </a:lnSpc>
              <a:spcBef>
                <a:spcPts val="600"/>
              </a:spcBef>
              <a:spcAft>
                <a:spcPts val="0"/>
              </a:spcAft>
              <a:buClr>
                <a:schemeClr val="accent3"/>
              </a:buClr>
              <a:buSzPts val="2000"/>
              <a:buChar char="•"/>
              <a:defRPr>
                <a:solidFill>
                  <a:schemeClr val="dk1"/>
                </a:solidFill>
              </a:defRPr>
            </a:lvl3pPr>
            <a:lvl4pPr marL="1828800" lvl="3" indent="-342900" algn="l">
              <a:lnSpc>
                <a:spcPct val="114000"/>
              </a:lnSpc>
              <a:spcBef>
                <a:spcPts val="600"/>
              </a:spcBef>
              <a:spcAft>
                <a:spcPts val="0"/>
              </a:spcAft>
              <a:buClr>
                <a:schemeClr val="accent3"/>
              </a:buClr>
              <a:buSzPts val="1800"/>
              <a:buChar char="•"/>
              <a:defRPr>
                <a:solidFill>
                  <a:schemeClr val="dk1"/>
                </a:solidFill>
              </a:defRPr>
            </a:lvl4pPr>
            <a:lvl5pPr marL="2286000" lvl="4" indent="-342900" algn="l">
              <a:lnSpc>
                <a:spcPct val="114000"/>
              </a:lnSpc>
              <a:spcBef>
                <a:spcPts val="600"/>
              </a:spcBef>
              <a:spcAft>
                <a:spcPts val="0"/>
              </a:spcAft>
              <a:buClr>
                <a:schemeClr val="accent3"/>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8816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828007" y="1609333"/>
            <a:ext cx="8535987" cy="1022107"/>
          </a:xfrm>
        </p:spPr>
        <p:txBody>
          <a:bodyPr>
            <a:noAutofit/>
          </a:bodyPr>
          <a:lstStyle/>
          <a:p>
            <a:r>
              <a:rPr lang="fr-FR" sz="2800" b="1" i="0" kern="1200" dirty="0">
                <a:solidFill>
                  <a:schemeClr val="bg1"/>
                </a:solidFill>
                <a:effectLst/>
                <a:latin typeface="Helvetica Neue" charset="0"/>
                <a:ea typeface="Helvetica Neue" charset="0"/>
                <a:cs typeface="Helvetica Neue" charset="0"/>
              </a:rPr>
              <a:t>Module 2: Accroître nos capacités d'engagement communautaire</a:t>
            </a:r>
            <a:endParaRPr lang="en-US" sz="2800" b="1" i="0" kern="1200" dirty="0">
              <a:solidFill>
                <a:schemeClr val="bg1"/>
              </a:solidFill>
              <a:effectLst/>
              <a:latin typeface="Helvetica Neue" charset="0"/>
              <a:ea typeface="Helvetica Neue" charset="0"/>
              <a:cs typeface="Helvetica Neue" charset="0"/>
            </a:endParaRPr>
          </a:p>
        </p:txBody>
      </p:sp>
      <p:sp>
        <p:nvSpPr>
          <p:cNvPr id="5" name="Text Placeholder 4"/>
          <p:cNvSpPr>
            <a:spLocks noGrp="1"/>
          </p:cNvSpPr>
          <p:nvPr>
            <p:ph type="body" sz="quarter" idx="12"/>
          </p:nvPr>
        </p:nvSpPr>
        <p:spPr>
          <a:xfrm>
            <a:off x="1344453" y="3316082"/>
            <a:ext cx="9503093" cy="1455738"/>
          </a:xfrm>
        </p:spPr>
        <p:txBody>
          <a:bodyPr/>
          <a:lstStyle/>
          <a:p>
            <a:r>
              <a:rPr lang="fr-FR" sz="2800" kern="1200" dirty="0">
                <a:solidFill>
                  <a:schemeClr val="bg1"/>
                </a:solidFill>
                <a:effectLst/>
                <a:latin typeface="Helvetica Neue" charset="0"/>
                <a:ea typeface="Helvetica Neue" charset="0"/>
                <a:cs typeface="Helvetica Neue" charset="0"/>
              </a:rPr>
              <a:t>Comprendre les conceptions communautaires de la protection de l'enfance</a:t>
            </a:r>
            <a:endParaRPr lang="en-US" sz="2800" kern="1200" dirty="0">
              <a:solidFill>
                <a:schemeClr val="bg1"/>
              </a:solidFill>
              <a:effectLst/>
              <a:latin typeface="Helvetica Neue" charset="0"/>
              <a:ea typeface="Helvetica Neue" charset="0"/>
              <a:cs typeface="Helvetica Neue" charset="0"/>
            </a:endParaRPr>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Autoréflexion</a:t>
            </a:r>
            <a:endParaRPr lang="en-US" sz="3600" b="1" kern="1200" dirty="0">
              <a:solidFill>
                <a:schemeClr val="accent3"/>
              </a:solidFill>
              <a:effectLst/>
              <a:latin typeface="Helvetica Neue" charset="0"/>
              <a:ea typeface="Helvetica Neue" charset="0"/>
              <a:cs typeface="Helvetica Neue" charset="0"/>
            </a:endParaRPr>
          </a:p>
        </p:txBody>
      </p:sp>
      <p:sp>
        <p:nvSpPr>
          <p:cNvPr id="3" name="Text Placeholder 2"/>
          <p:cNvSpPr>
            <a:spLocks noGrp="1"/>
          </p:cNvSpPr>
          <p:nvPr>
            <p:ph type="body" sz="quarter" idx="10"/>
          </p:nvPr>
        </p:nvSpPr>
        <p:spPr/>
        <p:txBody>
          <a:bodyPr>
            <a:normAutofit fontScale="92500" lnSpcReduction="10000"/>
          </a:bodyPr>
          <a:lstStyle/>
          <a:p>
            <a:r>
              <a:rPr lang="fr-FR" sz="2800" b="1" kern="1200" dirty="0">
                <a:solidFill>
                  <a:schemeClr val="accent1"/>
                </a:solidFill>
                <a:effectLst/>
                <a:latin typeface="Helvetica Neue" charset="0"/>
                <a:ea typeface="Helvetica Neue" charset="0"/>
                <a:cs typeface="Helvetica Neue" charset="0"/>
              </a:rPr>
              <a:t>Est ce que . . .</a:t>
            </a:r>
            <a:endParaRPr lang="en-US" sz="2800" b="1" kern="1200" dirty="0">
              <a:solidFill>
                <a:schemeClr val="accent1"/>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961292" y="2614612"/>
            <a:ext cx="10210331" cy="3729037"/>
          </a:xfrm>
        </p:spPr>
        <p:txBody>
          <a:bodyPr>
            <a:normAutofit fontScale="92500" lnSpcReduction="20000"/>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J’utilise le jargon des ONG, qui comprend souvent des acronymes que seuls les travailleurs humanitaires peuvent comprendre?</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J’utilise des termes techniques qui pourraient ne pas être familiers aux non-spécialistes?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J’ai des priorités de la protection de l’enfance prédéterminées (par exemple, le travail des enfants, les enfants non accompagnés et séparés, le soutien psychosocial)?</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Je suppose que lorsque je parle avec différents membres de la communauté, je suis compris? Je peux utiliser la même terminologie avec différentes personnes?</a:t>
            </a:r>
            <a:endParaRPr lang="en-US" sz="2400" dirty="0"/>
          </a:p>
        </p:txBody>
      </p:sp>
    </p:spTree>
    <p:extLst>
      <p:ext uri="{BB962C8B-B14F-4D97-AF65-F5344CB8AC3E}">
        <p14:creationId xmlns:p14="http://schemas.microsoft.com/office/powerpoint/2010/main" val="169884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Autoréflexion</a:t>
            </a:r>
            <a:endParaRPr lang="en-US" sz="3600" b="1" kern="1200" dirty="0">
              <a:solidFill>
                <a:schemeClr val="accent3"/>
              </a:solidFill>
              <a:effectLst/>
              <a:latin typeface="Helvetica Neue" charset="0"/>
              <a:ea typeface="Helvetica Neue" charset="0"/>
              <a:cs typeface="Helvetica Neue" charset="0"/>
            </a:endParaRPr>
          </a:p>
        </p:txBody>
      </p:sp>
      <p:sp>
        <p:nvSpPr>
          <p:cNvPr id="3" name="Text Placeholder 2"/>
          <p:cNvSpPr>
            <a:spLocks noGrp="1"/>
          </p:cNvSpPr>
          <p:nvPr>
            <p:ph type="body" sz="quarter" idx="10"/>
          </p:nvPr>
        </p:nvSpPr>
        <p:spPr/>
        <p:txBody>
          <a:bodyPr>
            <a:normAutofit fontScale="92500" lnSpcReduction="10000"/>
          </a:bodyPr>
          <a:lstStyle/>
          <a:p>
            <a:pPr marL="0" marR="0" indent="0" algn="l" defTabSz="914400" rtl="0" eaLnBrk="1" fontAlgn="auto" latinLnBrk="0" hangingPunct="1">
              <a:lnSpc>
                <a:spcPct val="114000"/>
              </a:lnSpc>
              <a:spcBef>
                <a:spcPts val="0"/>
              </a:spcBef>
              <a:spcAft>
                <a:spcPts val="600"/>
              </a:spcAft>
              <a:buClrTx/>
              <a:buSzTx/>
              <a:buFont typeface="Arial"/>
              <a:buNone/>
              <a:tabLst/>
              <a:defRPr/>
            </a:pPr>
            <a:r>
              <a:rPr lang="fr-FR" sz="2800" b="1" kern="1200" dirty="0">
                <a:solidFill>
                  <a:schemeClr val="accent1"/>
                </a:solidFill>
                <a:effectLst/>
                <a:latin typeface="Helvetica Neue" charset="0"/>
                <a:ea typeface="Helvetica Neue" charset="0"/>
                <a:cs typeface="Helvetica Neue" charset="0"/>
              </a:rPr>
              <a:t>Est-il possible que. . .</a:t>
            </a:r>
            <a:endParaRPr lang="en-US" sz="2800" b="1" kern="1200" dirty="0">
              <a:solidFill>
                <a:schemeClr val="accent1"/>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1172308" y="2614612"/>
            <a:ext cx="9999315" cy="3729037"/>
          </a:xfrm>
        </p:spPr>
        <p:txBody>
          <a:bodyPr>
            <a:normAutofit/>
          </a:bodyPr>
          <a:lstStyle/>
          <a:p>
            <a:pPr marL="320040" lvl="0" indent="-320040">
              <a:buSzPct val="90000"/>
              <a:buFont typeface="Symbol" panose="05050102010706020507" pitchFamily="18" charset="2"/>
              <a:buChar char="·"/>
              <a:defRPr/>
            </a:pPr>
            <a:r>
              <a:rPr lang="fr-FR" sz="2400" dirty="0"/>
              <a:t>Je ne sois pas compris (et que je ne m'en rende pas compte)?</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Ma communication rend nos interactions plus ou moins inclusives?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Je sois en train d'élaborer des programmes qui sont vraiment façonnés par ma compréhension et qui ne sont pas fondés sur une compréhension communautaire des préoccupations liées à la protection de l'enfance?</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Je passe à côté de certaines  considérations et des opportunités importantes pour renforcer ma programmation?</a:t>
            </a:r>
            <a:endParaRPr lang="en-US" sz="2400" dirty="0"/>
          </a:p>
        </p:txBody>
      </p:sp>
    </p:spTree>
    <p:extLst>
      <p:ext uri="{BB962C8B-B14F-4D97-AF65-F5344CB8AC3E}">
        <p14:creationId xmlns:p14="http://schemas.microsoft.com/office/powerpoint/2010/main" val="175515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Autofit/>
          </a:bodyPr>
          <a:lstStyle/>
          <a:p>
            <a:r>
              <a:rPr lang="fr-FR" sz="3300" b="1" i="0" kern="1200" dirty="0">
                <a:solidFill>
                  <a:schemeClr val="bg1"/>
                </a:solidFill>
                <a:effectLst/>
                <a:latin typeface="Helvetica Neue" charset="0"/>
                <a:ea typeface="Helvetica Neue" charset="0"/>
                <a:cs typeface="Helvetica Neue" charset="0"/>
              </a:rPr>
              <a:t>Planifier pour apprendre</a:t>
            </a:r>
            <a:endParaRPr lang="en-US" sz="3300" b="1" i="0" kern="1200" dirty="0">
              <a:solidFill>
                <a:schemeClr val="bg1"/>
              </a:solidFill>
              <a:effectLst/>
              <a:latin typeface="Helvetica Neue" charset="0"/>
              <a:ea typeface="Helvetica Neue" charset="0"/>
              <a:cs typeface="Helvetica Neue" charset="0"/>
            </a:endParaRPr>
          </a:p>
        </p:txBody>
      </p:sp>
    </p:spTree>
    <p:extLst>
      <p:ext uri="{BB962C8B-B14F-4D97-AF65-F5344CB8AC3E}">
        <p14:creationId xmlns:p14="http://schemas.microsoft.com/office/powerpoint/2010/main" val="221855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Que voulons-nous apprendre?</a:t>
            </a:r>
            <a:endParaRPr lang="en-US" sz="3600" b="1" kern="1200" dirty="0">
              <a:solidFill>
                <a:schemeClr val="accent3"/>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983103" y="2205442"/>
            <a:ext cx="9264484" cy="4302003"/>
          </a:xfrm>
        </p:spPr>
        <p:txBody>
          <a:bodyPr>
            <a:normAutofit fontScale="92500" lnSpcReduction="10000"/>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définit-on un «enfant»? Fille</a:t>
            </a:r>
            <a:r>
              <a:rPr lang="en-ZA" sz="2800" kern="1200" dirty="0">
                <a:solidFill>
                  <a:schemeClr val="tx1"/>
                </a:solidFill>
                <a:effectLst/>
                <a:latin typeface="Helvetica Neue" charset="0"/>
                <a:ea typeface="Helvetica Neue" charset="0"/>
                <a:cs typeface="Helvetica Neue" charset="0"/>
              </a:rPr>
              <a:t>? Garçon?</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 «développement de l'enfant» est-il compris?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les concepts d '«adolescent» et de «jeune» sont-ils compris?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 «bien-être» des garçons et des filles est-il compris?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la «protection de l'enfance» est-elle comprise?</a:t>
            </a:r>
            <a:endParaRPr lang="en-US" sz="2400" dirty="0"/>
          </a:p>
          <a:p>
            <a:pPr marL="320040" marR="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Qu'est-ce qui est considéré comme un «préjudice» pour les enfants et les adolescents?</a:t>
            </a:r>
            <a:endParaRPr lang="en-US" sz="2400" dirty="0"/>
          </a:p>
          <a:p>
            <a:endParaRPr lang="en-US" sz="2400" dirty="0"/>
          </a:p>
          <a:p>
            <a:endParaRPr lang="en-US" dirty="0"/>
          </a:p>
        </p:txBody>
      </p:sp>
    </p:spTree>
    <p:extLst>
      <p:ext uri="{BB962C8B-B14F-4D97-AF65-F5344CB8AC3E}">
        <p14:creationId xmlns:p14="http://schemas.microsoft.com/office/powerpoint/2010/main" val="141317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Que voulons-nous apprendre? (suite)</a:t>
            </a:r>
            <a:endParaRPr lang="en-US" sz="3600" b="1" kern="1200" dirty="0">
              <a:solidFill>
                <a:schemeClr val="accent3"/>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656023" y="2192582"/>
            <a:ext cx="10701788" cy="4302003"/>
          </a:xfrm>
        </p:spPr>
        <p:txBody>
          <a:bodyPr>
            <a:normAutofit fontScale="92500"/>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 «risque» est-il compris?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les «parents» et/ou les «tuteurs» sont-ils compris?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les relations entre adultes et enfants sont-elles définies?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sont définies les relations entre adultes et adolescents?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Comment les relations entre les adultes et les jeunes sont-elles définies?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dirty="0"/>
              <a:t>D'autres</a:t>
            </a:r>
            <a:r>
              <a:rPr lang="en-ZA" dirty="0"/>
              <a:t> aspects pour </a:t>
            </a:r>
            <a:r>
              <a:rPr lang="fr-FR" dirty="0"/>
              <a:t>votre</a:t>
            </a:r>
            <a:r>
              <a:rPr lang="en-ZA" dirty="0"/>
              <a:t> </a:t>
            </a:r>
            <a:r>
              <a:rPr lang="fr-FR" dirty="0"/>
              <a:t>contexte</a:t>
            </a:r>
            <a:r>
              <a:rPr lang="en-ZA" dirty="0"/>
              <a:t>?</a:t>
            </a:r>
            <a:endParaRPr lang="en-US" dirty="0"/>
          </a:p>
          <a:p>
            <a:endParaRPr lang="en-US" sz="2400" dirty="0"/>
          </a:p>
        </p:txBody>
      </p:sp>
    </p:spTree>
    <p:extLst>
      <p:ext uri="{BB962C8B-B14F-4D97-AF65-F5344CB8AC3E}">
        <p14:creationId xmlns:p14="http://schemas.microsoft.com/office/powerpoint/2010/main" val="58817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sz="3200" b="1" kern="1200" dirty="0">
                <a:solidFill>
                  <a:srgbClr val="026794"/>
                </a:solidFill>
                <a:effectLst/>
                <a:latin typeface="Helvetica Neue" charset="0"/>
                <a:ea typeface="Helvetica Neue" charset="0"/>
                <a:cs typeface="Helvetica Neue" charset="0"/>
              </a:rPr>
              <a:t>Exercice: Approches d'une analyse contextuelle</a:t>
            </a:r>
            <a:endParaRPr lang="en-US" sz="3200" b="1" kern="1200" dirty="0">
              <a:solidFill>
                <a:srgbClr val="026794"/>
              </a:solidFill>
              <a:effectLst/>
              <a:latin typeface="Helvetica Neue" charset="0"/>
              <a:ea typeface="Helvetica Neue" charset="0"/>
              <a:cs typeface="Helvetica Neue" charset="0"/>
            </a:endParaRPr>
          </a:p>
        </p:txBody>
      </p:sp>
      <p:sp>
        <p:nvSpPr>
          <p:cNvPr id="3" name="Text Placeholder 2"/>
          <p:cNvSpPr>
            <a:spLocks noGrp="1"/>
          </p:cNvSpPr>
          <p:nvPr>
            <p:ph type="body" sz="quarter" idx="12"/>
          </p:nvPr>
        </p:nvSpPr>
        <p:spPr>
          <a:xfrm>
            <a:off x="4339484" y="1800225"/>
            <a:ext cx="6969647" cy="4178544"/>
          </a:xfrm>
        </p:spPr>
        <p:txBody>
          <a:bodyPr>
            <a:normAutofit fontScale="70000" lnSpcReduction="20000"/>
          </a:bodyPr>
          <a:lstStyle/>
          <a:p>
            <a:pPr marL="365760" marR="0" lvl="0" indent="-36576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Formez des groupes de 4 à 5 participants.</a:t>
            </a:r>
            <a:endParaRPr lang="en-US" sz="2200" dirty="0"/>
          </a:p>
          <a:p>
            <a:pPr marL="365760" marR="0" lvl="0" indent="-36576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Référez-vous à votre document, ainsi qu'aux méthodes et approches couvertes dans les séances précédentes.</a:t>
            </a:r>
            <a:endParaRPr lang="en-US" sz="2200" dirty="0"/>
          </a:p>
          <a:p>
            <a:pPr marL="365760" marR="0" lvl="0" indent="-36576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Tenez compte de votre (</a:t>
            </a:r>
            <a:r>
              <a:rPr lang="fr-FR" sz="2900" b="1" dirty="0">
                <a:solidFill>
                  <a:schemeClr val="accent1">
                    <a:lumMod val="75000"/>
                  </a:schemeClr>
                </a:solidFill>
              </a:rPr>
              <a:t>contexte ou scénario</a:t>
            </a:r>
            <a:r>
              <a:rPr lang="fr-FR" sz="2800" kern="1200" dirty="0">
                <a:solidFill>
                  <a:schemeClr val="tx1"/>
                </a:solidFill>
                <a:effectLst/>
                <a:latin typeface="Helvetica Neue" charset="0"/>
                <a:ea typeface="Helvetica Neue" charset="0"/>
                <a:cs typeface="Helvetica Neue" charset="0"/>
              </a:rPr>
              <a:t>) et planifiez:</a:t>
            </a:r>
            <a:endParaRPr lang="en-US" sz="2200" dirty="0"/>
          </a:p>
          <a:p>
            <a:pPr marL="862013" marR="0" lvl="1" indent="-27305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latin typeface="Helvetica Neue" charset="0"/>
                <a:ea typeface="Helvetica Neue" charset="0"/>
                <a:cs typeface="Helvetica Neue" charset="0"/>
              </a:rPr>
              <a:t>Ce que vous prioriseriez à comprendre</a:t>
            </a:r>
            <a:endParaRPr lang="en-US" sz="2200" dirty="0"/>
          </a:p>
          <a:p>
            <a:pPr marL="862013" marR="0" lvl="1" indent="-27305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en-ZA" sz="2400" kern="1200" dirty="0">
                <a:solidFill>
                  <a:schemeClr val="tx1"/>
                </a:solidFill>
                <a:effectLst/>
                <a:latin typeface="Helvetica Neue" charset="0"/>
                <a:ea typeface="Helvetica Neue" charset="0"/>
                <a:cs typeface="Helvetica Neue" charset="0"/>
              </a:rPr>
              <a:t>Qui </a:t>
            </a:r>
            <a:r>
              <a:rPr lang="fr-FR" sz="2400" kern="1200" dirty="0">
                <a:solidFill>
                  <a:schemeClr val="tx1"/>
                </a:solidFill>
                <a:effectLst/>
                <a:latin typeface="Helvetica Neue" charset="0"/>
                <a:ea typeface="Helvetica Neue" charset="0"/>
                <a:cs typeface="Helvetica Neue" charset="0"/>
              </a:rPr>
              <a:t>vous</a:t>
            </a:r>
            <a:r>
              <a:rPr lang="en-ZA" sz="2400" kern="1200" dirty="0">
                <a:solidFill>
                  <a:schemeClr val="tx1"/>
                </a:solidFill>
                <a:effectLst/>
                <a:latin typeface="Helvetica Neue" charset="0"/>
                <a:ea typeface="Helvetica Neue" charset="0"/>
                <a:cs typeface="Helvetica Neue" charset="0"/>
              </a:rPr>
              <a:t> </a:t>
            </a:r>
            <a:r>
              <a:rPr lang="fr-FR" sz="2400" kern="1200" dirty="0">
                <a:solidFill>
                  <a:schemeClr val="tx1"/>
                </a:solidFill>
                <a:effectLst/>
                <a:latin typeface="Helvetica Neue" charset="0"/>
                <a:ea typeface="Helvetica Neue" charset="0"/>
                <a:cs typeface="Helvetica Neue" charset="0"/>
              </a:rPr>
              <a:t>donnera</a:t>
            </a:r>
            <a:r>
              <a:rPr lang="en-ZA" sz="2400" kern="1200" dirty="0">
                <a:solidFill>
                  <a:schemeClr val="tx1"/>
                </a:solidFill>
                <a:effectLst/>
                <a:latin typeface="Helvetica Neue" charset="0"/>
                <a:ea typeface="Helvetica Neue" charset="0"/>
                <a:cs typeface="Helvetica Neue" charset="0"/>
              </a:rPr>
              <a:t> </a:t>
            </a:r>
            <a:r>
              <a:rPr lang="fr-FR" sz="2400" kern="1200" dirty="0">
                <a:solidFill>
                  <a:schemeClr val="tx1"/>
                </a:solidFill>
                <a:effectLst/>
                <a:latin typeface="Helvetica Neue" charset="0"/>
                <a:ea typeface="Helvetica Neue" charset="0"/>
                <a:cs typeface="Helvetica Neue" charset="0"/>
              </a:rPr>
              <a:t>ces</a:t>
            </a:r>
            <a:r>
              <a:rPr lang="en-ZA" sz="2400" kern="1200" dirty="0">
                <a:solidFill>
                  <a:schemeClr val="tx1"/>
                </a:solidFill>
                <a:effectLst/>
                <a:latin typeface="Helvetica Neue" charset="0"/>
                <a:ea typeface="Helvetica Neue" charset="0"/>
                <a:cs typeface="Helvetica Neue" charset="0"/>
              </a:rPr>
              <a:t> </a:t>
            </a:r>
            <a:r>
              <a:rPr lang="fr-FR" sz="2400" kern="1200" dirty="0">
                <a:solidFill>
                  <a:schemeClr val="tx1"/>
                </a:solidFill>
                <a:effectLst/>
                <a:latin typeface="Helvetica Neue" charset="0"/>
                <a:ea typeface="Helvetica Neue" charset="0"/>
                <a:cs typeface="Helvetica Neue" charset="0"/>
              </a:rPr>
              <a:t>informations</a:t>
            </a:r>
            <a:endParaRPr lang="fr-FR" sz="2200" dirty="0"/>
          </a:p>
          <a:p>
            <a:pPr marL="862013" marR="0" lvl="1" indent="-27305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latin typeface="Helvetica Neue" charset="0"/>
                <a:ea typeface="Helvetica Neue" charset="0"/>
                <a:cs typeface="Helvetica Neue" charset="0"/>
              </a:rPr>
              <a:t>Quelles pourraient être les meilleures méthodes/approches à utiliser pour différentes informations </a:t>
            </a:r>
            <a:endParaRPr lang="en-US" sz="2200" dirty="0"/>
          </a:p>
          <a:p>
            <a:pPr marL="365760" marR="0" lvl="0" indent="-36576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Présentez vos plans lors d'une promenade de galerie.</a:t>
            </a:r>
            <a:endParaRPr lang="en-US" sz="2200" dirty="0"/>
          </a:p>
          <a:p>
            <a:pPr marL="365760" marR="0" indent="-36576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Débriefing</a:t>
            </a:r>
            <a:endParaRPr lang="en-US" sz="2200" dirty="0"/>
          </a:p>
          <a:p>
            <a:pPr marL="514350" indent="-514350">
              <a:buFont typeface="+mj-lt"/>
              <a:buAutoNum type="arabicPeriod"/>
            </a:pPr>
            <a:endParaRPr lang="en-US" sz="24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695603" y="5521854"/>
            <a:ext cx="1944793" cy="1944793"/>
          </a:xfrm>
          <a:prstGeom prst="rect">
            <a:avLst/>
          </a:prstGeom>
        </p:spPr>
      </p:pic>
    </p:spTree>
    <p:extLst>
      <p:ext uri="{BB962C8B-B14F-4D97-AF65-F5344CB8AC3E}">
        <p14:creationId xmlns:p14="http://schemas.microsoft.com/office/powerpoint/2010/main" val="25260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fr-FR" sz="3600" b="1" kern="1200" dirty="0">
                <a:solidFill>
                  <a:schemeClr val="accent3"/>
                </a:solidFill>
                <a:effectLst/>
                <a:latin typeface="Helvetica Neue" charset="0"/>
                <a:ea typeface="Helvetica Neue" charset="0"/>
                <a:cs typeface="Helvetica Neue" charset="0"/>
              </a:rPr>
              <a:t>Quelques exemples de méthodes et d'approches</a:t>
            </a:r>
            <a:endParaRPr lang="en-US" sz="3600" b="1" kern="1200" dirty="0">
              <a:solidFill>
                <a:schemeClr val="accent3"/>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1005647" y="2017060"/>
            <a:ext cx="9956644" cy="4572000"/>
          </a:xfrm>
        </p:spPr>
        <p:txBody>
          <a:bodyPr>
            <a:normAutofit fontScale="70000" lnSpcReduction="20000"/>
          </a:bodyPr>
          <a:lstStyle/>
          <a:p>
            <a:pPr marL="320040" marR="0" lvl="0" indent="-320040" algn="l" defTabSz="914400" rtl="0" eaLnBrk="1" fontAlgn="auto" latinLnBrk="0" hangingPunct="1">
              <a:lnSpc>
                <a:spcPct val="130000"/>
              </a:lnSpc>
              <a:spcBef>
                <a:spcPts val="0"/>
              </a:spcBef>
              <a:spcAft>
                <a:spcPts val="600"/>
              </a:spcAft>
              <a:buClr>
                <a:schemeClr val="accent1"/>
              </a:buClr>
              <a:buSzPct val="90000"/>
              <a:buFont typeface="Symbol" panose="05050102010706020507" pitchFamily="18" charset="2"/>
              <a:buChar char="·"/>
              <a:tabLst/>
              <a:defRPr/>
            </a:pPr>
            <a:r>
              <a:rPr lang="fr-FR" sz="2800" b="1" kern="1200" dirty="0">
                <a:solidFill>
                  <a:schemeClr val="accent6"/>
                </a:solidFill>
                <a:effectLst/>
                <a:latin typeface="Helvetica Neue" charset="0"/>
                <a:ea typeface="Helvetica Neue" charset="0"/>
                <a:cs typeface="Helvetica Neue" charset="0"/>
              </a:rPr>
              <a:t>Examen des documents </a:t>
            </a:r>
            <a:r>
              <a:rPr lang="fr-FR" sz="2800" kern="1200" dirty="0">
                <a:solidFill>
                  <a:schemeClr val="tx1"/>
                </a:solidFill>
                <a:effectLst/>
                <a:latin typeface="Helvetica Neue" charset="0"/>
                <a:ea typeface="Helvetica Neue" charset="0"/>
                <a:cs typeface="Helvetica Neue" charset="0"/>
              </a:rPr>
              <a:t>pour établir l’état des </a:t>
            </a:r>
            <a:r>
              <a:rPr lang="fr-FR" sz="2900" dirty="0"/>
              <a:t>lieux des </a:t>
            </a:r>
            <a:r>
              <a:rPr lang="fr-FR" sz="2800" kern="1200" dirty="0">
                <a:solidFill>
                  <a:schemeClr val="tx1"/>
                </a:solidFill>
                <a:effectLst/>
                <a:latin typeface="Helvetica Neue" charset="0"/>
                <a:ea typeface="Helvetica Neue" charset="0"/>
                <a:cs typeface="Helvetica Neue" charset="0"/>
              </a:rPr>
              <a:t>structures et systèmes de protection officiels</a:t>
            </a:r>
            <a:endParaRPr lang="en-US" dirty="0"/>
          </a:p>
          <a:p>
            <a:pPr marL="320040" marR="0" lvl="0" indent="-320040" algn="l" defTabSz="914400" rtl="0" eaLnBrk="1" fontAlgn="auto" latinLnBrk="0" hangingPunct="1">
              <a:lnSpc>
                <a:spcPct val="130000"/>
              </a:lnSpc>
              <a:spcBef>
                <a:spcPts val="0"/>
              </a:spcBef>
              <a:spcAft>
                <a:spcPts val="600"/>
              </a:spcAft>
              <a:buClr>
                <a:schemeClr val="accent1"/>
              </a:buClr>
              <a:buSzPct val="90000"/>
              <a:buFont typeface="Symbol" panose="05050102010706020507" pitchFamily="18" charset="2"/>
              <a:buChar char="·"/>
              <a:tabLst/>
              <a:defRPr/>
            </a:pPr>
            <a:r>
              <a:rPr lang="fr-FR" sz="2800" b="1" kern="1200" dirty="0">
                <a:solidFill>
                  <a:schemeClr val="accent6"/>
                </a:solidFill>
                <a:effectLst/>
                <a:latin typeface="Helvetica Neue" charset="0"/>
                <a:ea typeface="Helvetica Neue" charset="0"/>
                <a:cs typeface="Helvetica Neue" charset="0"/>
              </a:rPr>
              <a:t>Observation</a:t>
            </a:r>
            <a:r>
              <a:rPr lang="fr-FR" sz="2800" kern="1200" dirty="0">
                <a:solidFill>
                  <a:schemeClr val="tx1"/>
                </a:solidFill>
                <a:effectLst/>
                <a:latin typeface="Helvetica Neue" charset="0"/>
                <a:ea typeface="Helvetica Neue" charset="0"/>
                <a:cs typeface="Helvetica Neue" charset="0"/>
              </a:rPr>
              <a:t> des risques dans l'environnement physique, des dynamiques de pouvoir et de genre, des rôles habituels des différents groupes de personnes</a:t>
            </a:r>
            <a:endParaRPr lang="en-US" dirty="0"/>
          </a:p>
          <a:p>
            <a:pPr marL="320040" marR="0" lvl="0" indent="-320040" algn="l" defTabSz="914400" rtl="0" eaLnBrk="1" fontAlgn="auto" latinLnBrk="0" hangingPunct="1">
              <a:lnSpc>
                <a:spcPct val="130000"/>
              </a:lnSpc>
              <a:spcBef>
                <a:spcPts val="0"/>
              </a:spcBef>
              <a:spcAft>
                <a:spcPts val="600"/>
              </a:spcAft>
              <a:buClr>
                <a:schemeClr val="accent1"/>
              </a:buClr>
              <a:buSzPct val="90000"/>
              <a:buFont typeface="Symbol" panose="05050102010706020507" pitchFamily="18" charset="2"/>
              <a:buChar char="·"/>
              <a:tabLst/>
              <a:defRPr/>
            </a:pPr>
            <a:r>
              <a:rPr lang="fr-FR" sz="2800" b="1" kern="1200" dirty="0">
                <a:solidFill>
                  <a:schemeClr val="accent6"/>
                </a:solidFill>
                <a:effectLst/>
                <a:latin typeface="Helvetica Neue" charset="0"/>
                <a:ea typeface="Helvetica Neue" charset="0"/>
                <a:cs typeface="Helvetica Neue" charset="0"/>
              </a:rPr>
              <a:t>Groupes de discussion </a:t>
            </a:r>
            <a:r>
              <a:rPr lang="fr-FR" sz="2800" kern="1200" dirty="0">
                <a:solidFill>
                  <a:schemeClr val="tx1"/>
                </a:solidFill>
                <a:effectLst/>
                <a:latin typeface="Helvetica Neue" charset="0"/>
                <a:ea typeface="Helvetica Neue" charset="0"/>
                <a:cs typeface="Helvetica Neue" charset="0"/>
              </a:rPr>
              <a:t>pour l'information sur les capacités et les risques</a:t>
            </a:r>
            <a:endParaRPr lang="en-US" dirty="0"/>
          </a:p>
          <a:p>
            <a:pPr marL="320040" marR="0" lvl="0" indent="-320040" algn="l" defTabSz="914400" rtl="0" eaLnBrk="1" fontAlgn="auto" latinLnBrk="0" hangingPunct="1">
              <a:lnSpc>
                <a:spcPct val="130000"/>
              </a:lnSpc>
              <a:spcBef>
                <a:spcPts val="0"/>
              </a:spcBef>
              <a:spcAft>
                <a:spcPts val="600"/>
              </a:spcAft>
              <a:buClr>
                <a:schemeClr val="accent1"/>
              </a:buClr>
              <a:buSzPct val="90000"/>
              <a:buFont typeface="Symbol" panose="05050102010706020507" pitchFamily="18" charset="2"/>
              <a:buChar char="·"/>
              <a:tabLst/>
              <a:defRPr/>
            </a:pPr>
            <a:r>
              <a:rPr lang="fr-FR" sz="2900" b="1" dirty="0">
                <a:solidFill>
                  <a:schemeClr val="accent6"/>
                </a:solidFill>
              </a:rPr>
              <a:t>Les </a:t>
            </a:r>
            <a:r>
              <a:rPr lang="fr-FR" sz="2800" b="1" kern="1200" dirty="0">
                <a:solidFill>
                  <a:schemeClr val="accent6"/>
                </a:solidFill>
                <a:effectLst/>
                <a:latin typeface="Helvetica Neue" charset="0"/>
                <a:ea typeface="Helvetica Neue" charset="0"/>
                <a:cs typeface="Helvetica Neue" charset="0"/>
              </a:rPr>
              <a:t>entretiens approfondis </a:t>
            </a:r>
            <a:r>
              <a:rPr lang="fr-FR" sz="2800" kern="1200" dirty="0">
                <a:solidFill>
                  <a:schemeClr val="tx1"/>
                </a:solidFill>
                <a:effectLst/>
                <a:latin typeface="Helvetica Neue" charset="0"/>
                <a:ea typeface="Helvetica Neue" charset="0"/>
                <a:cs typeface="Helvetica Neue" charset="0"/>
              </a:rPr>
              <a:t>peuvent aborder des sujets plus sensibles que les groupes de discussion </a:t>
            </a:r>
            <a:endParaRPr lang="en-US" dirty="0"/>
          </a:p>
          <a:p>
            <a:pPr marL="320040" marR="0" lvl="0" indent="-320040" algn="l" defTabSz="914400" rtl="0" eaLnBrk="1" fontAlgn="auto" latinLnBrk="0" hangingPunct="1">
              <a:lnSpc>
                <a:spcPct val="130000"/>
              </a:lnSpc>
              <a:spcBef>
                <a:spcPts val="0"/>
              </a:spcBef>
              <a:spcAft>
                <a:spcPts val="600"/>
              </a:spcAft>
              <a:buClr>
                <a:schemeClr val="accent1"/>
              </a:buClr>
              <a:buSzPct val="90000"/>
              <a:buFont typeface="Symbol" panose="05050102010706020507" pitchFamily="18" charset="2"/>
              <a:buChar char="·"/>
              <a:tabLst/>
              <a:defRPr/>
            </a:pPr>
            <a:r>
              <a:rPr lang="fr-FR" sz="2900" b="1" dirty="0">
                <a:solidFill>
                  <a:schemeClr val="accent6"/>
                </a:solidFill>
              </a:rPr>
              <a:t>Les </a:t>
            </a:r>
            <a:r>
              <a:rPr lang="fr-FR" sz="2800" b="1" kern="1200" dirty="0">
                <a:solidFill>
                  <a:schemeClr val="accent6"/>
                </a:solidFill>
                <a:effectLst/>
                <a:latin typeface="Helvetica Neue" charset="0"/>
                <a:ea typeface="Helvetica Neue" charset="0"/>
                <a:cs typeface="Helvetica Neue" charset="0"/>
              </a:rPr>
              <a:t>diagrammes</a:t>
            </a:r>
            <a:r>
              <a:rPr lang="fr-FR" sz="2800" kern="1200" dirty="0">
                <a:solidFill>
                  <a:schemeClr val="tx1"/>
                </a:solidFill>
                <a:effectLst/>
                <a:latin typeface="Helvetica Neue" charset="0"/>
                <a:ea typeface="Helvetica Neue" charset="0"/>
                <a:cs typeface="Helvetica Neue" charset="0"/>
              </a:rPr>
              <a:t>, tels que les diagrammes de Venn, dans les groupes de discussion peuvent être utiles pour </a:t>
            </a:r>
            <a:r>
              <a:rPr lang="fr-FR" sz="2900" dirty="0"/>
              <a:t>schématiser </a:t>
            </a:r>
            <a:r>
              <a:rPr lang="fr-FR" sz="2800" kern="1200" dirty="0">
                <a:solidFill>
                  <a:schemeClr val="tx1"/>
                </a:solidFill>
                <a:effectLst/>
                <a:latin typeface="Helvetica Neue" charset="0"/>
                <a:ea typeface="Helvetica Neue" charset="0"/>
                <a:cs typeface="Helvetica Neue" charset="0"/>
              </a:rPr>
              <a:t>les relations et les perceptions</a:t>
            </a:r>
            <a:endParaRPr lang="en-US" dirty="0"/>
          </a:p>
          <a:p>
            <a:pPr marL="320040" marR="0" lvl="0" indent="-320040" algn="l" defTabSz="914400" rtl="0" eaLnBrk="1" fontAlgn="auto" latinLnBrk="0" hangingPunct="1">
              <a:lnSpc>
                <a:spcPct val="130000"/>
              </a:lnSpc>
              <a:spcBef>
                <a:spcPts val="0"/>
              </a:spcBef>
              <a:spcAft>
                <a:spcPts val="600"/>
              </a:spcAft>
              <a:buClr>
                <a:schemeClr val="accent1"/>
              </a:buClr>
              <a:buSzPct val="90000"/>
              <a:buFont typeface="Symbol" panose="05050102010706020507" pitchFamily="18" charset="2"/>
              <a:buChar char="·"/>
              <a:tabLst/>
              <a:defRPr/>
            </a:pPr>
            <a:r>
              <a:rPr lang="fr-FR" sz="2900" b="1" dirty="0">
                <a:solidFill>
                  <a:schemeClr val="accent6"/>
                </a:solidFill>
              </a:rPr>
              <a:t>Les calendriers </a:t>
            </a:r>
            <a:r>
              <a:rPr lang="fr-FR" sz="2800" kern="1200" dirty="0">
                <a:solidFill>
                  <a:schemeClr val="tx1"/>
                </a:solidFill>
                <a:effectLst/>
                <a:latin typeface="Helvetica Neue" charset="0"/>
                <a:ea typeface="Helvetica Neue" charset="0"/>
                <a:cs typeface="Helvetica Neue" charset="0"/>
              </a:rPr>
              <a:t>peuvent être utilisés pour illustrer graphiquement les changements provoqués par la situation d'urgence ou d'autres facteurs de changement</a:t>
            </a:r>
            <a:endParaRPr lang="en-US" dirty="0"/>
          </a:p>
          <a:p>
            <a:endParaRPr lang="en-US" dirty="0"/>
          </a:p>
        </p:txBody>
      </p:sp>
    </p:spTree>
    <p:extLst>
      <p:ext uri="{BB962C8B-B14F-4D97-AF65-F5344CB8AC3E}">
        <p14:creationId xmlns:p14="http://schemas.microsoft.com/office/powerpoint/2010/main" val="162711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b="1" kern="1200" dirty="0">
                <a:solidFill>
                  <a:schemeClr val="bg1"/>
                </a:solidFill>
                <a:effectLst/>
                <a:latin typeface="Helvetica Neue" charset="0"/>
                <a:ea typeface="Helvetica Neue" charset="0"/>
                <a:cs typeface="Helvetica Neue" charset="0"/>
              </a:rPr>
              <a:t>Défis</a:t>
            </a:r>
            <a:endParaRPr lang="en-US" sz="3200" b="1" kern="1200" dirty="0">
              <a:solidFill>
                <a:schemeClr val="bg1"/>
              </a:solidFill>
              <a:effectLst/>
              <a:latin typeface="Helvetica Neue" charset="0"/>
              <a:ea typeface="Helvetica Neue" charset="0"/>
              <a:cs typeface="Helvetica Neue" charset="0"/>
            </a:endParaRPr>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259603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Défis</a:t>
            </a:r>
            <a:endParaRPr lang="en-US" sz="3600" b="1" kern="1200" dirty="0">
              <a:solidFill>
                <a:schemeClr val="accent3"/>
              </a:solidFill>
              <a:effectLst/>
              <a:latin typeface="Helvetica Neue" charset="0"/>
              <a:ea typeface="Helvetica Neue" charset="0"/>
              <a:cs typeface="Helvetica Neue" charset="0"/>
            </a:endParaRPr>
          </a:p>
        </p:txBody>
      </p:sp>
      <p:sp>
        <p:nvSpPr>
          <p:cNvPr id="3" name="Text Placeholder 2"/>
          <p:cNvSpPr>
            <a:spLocks noGrp="1"/>
          </p:cNvSpPr>
          <p:nvPr>
            <p:ph type="body" sz="quarter" idx="10"/>
          </p:nvPr>
        </p:nvSpPr>
        <p:spPr>
          <a:xfrm>
            <a:off x="656022" y="2108305"/>
            <a:ext cx="10820015" cy="485775"/>
          </a:xfrm>
        </p:spPr>
        <p:txBody>
          <a:bodyPr>
            <a:noAutofit/>
          </a:bodyPr>
          <a:lstStyle/>
          <a:p>
            <a:r>
              <a:rPr lang="fr-FR" sz="2600" b="1" kern="1200" dirty="0">
                <a:solidFill>
                  <a:schemeClr val="accent1"/>
                </a:solidFill>
                <a:effectLst/>
                <a:latin typeface="Helvetica Neue" charset="0"/>
                <a:ea typeface="Helvetica Neue" charset="0"/>
                <a:cs typeface="Helvetica Neue" charset="0"/>
              </a:rPr>
              <a:t>Les compréhensions locales de la protection de l’enfance et des risques peuvent. . .</a:t>
            </a:r>
            <a:endParaRPr lang="en-US" sz="2600" b="1" kern="1200" dirty="0">
              <a:solidFill>
                <a:schemeClr val="accent1"/>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1371985" y="3170695"/>
            <a:ext cx="8696925" cy="3729037"/>
          </a:xfrm>
        </p:spPr>
        <p:txBody>
          <a:bodyPr>
            <a:normAutofit/>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Ne pas s'aligner </a:t>
            </a:r>
            <a:r>
              <a:rPr lang="fr-FR" sz="2400" dirty="0"/>
              <a:t>sur une </a:t>
            </a:r>
            <a:r>
              <a:rPr lang="fr-FR" sz="2400" kern="1200" dirty="0">
                <a:solidFill>
                  <a:schemeClr val="tx1"/>
                </a:solidFill>
                <a:effectLst/>
              </a:rPr>
              <a:t>programmation fondée sur les droits de l'enfant</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Ne pas donner la priorité aux résultats de la protection pour chaque enfant</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Prioriser la cohésion familiale et communautaire</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Perpétuer</a:t>
            </a:r>
            <a:r>
              <a:rPr lang="en-ZA" sz="2400" kern="1200" dirty="0">
                <a:solidFill>
                  <a:schemeClr val="tx1"/>
                </a:solidFill>
                <a:effectLst/>
              </a:rPr>
              <a:t> les </a:t>
            </a:r>
            <a:r>
              <a:rPr lang="fr-FR" sz="2400" kern="1200" dirty="0">
                <a:solidFill>
                  <a:schemeClr val="tx1"/>
                </a:solidFill>
                <a:effectLst/>
              </a:rPr>
              <a:t>normes</a:t>
            </a:r>
            <a:r>
              <a:rPr lang="en-ZA" sz="2400" kern="1200" dirty="0">
                <a:solidFill>
                  <a:schemeClr val="tx1"/>
                </a:solidFill>
                <a:effectLst/>
              </a:rPr>
              <a:t> </a:t>
            </a:r>
            <a:r>
              <a:rPr lang="fr-FR" sz="2400" kern="1200" dirty="0">
                <a:solidFill>
                  <a:schemeClr val="tx1"/>
                </a:solidFill>
                <a:effectLst/>
              </a:rPr>
              <a:t>sociales</a:t>
            </a:r>
            <a:r>
              <a:rPr lang="en-ZA" sz="2400" kern="1200" dirty="0">
                <a:solidFill>
                  <a:schemeClr val="tx1"/>
                </a:solidFill>
                <a:effectLst/>
              </a:rPr>
              <a:t> </a:t>
            </a:r>
            <a:r>
              <a:rPr lang="fr-FR" sz="2400" kern="1200" dirty="0">
                <a:solidFill>
                  <a:schemeClr val="tx1"/>
                </a:solidFill>
                <a:effectLst/>
              </a:rPr>
              <a:t>néfastes</a:t>
            </a:r>
          </a:p>
        </p:txBody>
      </p:sp>
    </p:spTree>
    <p:extLst>
      <p:ext uri="{BB962C8B-B14F-4D97-AF65-F5344CB8AC3E}">
        <p14:creationId xmlns:p14="http://schemas.microsoft.com/office/powerpoint/2010/main" val="349270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Relever</a:t>
            </a:r>
            <a:r>
              <a:rPr lang="en-ZA" sz="3600" b="1" kern="1200" dirty="0">
                <a:solidFill>
                  <a:schemeClr val="accent3"/>
                </a:solidFill>
                <a:effectLst/>
                <a:latin typeface="Helvetica Neue" charset="0"/>
                <a:ea typeface="Helvetica Neue" charset="0"/>
                <a:cs typeface="Helvetica Neue" charset="0"/>
              </a:rPr>
              <a:t> les </a:t>
            </a:r>
            <a:r>
              <a:rPr lang="fr-FR" sz="3600" b="1" kern="1200" dirty="0">
                <a:solidFill>
                  <a:schemeClr val="accent3"/>
                </a:solidFill>
                <a:effectLst/>
                <a:latin typeface="Helvetica Neue" charset="0"/>
                <a:ea typeface="Helvetica Neue" charset="0"/>
                <a:cs typeface="Helvetica Neue" charset="0"/>
              </a:rPr>
              <a:t>défis</a:t>
            </a:r>
          </a:p>
        </p:txBody>
      </p:sp>
      <p:sp>
        <p:nvSpPr>
          <p:cNvPr id="3" name="Text Placeholder 2"/>
          <p:cNvSpPr>
            <a:spLocks noGrp="1"/>
          </p:cNvSpPr>
          <p:nvPr>
            <p:ph type="body" sz="quarter" idx="10"/>
          </p:nvPr>
        </p:nvSpPr>
        <p:spPr>
          <a:xfrm>
            <a:off x="656023" y="1694541"/>
            <a:ext cx="10820015" cy="485775"/>
          </a:xfrm>
        </p:spPr>
        <p:txBody>
          <a:bodyPr>
            <a:normAutofit fontScale="92500" lnSpcReduction="10000"/>
          </a:bodyPr>
          <a:lstStyle/>
          <a:p>
            <a:r>
              <a:rPr lang="fr-FR" sz="2800" b="1" kern="1200" dirty="0">
                <a:solidFill>
                  <a:schemeClr val="accent1"/>
                </a:solidFill>
                <a:effectLst/>
                <a:latin typeface="Helvetica Neue" charset="0"/>
                <a:ea typeface="Helvetica Neue" charset="0"/>
                <a:cs typeface="Helvetica Neue" charset="0"/>
              </a:rPr>
              <a:t>Travailler avec les normes sociales. . .</a:t>
            </a:r>
            <a:endParaRPr lang="en-US" sz="2800" b="1" kern="1200" dirty="0">
              <a:solidFill>
                <a:schemeClr val="accent1"/>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1195756" y="2333625"/>
            <a:ext cx="9671941" cy="3729037"/>
          </a:xfrm>
        </p:spPr>
        <p:txBody>
          <a:bodyPr>
            <a:normAutofit/>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Suppose </a:t>
            </a:r>
            <a:r>
              <a:rPr lang="fr-FR" sz="2400" kern="1200" dirty="0">
                <a:solidFill>
                  <a:schemeClr val="tx1"/>
                </a:solidFill>
                <a:effectLst/>
              </a:rPr>
              <a:t>qu'elles ne sont pas fixes, mais qu'elles peuvent changer</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Nous devons comprendre les croyances et les valeurs sous-jacentes, mais ne pas tolérer les pratiques néfastes</a:t>
            </a:r>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Facilite</a:t>
            </a:r>
            <a:r>
              <a:rPr lang="fr-FR" sz="2400" kern="1200" dirty="0">
                <a:solidFill>
                  <a:schemeClr val="tx1"/>
                </a:solidFill>
                <a:effectLst/>
              </a:rPr>
              <a:t> le dialogue pour réfléchir à ces pratiques et envisager des alternatives</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dirty="0"/>
              <a:t>Comprend</a:t>
            </a:r>
            <a:r>
              <a:rPr lang="fr-FR" sz="2400" kern="1200" dirty="0">
                <a:solidFill>
                  <a:schemeClr val="tx1"/>
                </a:solidFill>
                <a:effectLst/>
              </a:rPr>
              <a:t> qu'il existe probablement différentes perspectives et considérations pour des pratiques conformes aux droits de l'enfant</a:t>
            </a:r>
            <a:endParaRPr lang="en-US" sz="2400" kern="1200" dirty="0">
              <a:solidFill>
                <a:schemeClr val="tx1"/>
              </a:solidFill>
              <a:effectLst/>
            </a:endParaRPr>
          </a:p>
        </p:txBody>
      </p:sp>
    </p:spTree>
    <p:extLst>
      <p:ext uri="{BB962C8B-B14F-4D97-AF65-F5344CB8AC3E}">
        <p14:creationId xmlns:p14="http://schemas.microsoft.com/office/powerpoint/2010/main" val="355053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r>
              <a:rPr lang="fr-FR" sz="3200" b="1" kern="1200" dirty="0">
                <a:solidFill>
                  <a:srgbClr val="026794"/>
                </a:solidFill>
                <a:effectLst/>
                <a:latin typeface="Helvetica Neue" charset="0"/>
                <a:ea typeface="Helvetica Neue" charset="0"/>
                <a:cs typeface="Helvetica Neue" charset="0"/>
              </a:rPr>
              <a:t>Le but de cette séance est de souligner l'importance d'une compréhension commune des concepts clés de la protection de l'enfance.</a:t>
            </a:r>
            <a:endParaRPr lang="en-US" sz="3200" b="1" kern="1200" dirty="0">
              <a:solidFill>
                <a:srgbClr val="026794"/>
              </a:solidFill>
              <a:effectLst/>
              <a:latin typeface="Helvetica Neue" charset="0"/>
              <a:ea typeface="Helvetica Neue" charset="0"/>
              <a:cs typeface="Helvetica Neue" charset="0"/>
            </a:endParaRPr>
          </a:p>
        </p:txBody>
      </p:sp>
      <p:sp>
        <p:nvSpPr>
          <p:cNvPr id="3" name="Text Placeholder 2"/>
          <p:cNvSpPr>
            <a:spLocks noGrp="1"/>
          </p:cNvSpPr>
          <p:nvPr>
            <p:ph type="body" sz="quarter" idx="12"/>
          </p:nvPr>
        </p:nvSpPr>
        <p:spPr>
          <a:xfrm>
            <a:off x="4366736" y="2119883"/>
            <a:ext cx="6768465" cy="4442282"/>
          </a:xfrm>
        </p:spPr>
        <p:txBody>
          <a:bodyPr>
            <a:normAutofit fontScale="92500"/>
          </a:bodyPr>
          <a:lstStyle/>
          <a:p>
            <a:r>
              <a:rPr lang="fr-FR" sz="2800" kern="1200" dirty="0">
                <a:solidFill>
                  <a:schemeClr val="tx1"/>
                </a:solidFill>
                <a:effectLst/>
                <a:latin typeface="Helvetica Neue" charset="0"/>
                <a:ea typeface="Helvetica Neue" charset="0"/>
                <a:cs typeface="Helvetica Neue" charset="0"/>
              </a:rPr>
              <a:t>À la fin de cette séance, les participants seront en mesure de:</a:t>
            </a:r>
            <a:endParaRPr lang="en-US" sz="2800" kern="1200" dirty="0">
              <a:solidFill>
                <a:schemeClr val="tx1"/>
              </a:solidFill>
              <a:effectLst/>
              <a:latin typeface="Helvetica Neue" charset="0"/>
              <a:ea typeface="Helvetica Neue" charset="0"/>
              <a:cs typeface="Helvetica Neue" charset="0"/>
            </a:endParaRPr>
          </a:p>
          <a:p>
            <a:pPr marL="731520" marR="0" lvl="1" indent="-320040" algn="l" defTabSz="914400" rtl="0" eaLnBrk="1" fontAlgn="auto" latinLnBrk="0" hangingPunct="1">
              <a:lnSpc>
                <a:spcPct val="13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latin typeface="Helvetica Neue" charset="0"/>
                <a:ea typeface="Helvetica Neue" charset="0"/>
                <a:cs typeface="Helvetica Neue" charset="0"/>
              </a:rPr>
              <a:t>Décrire l'importance de comprendre les conceptions communautaires de protection de l'enfance</a:t>
            </a:r>
            <a:endParaRPr lang="en-US" sz="2000" dirty="0"/>
          </a:p>
          <a:p>
            <a:pPr marL="731520" marR="0" lvl="1" indent="-320040" algn="l" defTabSz="914400" rtl="0" eaLnBrk="1" fontAlgn="auto" latinLnBrk="0" hangingPunct="1">
              <a:lnSpc>
                <a:spcPct val="13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latin typeface="Helvetica Neue" charset="0"/>
                <a:ea typeface="Helvetica Neue" charset="0"/>
                <a:cs typeface="Helvetica Neue" charset="0"/>
              </a:rPr>
              <a:t>Se préparer à concevoir un exercice d’état des lieux des conceptions communautaires de protection de l'enfance pour leur contexte</a:t>
            </a:r>
            <a:endParaRPr lang="en-US" sz="2000" dirty="0"/>
          </a:p>
          <a:p>
            <a:pPr marL="731520" marR="0" lvl="1" indent="-320040" algn="l" defTabSz="914400" rtl="0" eaLnBrk="1" fontAlgn="auto" latinLnBrk="0" hangingPunct="1">
              <a:lnSpc>
                <a:spcPct val="134000"/>
              </a:lnSpc>
              <a:spcBef>
                <a:spcPts val="0"/>
              </a:spcBef>
              <a:spcAft>
                <a:spcPts val="600"/>
              </a:spcAft>
              <a:buClr>
                <a:schemeClr val="accent1"/>
              </a:buClr>
              <a:buSzPct val="90000"/>
              <a:buFont typeface="Symbol" panose="05050102010706020507" pitchFamily="18" charset="2"/>
              <a:buChar char="·"/>
              <a:tabLst/>
              <a:defRPr/>
            </a:pPr>
            <a:r>
              <a:rPr lang="en-ZA" sz="2400" kern="1200" dirty="0">
                <a:solidFill>
                  <a:schemeClr val="tx1"/>
                </a:solidFill>
                <a:effectLst/>
                <a:latin typeface="Helvetica Neue" charset="0"/>
                <a:ea typeface="Helvetica Neue" charset="0"/>
                <a:cs typeface="Helvetica Neue" charset="0"/>
              </a:rPr>
              <a:t>Identifier les </a:t>
            </a:r>
            <a:r>
              <a:rPr lang="fr-FR" sz="2400" kern="1200" dirty="0">
                <a:solidFill>
                  <a:schemeClr val="tx1"/>
                </a:solidFill>
                <a:effectLst/>
                <a:latin typeface="Helvetica Neue" charset="0"/>
                <a:ea typeface="Helvetica Neue" charset="0"/>
                <a:cs typeface="Helvetica Neue" charset="0"/>
              </a:rPr>
              <a:t>défis</a:t>
            </a:r>
            <a:r>
              <a:rPr lang="en-ZA" sz="2400" kern="1200" dirty="0">
                <a:solidFill>
                  <a:schemeClr val="tx1"/>
                </a:solidFill>
                <a:effectLst/>
                <a:latin typeface="Helvetica Neue" charset="0"/>
                <a:ea typeface="Helvetica Neue" charset="0"/>
                <a:cs typeface="Helvetica Neue" charset="0"/>
              </a:rPr>
              <a:t> </a:t>
            </a:r>
            <a:r>
              <a:rPr lang="fr-FR" sz="2400" kern="1200" dirty="0">
                <a:solidFill>
                  <a:schemeClr val="tx1"/>
                </a:solidFill>
                <a:effectLst/>
                <a:latin typeface="Helvetica Neue" charset="0"/>
                <a:ea typeface="Helvetica Neue" charset="0"/>
                <a:cs typeface="Helvetica Neue" charset="0"/>
              </a:rPr>
              <a:t>potentiels</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8745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b="1" kern="1200" dirty="0">
                <a:solidFill>
                  <a:schemeClr val="bg1"/>
                </a:solidFill>
                <a:effectLst/>
                <a:latin typeface="Helvetica Neue" charset="0"/>
                <a:ea typeface="Helvetica Neue" charset="0"/>
                <a:cs typeface="Helvetica Neue" charset="0"/>
              </a:rPr>
              <a:t>Récapitulation des buts et des objectifs d'apprentissage</a:t>
            </a:r>
            <a:endParaRPr lang="en-US" b="1" kern="1200" dirty="0">
              <a:solidFill>
                <a:schemeClr val="bg1"/>
              </a:solidFill>
              <a:effectLst/>
              <a:latin typeface="Helvetica Neue" charset="0"/>
              <a:ea typeface="Helvetica Neue" charset="0"/>
              <a:cs typeface="Helvetica Neue" charset="0"/>
            </a:endParaRPr>
          </a:p>
        </p:txBody>
      </p:sp>
      <p:sp>
        <p:nvSpPr>
          <p:cNvPr id="4" name="Text Placeholder 3"/>
          <p:cNvSpPr>
            <a:spLocks noGrp="1"/>
          </p:cNvSpPr>
          <p:nvPr>
            <p:ph type="body" sz="quarter" idx="10"/>
          </p:nvPr>
        </p:nvSpPr>
        <p:spPr/>
        <p:txBody>
          <a:bodyPr>
            <a:normAutofit fontScale="77500" lnSpcReduction="20000"/>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endParaRPr lang="en-US" sz="2400" kern="1200" dirty="0">
              <a:solidFill>
                <a:schemeClr val="tx1"/>
              </a:solidFill>
              <a:effectLst/>
            </a:endParaRPr>
          </a:p>
        </p:txBody>
      </p:sp>
    </p:spTree>
    <p:extLst>
      <p:ext uri="{BB962C8B-B14F-4D97-AF65-F5344CB8AC3E}">
        <p14:creationId xmlns:p14="http://schemas.microsoft.com/office/powerpoint/2010/main" val="160307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2" y="528638"/>
            <a:ext cx="7926173" cy="1842603"/>
          </a:xfrm>
        </p:spPr>
        <p:txBody>
          <a:bodyPr>
            <a:noAutofit/>
          </a:bodyPr>
          <a:lstStyle/>
          <a:p>
            <a:pPr marL="0" marR="0" indent="0" algn="l" defTabSz="914400" rtl="0" eaLnBrk="1" fontAlgn="auto" latinLnBrk="0" hangingPunct="1">
              <a:lnSpc>
                <a:spcPct val="114000"/>
              </a:lnSpc>
              <a:spcBef>
                <a:spcPts val="0"/>
              </a:spcBef>
              <a:spcAft>
                <a:spcPts val="600"/>
              </a:spcAft>
              <a:buClrTx/>
              <a:buSzTx/>
              <a:buFont typeface="Arial"/>
              <a:buNone/>
              <a:tabLst/>
              <a:defRPr/>
            </a:pPr>
            <a:r>
              <a:rPr lang="fr-FR" sz="2600" b="1" kern="1200" dirty="0">
                <a:solidFill>
                  <a:srgbClr val="026794"/>
                </a:solidFill>
                <a:effectLst/>
                <a:latin typeface="Helvetica Neue" charset="0"/>
                <a:ea typeface="Helvetica Neue" charset="0"/>
                <a:cs typeface="Helvetica Neue" charset="0"/>
              </a:rPr>
              <a:t>Le but de cette séance est de souligner l'importance d'une compréhension commune des concepts clés de la protection de l'enfance.</a:t>
            </a:r>
            <a:endParaRPr lang="en-US" sz="2600" b="1" kern="1200" dirty="0">
              <a:solidFill>
                <a:srgbClr val="026794"/>
              </a:solidFill>
              <a:effectLst/>
              <a:latin typeface="Helvetica Neue" charset="0"/>
              <a:ea typeface="Helvetica Neue" charset="0"/>
              <a:cs typeface="Helvetica Neue" charset="0"/>
            </a:endParaRPr>
          </a:p>
        </p:txBody>
      </p:sp>
      <p:sp>
        <p:nvSpPr>
          <p:cNvPr id="3" name="Text Placeholder 2"/>
          <p:cNvSpPr>
            <a:spLocks noGrp="1"/>
          </p:cNvSpPr>
          <p:nvPr>
            <p:ph type="body" sz="quarter" idx="12"/>
          </p:nvPr>
        </p:nvSpPr>
        <p:spPr>
          <a:xfrm>
            <a:off x="4366736" y="2582815"/>
            <a:ext cx="6768465" cy="3957470"/>
          </a:xfrm>
        </p:spPr>
        <p:txBody>
          <a:bodyPr>
            <a:normAutofit/>
          </a:bodyPr>
          <a:lstStyle/>
          <a:p>
            <a:pPr marL="0" marR="0" indent="0" algn="l" defTabSz="914400" rtl="0" eaLnBrk="1" fontAlgn="auto" latinLnBrk="0" hangingPunct="1">
              <a:lnSpc>
                <a:spcPct val="134000"/>
              </a:lnSpc>
              <a:spcBef>
                <a:spcPts val="0"/>
              </a:spcBef>
              <a:spcAft>
                <a:spcPts val="600"/>
              </a:spcAft>
              <a:buClr>
                <a:schemeClr val="accent1"/>
              </a:buClr>
              <a:buSzTx/>
              <a:buFont typeface="Arial"/>
              <a:buNone/>
              <a:tabLst/>
              <a:defRPr/>
            </a:pPr>
            <a:r>
              <a:rPr lang="fr-FR" sz="2400" kern="1200" dirty="0">
                <a:solidFill>
                  <a:schemeClr val="tx1"/>
                </a:solidFill>
                <a:effectLst/>
              </a:rPr>
              <a:t>À la fin de cette séance, les participants seront en mesure de:</a:t>
            </a:r>
            <a:endParaRPr lang="en-US" sz="2400" dirty="0"/>
          </a:p>
          <a:p>
            <a:pPr marL="731520" marR="0" lvl="1" indent="-274320" algn="l" defTabSz="914400" rtl="0" eaLnBrk="1" fontAlgn="auto" latinLnBrk="0" hangingPunct="1">
              <a:lnSpc>
                <a:spcPct val="134000"/>
              </a:lnSpc>
              <a:spcBef>
                <a:spcPts val="0"/>
              </a:spcBef>
              <a:spcAft>
                <a:spcPts val="600"/>
              </a:spcAft>
              <a:buClr>
                <a:schemeClr val="accent1"/>
              </a:buClr>
              <a:buSzPct val="90000"/>
              <a:buFont typeface="Symbol" panose="05050102010706020507" pitchFamily="18" charset="2"/>
              <a:buChar char="·"/>
              <a:tabLst/>
              <a:defRPr/>
            </a:pPr>
            <a:r>
              <a:rPr lang="fr-FR" sz="2000" kern="1200" dirty="0">
                <a:solidFill>
                  <a:schemeClr val="tx1"/>
                </a:solidFill>
                <a:effectLst/>
              </a:rPr>
              <a:t>Décrire l'importance de comprendre les conceptions communautaires de la  protection de l'enfance</a:t>
            </a:r>
            <a:endParaRPr lang="en-US" sz="2000" dirty="0"/>
          </a:p>
          <a:p>
            <a:pPr marL="731520" lvl="1" indent="-274320">
              <a:lnSpc>
                <a:spcPct val="134000"/>
              </a:lnSpc>
              <a:buSzPct val="90000"/>
              <a:buFont typeface="Symbol" panose="05050102010706020507" pitchFamily="18" charset="2"/>
              <a:buChar char="·"/>
            </a:pPr>
            <a:r>
              <a:rPr lang="fr-FR" sz="2000" kern="1200" dirty="0">
                <a:solidFill>
                  <a:schemeClr val="tx1"/>
                </a:solidFill>
                <a:effectLst/>
              </a:rPr>
              <a:t>Se préparer à concevoir un exercice de l’état des lieux des conceptions</a:t>
            </a:r>
            <a:endParaRPr lang="en-US" sz="2000" dirty="0"/>
          </a:p>
          <a:p>
            <a:pPr marL="731520" lvl="1" indent="-274320">
              <a:lnSpc>
                <a:spcPct val="134000"/>
              </a:lnSpc>
              <a:buSzPct val="90000"/>
              <a:buFont typeface="Symbol" panose="05050102010706020507" pitchFamily="18" charset="2"/>
              <a:buChar char="·"/>
            </a:pPr>
            <a:r>
              <a:rPr lang="en-US" sz="2000" dirty="0"/>
              <a:t>Identifier</a:t>
            </a:r>
            <a:r>
              <a:rPr lang="en-US" sz="2000" baseline="0" dirty="0"/>
              <a:t> les d</a:t>
            </a:r>
            <a:r>
              <a:rPr lang="fr-FR" sz="2000" kern="1200" dirty="0">
                <a:solidFill>
                  <a:schemeClr val="tx1"/>
                </a:solidFill>
                <a:effectLst/>
              </a:rPr>
              <a:t>é</a:t>
            </a:r>
            <a:r>
              <a:rPr lang="en-US" sz="2000" baseline="0" dirty="0"/>
              <a:t>fis</a:t>
            </a:r>
            <a:r>
              <a:rPr lang="en-US" sz="2000" dirty="0"/>
              <a:t> </a:t>
            </a:r>
            <a:r>
              <a:rPr lang="fr-FR" sz="2000" dirty="0"/>
              <a:t>potentiels</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2061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a:t>
            </a:r>
            <a:r>
              <a:rPr lang="fr-FR" dirty="0"/>
              <a:t>vous</a:t>
            </a:r>
            <a:r>
              <a:rPr lang="en-US" dirty="0"/>
              <a:t> </a:t>
            </a:r>
            <a:r>
              <a:rPr lang="fr-FR" dirty="0"/>
              <a:t>remercie</a:t>
            </a:r>
            <a:r>
              <a:rPr lang="en-US" dirty="0"/>
              <a:t>!</a:t>
            </a:r>
          </a:p>
        </p:txBody>
      </p:sp>
      <p:pic>
        <p:nvPicPr>
          <p:cNvPr id="5" name="Picture 4"/>
          <p:cNvPicPr>
            <a:picLocks noChangeAspect="1"/>
          </p:cNvPicPr>
          <p:nvPr/>
        </p:nvPicPr>
        <p:blipFill>
          <a:blip r:embed="rId3"/>
          <a:stretch>
            <a:fillRect/>
          </a:stretch>
        </p:blipFill>
        <p:spPr>
          <a:xfrm>
            <a:off x="656023" y="2144236"/>
            <a:ext cx="10772775" cy="4124325"/>
          </a:xfrm>
          <a:prstGeom prst="rect">
            <a:avLst/>
          </a:prstGeom>
        </p:spPr>
      </p:pic>
    </p:spTree>
    <p:extLst>
      <p:ext uri="{BB962C8B-B14F-4D97-AF65-F5344CB8AC3E}">
        <p14:creationId xmlns:p14="http://schemas.microsoft.com/office/powerpoint/2010/main" val="38780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831" y="3099692"/>
            <a:ext cx="9152129" cy="562168"/>
          </a:xfrm>
        </p:spPr>
        <p:txBody>
          <a:bodyPr>
            <a:normAutofit fontScale="90000"/>
          </a:bodyPr>
          <a:lstStyle/>
          <a:p>
            <a:r>
              <a:rPr lang="fr-FR" sz="3200" b="1" kern="1200" dirty="0">
                <a:solidFill>
                  <a:schemeClr val="bg1"/>
                </a:solidFill>
                <a:effectLst/>
                <a:latin typeface="Helvetica Neue" charset="0"/>
                <a:ea typeface="Helvetica Neue" charset="0"/>
                <a:cs typeface="Helvetica Neue" charset="0"/>
              </a:rPr>
              <a:t>Pourquoi voulons-nous comprendre les conceptions communautaires de risque et de protection?</a:t>
            </a:r>
            <a:endParaRPr lang="en-US" sz="3200" b="1" kern="1200" dirty="0">
              <a:solidFill>
                <a:schemeClr val="bg1"/>
              </a:solidFill>
              <a:effectLst/>
              <a:latin typeface="Helvetica Neue" charset="0"/>
              <a:ea typeface="Helvetica Neue" charset="0"/>
              <a:cs typeface="Helvetica Neue" charset="0"/>
            </a:endParaRPr>
          </a:p>
        </p:txBody>
      </p:sp>
    </p:spTree>
    <p:extLst>
      <p:ext uri="{BB962C8B-B14F-4D97-AF65-F5344CB8AC3E}">
        <p14:creationId xmlns:p14="http://schemas.microsoft.com/office/powerpoint/2010/main" val="227316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00702" y="1478671"/>
            <a:ext cx="8331199" cy="2438400"/>
          </a:xfrm>
        </p:spPr>
        <p:txBody>
          <a:bodyPr>
            <a:noAutofit/>
          </a:bodyPr>
          <a:lstStyle/>
          <a:p>
            <a:r>
              <a:rPr lang="fr-FR" sz="2800" b="1" i="1" kern="1200" dirty="0">
                <a:solidFill>
                  <a:schemeClr val="accent1"/>
                </a:solidFill>
                <a:effectLst/>
                <a:latin typeface="Helvetica Neue" charset="0"/>
                <a:ea typeface="Helvetica Neue" charset="0"/>
                <a:cs typeface="Helvetica Neue" charset="0"/>
              </a:rPr>
              <a:t>Développer une compréhension commune des concepts liés à la protection de l'enfance  fait partie de l'analyse contextuelle approfondie, en nous aidant à comprendre ce qui façonne la pensée communautaire sur le risque et la protection.</a:t>
            </a:r>
            <a:endParaRPr lang="en-US" sz="2800" b="1" kern="1200" dirty="0">
              <a:solidFill>
                <a:schemeClr val="accent1"/>
              </a:solidFill>
              <a:effectLst/>
              <a:latin typeface="Helvetica Neue" charset="0"/>
              <a:ea typeface="Helvetica Neue" charset="0"/>
              <a:cs typeface="Helvetica Neue" charset="0"/>
            </a:endParaRPr>
          </a:p>
        </p:txBody>
      </p:sp>
    </p:spTree>
    <p:extLst>
      <p:ext uri="{BB962C8B-B14F-4D97-AF65-F5344CB8AC3E}">
        <p14:creationId xmlns:p14="http://schemas.microsoft.com/office/powerpoint/2010/main" val="363724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Text Placeholder 2"/>
          <p:cNvSpPr>
            <a:spLocks noGrp="1"/>
          </p:cNvSpPr>
          <p:nvPr>
            <p:ph type="body" sz="quarter" idx="10"/>
          </p:nvPr>
        </p:nvSpPr>
        <p:spPr/>
        <p:txBody>
          <a:bodyPr>
            <a:normAutofit fontScale="92500" lnSpcReduction="10000"/>
          </a:bodyPr>
          <a:lstStyle/>
          <a:p>
            <a:r>
              <a:rPr lang="fr-FR" sz="2800" b="1" kern="1200" dirty="0">
                <a:solidFill>
                  <a:schemeClr val="accent1"/>
                </a:solidFill>
                <a:effectLst/>
                <a:latin typeface="Helvetica Neue" charset="0"/>
                <a:ea typeface="Helvetica Neue" charset="0"/>
                <a:cs typeface="Helvetica Neue" charset="0"/>
              </a:rPr>
              <a:t>Pourquoi est-ce important?</a:t>
            </a:r>
            <a:endParaRPr lang="en-US" sz="2800" b="1" kern="1200" dirty="0">
              <a:solidFill>
                <a:schemeClr val="accent1"/>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960821" y="2614612"/>
            <a:ext cx="10820015" cy="3729037"/>
          </a:xfrm>
        </p:spPr>
        <p:txBody>
          <a:bodyPr>
            <a:normAutofit fontScale="92500" lnSpcReduction="20000"/>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800" kern="1200" dirty="0">
                <a:solidFill>
                  <a:schemeClr val="tx1"/>
                </a:solidFill>
                <a:effectLst/>
                <a:latin typeface="Helvetica Neue" charset="0"/>
                <a:ea typeface="Helvetica Neue" charset="0"/>
                <a:cs typeface="Helvetica Neue" charset="0"/>
              </a:rPr>
              <a:t>La communication joue un rôle essentiel dans la protection efficace de </a:t>
            </a:r>
            <a:r>
              <a:rPr lang="fr-FR" dirty="0"/>
              <a:t>l’enfance au niveau communautaire</a:t>
            </a:r>
            <a:endParaRPr lang="en-US"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dirty="0"/>
              <a:t>Le langage est une composante importante de la communication verbale</a:t>
            </a:r>
            <a:endParaRPr lang="en-US" dirty="0"/>
          </a:p>
          <a:p>
            <a:pPr marL="320040" lvl="0" indent="-320040">
              <a:buSzPct val="90000"/>
              <a:buFont typeface="Symbol" panose="05050102010706020507" pitchFamily="18" charset="2"/>
              <a:buChar char="·"/>
              <a:defRPr/>
            </a:pPr>
            <a:r>
              <a:rPr lang="fr-FR" dirty="0"/>
              <a:t>Le langage de la protection humanitaire des enfants est influencé par les droits de l'enfant et les modèles de services des pays de l’hémisphère nord</a:t>
            </a:r>
          </a:p>
          <a:p>
            <a:pPr marL="320040" lvl="0" indent="-320040">
              <a:buSzPct val="90000"/>
              <a:buFont typeface="Symbol" panose="05050102010706020507" pitchFamily="18" charset="2"/>
              <a:buChar char="·"/>
              <a:defRPr/>
            </a:pPr>
            <a:r>
              <a:rPr lang="fr-FR" sz="2800" kern="1200" dirty="0">
                <a:solidFill>
                  <a:schemeClr val="tx1"/>
                </a:solidFill>
                <a:effectLst/>
                <a:latin typeface="Helvetica Neue" charset="0"/>
                <a:ea typeface="Helvetica Neue" charset="0"/>
                <a:cs typeface="Helvetica Neue" charset="0"/>
              </a:rPr>
              <a:t>Ce langage ne reflète souvent pas la compréhension locale des concepts clés</a:t>
            </a:r>
            <a:endParaRPr lang="en-US" sz="2800" kern="1200" dirty="0">
              <a:solidFill>
                <a:schemeClr val="tx1"/>
              </a:solidFill>
              <a:effectLst/>
              <a:latin typeface="Helvetica Neue" charset="0"/>
              <a:ea typeface="Helvetica Neue" charset="0"/>
              <a:cs typeface="Helvetica Neue" charset="0"/>
            </a:endParaRPr>
          </a:p>
        </p:txBody>
      </p:sp>
    </p:spTree>
    <p:extLst>
      <p:ext uri="{BB962C8B-B14F-4D97-AF65-F5344CB8AC3E}">
        <p14:creationId xmlns:p14="http://schemas.microsoft.com/office/powerpoint/2010/main" val="150960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Qu'est-ce que ça veut dire?</a:t>
            </a:r>
            <a:endParaRPr lang="en-US" sz="3600" b="1" kern="1200" dirty="0">
              <a:solidFill>
                <a:schemeClr val="accent3"/>
              </a:solidFill>
              <a:effectLst/>
              <a:latin typeface="Helvetica Neue" charset="0"/>
              <a:ea typeface="Helvetica Neue" charset="0"/>
              <a:cs typeface="Helvetica Neue" charset="0"/>
            </a:endParaRPr>
          </a:p>
        </p:txBody>
      </p:sp>
      <p:sp>
        <p:nvSpPr>
          <p:cNvPr id="3" name="Text Placeholder 2"/>
          <p:cNvSpPr>
            <a:spLocks noGrp="1"/>
          </p:cNvSpPr>
          <p:nvPr>
            <p:ph type="body" sz="quarter" idx="10"/>
          </p:nvPr>
        </p:nvSpPr>
        <p:spPr/>
        <p:txBody>
          <a:bodyPr>
            <a:normAutofit fontScale="92500" lnSpcReduction="10000"/>
          </a:bodyPr>
          <a:lstStyle/>
          <a:p>
            <a:r>
              <a:rPr lang="fr-FR" sz="2800" b="1" kern="1200" dirty="0">
                <a:solidFill>
                  <a:schemeClr val="accent1"/>
                </a:solidFill>
                <a:effectLst/>
                <a:latin typeface="Helvetica Neue" charset="0"/>
                <a:ea typeface="Helvetica Neue" charset="0"/>
                <a:cs typeface="Helvetica Neue" charset="0"/>
              </a:rPr>
              <a:t>La compréhension des concepts clés peut. . .</a:t>
            </a:r>
            <a:endParaRPr lang="en-US" sz="2800" b="1" kern="1200" dirty="0">
              <a:solidFill>
                <a:schemeClr val="accent1"/>
              </a:solidFill>
              <a:effectLst/>
              <a:latin typeface="Helvetica Neue" charset="0"/>
              <a:ea typeface="Helvetica Neue" charset="0"/>
              <a:cs typeface="Helvetica Neue" charset="0"/>
            </a:endParaRPr>
          </a:p>
        </p:txBody>
      </p:sp>
      <p:sp>
        <p:nvSpPr>
          <p:cNvPr id="4" name="Text Placeholder 3"/>
          <p:cNvSpPr>
            <a:spLocks noGrp="1"/>
          </p:cNvSpPr>
          <p:nvPr>
            <p:ph type="body" sz="quarter" idx="12"/>
          </p:nvPr>
        </p:nvSpPr>
        <p:spPr>
          <a:xfrm>
            <a:off x="1062354" y="2536032"/>
            <a:ext cx="9378462" cy="3729037"/>
          </a:xfrm>
        </p:spPr>
        <p:txBody>
          <a:bodyPr>
            <a:normAutofit lnSpcReduction="10000"/>
          </a:bodyPr>
          <a:lstStyle/>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Influencer la façon dont nous abordons nos programmes de protection de l'enfance</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Nous aider à établir des relations dans les communautés si la compréhension de ces concepts est partagée </a:t>
            </a:r>
            <a:endParaRPr lang="en-US" sz="2400" dirty="0"/>
          </a:p>
          <a:p>
            <a:pPr marL="320040" marR="0" lvl="0" indent="-320040" algn="l" defTabSz="914400" rtl="0" eaLnBrk="1" fontAlgn="auto" latinLnBrk="0" hangingPunct="1">
              <a:lnSpc>
                <a:spcPct val="114000"/>
              </a:lnSpc>
              <a:spcBef>
                <a:spcPts val="0"/>
              </a:spcBef>
              <a:spcAft>
                <a:spcPts val="600"/>
              </a:spcAft>
              <a:buClr>
                <a:schemeClr val="accent1"/>
              </a:buClr>
              <a:buSzPct val="90000"/>
              <a:buFont typeface="Symbol" panose="05050102010706020507" pitchFamily="18" charset="2"/>
              <a:buChar char="·"/>
              <a:tabLst/>
              <a:defRPr/>
            </a:pPr>
            <a:r>
              <a:rPr lang="fr-FR" sz="2400" kern="1200" dirty="0">
                <a:solidFill>
                  <a:schemeClr val="tx1"/>
                </a:solidFill>
                <a:effectLst/>
              </a:rPr>
              <a:t>Nous aider à comprendre les préjudices possibles dans nos efforts pour établir des relations </a:t>
            </a:r>
            <a:r>
              <a:rPr lang="en-US" sz="2400" dirty="0"/>
              <a:t> </a:t>
            </a:r>
          </a:p>
          <a:p>
            <a:pPr marL="320040" lvl="0" indent="-320040">
              <a:buSzPct val="90000"/>
              <a:buFont typeface="Symbol" panose="05050102010706020507" pitchFamily="18" charset="2"/>
              <a:buChar char="·"/>
              <a:defRPr/>
            </a:pPr>
            <a:r>
              <a:rPr lang="fr-FR" sz="2400" kern="1200" dirty="0">
                <a:solidFill>
                  <a:schemeClr val="tx1"/>
                </a:solidFill>
                <a:effectLst/>
              </a:rPr>
              <a:t>Nous donner des </a:t>
            </a:r>
            <a:r>
              <a:rPr lang="fr-FR" sz="2400" dirty="0"/>
              <a:t>éléments importants à prendre en considération dans </a:t>
            </a:r>
            <a:r>
              <a:rPr lang="fr-FR" sz="2400" kern="1200" dirty="0">
                <a:solidFill>
                  <a:schemeClr val="tx1"/>
                </a:solidFill>
                <a:effectLst/>
              </a:rPr>
              <a:t>la planification d'une programmation pertinente, appropriée et durable</a:t>
            </a:r>
            <a:endParaRPr lang="en-US" sz="2400" kern="1200" dirty="0">
              <a:solidFill>
                <a:schemeClr val="tx1"/>
              </a:solidFill>
              <a:effectLst/>
            </a:endParaRPr>
          </a:p>
        </p:txBody>
      </p:sp>
    </p:spTree>
    <p:extLst>
      <p:ext uri="{BB962C8B-B14F-4D97-AF65-F5344CB8AC3E}">
        <p14:creationId xmlns:p14="http://schemas.microsoft.com/office/powerpoint/2010/main" val="292975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3"/>
                </a:solidFill>
                <a:effectLst/>
                <a:latin typeface="Helvetica Neue" charset="0"/>
                <a:ea typeface="Helvetica Neue" charset="0"/>
                <a:cs typeface="Helvetica Neue" charset="0"/>
              </a:rPr>
              <a:t>Quels sont ces concepts?</a:t>
            </a:r>
            <a:endParaRPr lang="en-US" sz="3600" b="1" kern="1200" dirty="0">
              <a:solidFill>
                <a:schemeClr val="accent3"/>
              </a:solidFill>
              <a:effectLst/>
              <a:latin typeface="Helvetica Neue" charset="0"/>
              <a:ea typeface="Helvetica Neue" charset="0"/>
              <a:cs typeface="Helvetica Neue" charset="0"/>
            </a:endParaRPr>
          </a:p>
        </p:txBody>
      </p:sp>
      <p:sp>
        <p:nvSpPr>
          <p:cNvPr id="7" name="Oval 6"/>
          <p:cNvSpPr/>
          <p:nvPr/>
        </p:nvSpPr>
        <p:spPr>
          <a:xfrm>
            <a:off x="914400" y="2555631"/>
            <a:ext cx="2274277" cy="1618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a:xfrm>
            <a:off x="4240521" y="2018423"/>
            <a:ext cx="2554044" cy="1604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Oval 8"/>
          <p:cNvSpPr/>
          <p:nvPr/>
        </p:nvSpPr>
        <p:spPr>
          <a:xfrm>
            <a:off x="7620000" y="2147156"/>
            <a:ext cx="2297723" cy="1618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7"/>
          <p:cNvSpPr>
            <a:spLocks noGrp="1"/>
          </p:cNvSpPr>
          <p:nvPr>
            <p:ph type="body" sz="quarter" idx="10"/>
          </p:nvPr>
        </p:nvSpPr>
        <p:spPr>
          <a:xfrm>
            <a:off x="4564448" y="4225806"/>
            <a:ext cx="2187250" cy="1589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 Placeholder 7"/>
          <p:cNvSpPr>
            <a:spLocks noGrp="1"/>
          </p:cNvSpPr>
          <p:nvPr>
            <p:ph type="body" sz="quarter" idx="10"/>
          </p:nvPr>
        </p:nvSpPr>
        <p:spPr>
          <a:xfrm>
            <a:off x="7881286" y="4471393"/>
            <a:ext cx="2555631" cy="1695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1455248" y="3065640"/>
            <a:ext cx="1547446" cy="523220"/>
          </a:xfrm>
          <a:prstGeom prst="rect">
            <a:avLst/>
          </a:prstGeom>
          <a:noFill/>
        </p:spPr>
        <p:txBody>
          <a:bodyPr wrap="square" rtlCol="0">
            <a:spAutoFit/>
          </a:bodyPr>
          <a:lstStyle/>
          <a:p>
            <a:r>
              <a:rPr lang="en-US" sz="2800" b="1" dirty="0">
                <a:solidFill>
                  <a:schemeClr val="bg1"/>
                </a:solidFill>
              </a:rPr>
              <a:t>ENFANT</a:t>
            </a:r>
          </a:p>
        </p:txBody>
      </p:sp>
      <p:sp>
        <p:nvSpPr>
          <p:cNvPr id="14" name="TextBox 13"/>
          <p:cNvSpPr txBox="1"/>
          <p:nvPr/>
        </p:nvSpPr>
        <p:spPr>
          <a:xfrm>
            <a:off x="4905956" y="4740661"/>
            <a:ext cx="1692989" cy="523220"/>
          </a:xfrm>
          <a:prstGeom prst="rect">
            <a:avLst/>
          </a:prstGeom>
          <a:noFill/>
        </p:spPr>
        <p:txBody>
          <a:bodyPr wrap="square" rtlCol="0">
            <a:spAutoFit/>
          </a:bodyPr>
          <a:lstStyle/>
          <a:p>
            <a:r>
              <a:rPr lang="en-US" sz="2800" b="1" dirty="0">
                <a:solidFill>
                  <a:schemeClr val="bg1"/>
                </a:solidFill>
              </a:rPr>
              <a:t>FAMILLE</a:t>
            </a:r>
          </a:p>
        </p:txBody>
      </p:sp>
      <p:sp>
        <p:nvSpPr>
          <p:cNvPr id="15" name="TextBox 14"/>
          <p:cNvSpPr txBox="1"/>
          <p:nvPr/>
        </p:nvSpPr>
        <p:spPr>
          <a:xfrm>
            <a:off x="4355024" y="2388953"/>
            <a:ext cx="2243921" cy="738664"/>
          </a:xfrm>
          <a:prstGeom prst="rect">
            <a:avLst/>
          </a:prstGeom>
          <a:noFill/>
        </p:spPr>
        <p:txBody>
          <a:bodyPr wrap="square" rtlCol="0">
            <a:spAutoFit/>
          </a:bodyPr>
          <a:lstStyle/>
          <a:p>
            <a:pPr algn="ctr"/>
            <a:r>
              <a:rPr lang="en-US" sz="2100" b="1" dirty="0">
                <a:solidFill>
                  <a:schemeClr val="bg1"/>
                </a:solidFill>
              </a:rPr>
              <a:t>DÉVELOPPEMENT DE L'ENFANT</a:t>
            </a:r>
          </a:p>
        </p:txBody>
      </p:sp>
      <p:sp>
        <p:nvSpPr>
          <p:cNvPr id="16" name="TextBox 15"/>
          <p:cNvSpPr txBox="1"/>
          <p:nvPr/>
        </p:nvSpPr>
        <p:spPr>
          <a:xfrm>
            <a:off x="7725507" y="2696308"/>
            <a:ext cx="2086708" cy="430887"/>
          </a:xfrm>
          <a:prstGeom prst="rect">
            <a:avLst/>
          </a:prstGeom>
          <a:noFill/>
        </p:spPr>
        <p:txBody>
          <a:bodyPr wrap="square" rtlCol="0">
            <a:spAutoFit/>
          </a:bodyPr>
          <a:lstStyle/>
          <a:p>
            <a:r>
              <a:rPr lang="en-US" sz="2200" b="1" dirty="0">
                <a:solidFill>
                  <a:schemeClr val="bg1"/>
                </a:solidFill>
              </a:rPr>
              <a:t>COMMUNAUTÉ</a:t>
            </a:r>
          </a:p>
        </p:txBody>
      </p:sp>
      <p:sp>
        <p:nvSpPr>
          <p:cNvPr id="18" name="TextBox 17"/>
          <p:cNvSpPr txBox="1"/>
          <p:nvPr/>
        </p:nvSpPr>
        <p:spPr>
          <a:xfrm>
            <a:off x="8217876" y="5088438"/>
            <a:ext cx="1882450" cy="461665"/>
          </a:xfrm>
          <a:prstGeom prst="rect">
            <a:avLst/>
          </a:prstGeom>
          <a:noFill/>
        </p:spPr>
        <p:txBody>
          <a:bodyPr wrap="square" rtlCol="0">
            <a:spAutoFit/>
          </a:bodyPr>
          <a:lstStyle/>
          <a:p>
            <a:r>
              <a:rPr lang="en-US" sz="2400" b="1" dirty="0">
                <a:solidFill>
                  <a:schemeClr val="bg1"/>
                </a:solidFill>
              </a:rPr>
              <a:t>PROTECTION</a:t>
            </a:r>
          </a:p>
        </p:txBody>
      </p:sp>
      <p:sp>
        <p:nvSpPr>
          <p:cNvPr id="19" name="Oval 18"/>
          <p:cNvSpPr/>
          <p:nvPr/>
        </p:nvSpPr>
        <p:spPr>
          <a:xfrm>
            <a:off x="1416156" y="4740661"/>
            <a:ext cx="2274277" cy="1618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881555" y="5288492"/>
            <a:ext cx="1583409" cy="523220"/>
          </a:xfrm>
          <a:prstGeom prst="rect">
            <a:avLst/>
          </a:prstGeom>
          <a:noFill/>
        </p:spPr>
        <p:txBody>
          <a:bodyPr wrap="square" rtlCol="0">
            <a:spAutoFit/>
          </a:bodyPr>
          <a:lstStyle/>
          <a:p>
            <a:r>
              <a:rPr lang="en-US" sz="2800" b="1" dirty="0">
                <a:solidFill>
                  <a:schemeClr val="bg1"/>
                </a:solidFill>
              </a:rPr>
              <a:t>RISQUE</a:t>
            </a:r>
          </a:p>
        </p:txBody>
      </p:sp>
    </p:spTree>
    <p:extLst>
      <p:ext uri="{BB962C8B-B14F-4D97-AF65-F5344CB8AC3E}">
        <p14:creationId xmlns:p14="http://schemas.microsoft.com/office/powerpoint/2010/main" val="35725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28638"/>
            <a:ext cx="7300912" cy="807793"/>
          </a:xfrm>
        </p:spPr>
        <p:txBody>
          <a:bodyPr>
            <a:normAutofit/>
          </a:bodyPr>
          <a:lstStyle/>
          <a:p>
            <a:r>
              <a:rPr lang="fr-FR" sz="3200" b="1" kern="1200" dirty="0">
                <a:solidFill>
                  <a:srgbClr val="026794"/>
                </a:solidFill>
                <a:effectLst/>
                <a:latin typeface="Helvetica Neue" charset="0"/>
                <a:ea typeface="Helvetica Neue" charset="0"/>
                <a:cs typeface="Helvetica Neue" charset="0"/>
              </a:rPr>
              <a:t>Exercice: auto-évaluation</a:t>
            </a:r>
            <a:endParaRPr lang="en-US" sz="3200" b="1" kern="1200" dirty="0">
              <a:solidFill>
                <a:srgbClr val="026794"/>
              </a:solidFill>
              <a:effectLst/>
              <a:latin typeface="Helvetica Neue" charset="0"/>
              <a:ea typeface="Helvetica Neue" charset="0"/>
              <a:cs typeface="Helvetica Neue" charset="0"/>
            </a:endParaRPr>
          </a:p>
        </p:txBody>
      </p:sp>
      <p:sp>
        <p:nvSpPr>
          <p:cNvPr id="3" name="Text Placeholder 2"/>
          <p:cNvSpPr>
            <a:spLocks noGrp="1"/>
          </p:cNvSpPr>
          <p:nvPr>
            <p:ph type="body" sz="quarter" idx="12"/>
          </p:nvPr>
        </p:nvSpPr>
        <p:spPr>
          <a:xfrm>
            <a:off x="4373441" y="1556238"/>
            <a:ext cx="6755056" cy="4172209"/>
          </a:xfrm>
        </p:spPr>
        <p:txBody>
          <a:bodyPr>
            <a:normAutofit fontScale="92500" lnSpcReduction="20000"/>
          </a:bodyPr>
          <a:lstStyle/>
          <a:p>
            <a:pPr marL="514350" marR="0" lvl="0" indent="-514350" algn="l" defTabSz="914400" rtl="0" eaLnBrk="1" fontAlgn="auto" latinLnBrk="0" hangingPunct="1">
              <a:lnSpc>
                <a:spcPct val="114000"/>
              </a:lnSpc>
              <a:spcBef>
                <a:spcPts val="60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En vous référant aux questions de la diapositive suivante, réfléchissez et écrivez vos réponses.</a:t>
            </a:r>
            <a:endParaRPr lang="en-US" sz="2600" dirty="0"/>
          </a:p>
          <a:p>
            <a:pPr marL="514350" marR="0" lvl="0" indent="-514350" algn="l" defTabSz="914400" rtl="0" eaLnBrk="1" fontAlgn="auto" latinLnBrk="0" hangingPunct="1">
              <a:lnSpc>
                <a:spcPct val="114000"/>
              </a:lnSpc>
              <a:spcBef>
                <a:spcPts val="60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Avec la personne à côté de vous, discutez de la question de savoir si les membres de la communauté dans le contexte de votre programme seraient d'accord avec vos définitions.</a:t>
            </a:r>
            <a:endParaRPr lang="en-US" sz="2600" dirty="0"/>
          </a:p>
          <a:p>
            <a:pPr marL="514350" marR="0" lvl="0" indent="-514350" algn="l" defTabSz="914400" rtl="0" eaLnBrk="1" fontAlgn="auto" latinLnBrk="0" hangingPunct="1">
              <a:lnSpc>
                <a:spcPct val="114000"/>
              </a:lnSpc>
              <a:spcBef>
                <a:spcPts val="60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Donnez des feedback en plénière.</a:t>
            </a:r>
            <a:endParaRPr lang="en-US" sz="2600" dirty="0"/>
          </a:p>
          <a:p>
            <a:pPr marL="514350" indent="-514350">
              <a:buFont typeface="+mj-lt"/>
              <a:buAutoNum type="arabicPeriod"/>
            </a:pPr>
            <a:endParaRPr lang="en-US"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20042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28638"/>
            <a:ext cx="7300912" cy="807793"/>
          </a:xfrm>
        </p:spPr>
        <p:txBody>
          <a:bodyPr>
            <a:normAutofit/>
          </a:bodyPr>
          <a:lstStyle/>
          <a:p>
            <a:r>
              <a:rPr lang="fr-FR" sz="3200" b="1" kern="1200" dirty="0">
                <a:solidFill>
                  <a:srgbClr val="026794"/>
                </a:solidFill>
                <a:effectLst/>
                <a:latin typeface="Helvetica Neue" charset="0"/>
                <a:ea typeface="Helvetica Neue" charset="0"/>
                <a:cs typeface="Helvetica Neue" charset="0"/>
              </a:rPr>
              <a:t>Exercice</a:t>
            </a:r>
            <a:r>
              <a:rPr lang="en-ZA" sz="3200" b="1" kern="1200" dirty="0">
                <a:solidFill>
                  <a:srgbClr val="026794"/>
                </a:solidFill>
                <a:effectLst/>
                <a:latin typeface="Helvetica Neue" charset="0"/>
                <a:ea typeface="Helvetica Neue" charset="0"/>
                <a:cs typeface="Helvetica Neue" charset="0"/>
              </a:rPr>
              <a:t>: auto-</a:t>
            </a:r>
            <a:r>
              <a:rPr lang="fr-FR" sz="3200" b="1" kern="1200" dirty="0">
                <a:solidFill>
                  <a:srgbClr val="026794"/>
                </a:solidFill>
                <a:effectLst/>
                <a:latin typeface="Helvetica Neue" charset="0"/>
                <a:ea typeface="Helvetica Neue" charset="0"/>
                <a:cs typeface="Helvetica Neue" charset="0"/>
              </a:rPr>
              <a:t>évaluation</a:t>
            </a:r>
          </a:p>
        </p:txBody>
      </p:sp>
      <p:sp>
        <p:nvSpPr>
          <p:cNvPr id="3" name="Text Placeholder 2"/>
          <p:cNvSpPr>
            <a:spLocks noGrp="1"/>
          </p:cNvSpPr>
          <p:nvPr>
            <p:ph type="body" sz="quarter" idx="12"/>
          </p:nvPr>
        </p:nvSpPr>
        <p:spPr>
          <a:xfrm>
            <a:off x="4373441" y="1336431"/>
            <a:ext cx="7027984" cy="4189292"/>
          </a:xfrm>
        </p:spPr>
        <p:txBody>
          <a:bodyPr>
            <a:normAutofit fontScale="85000" lnSpcReduction="10000"/>
          </a:bodyPr>
          <a:lstStyle/>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en-ZA" sz="2800" kern="1200" dirty="0">
                <a:solidFill>
                  <a:schemeClr val="tx1"/>
                </a:solidFill>
                <a:effectLst/>
              </a:rPr>
              <a:t>Un enfant est. . .</a:t>
            </a:r>
            <a:endParaRPr lang="en-US" sz="2600" dirty="0"/>
          </a:p>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en-ZA" sz="2800" kern="1200" dirty="0">
                <a:solidFill>
                  <a:schemeClr val="tx1"/>
                </a:solidFill>
                <a:effectLst/>
              </a:rPr>
              <a:t>Une </a:t>
            </a:r>
            <a:r>
              <a:rPr lang="fr-FR" sz="2800" kern="1200" dirty="0">
                <a:solidFill>
                  <a:schemeClr val="tx1"/>
                </a:solidFill>
                <a:effectLst/>
              </a:rPr>
              <a:t>famille</a:t>
            </a:r>
            <a:r>
              <a:rPr lang="en-ZA" sz="2800" kern="1200" dirty="0">
                <a:solidFill>
                  <a:schemeClr val="tx1"/>
                </a:solidFill>
                <a:effectLst/>
              </a:rPr>
              <a:t> est. . .</a:t>
            </a:r>
            <a:endParaRPr lang="en-US" sz="2600" dirty="0"/>
          </a:p>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en-ZA" sz="2800" kern="1200" dirty="0">
                <a:solidFill>
                  <a:schemeClr val="tx1"/>
                </a:solidFill>
                <a:effectLst/>
              </a:rPr>
              <a:t>Une </a:t>
            </a:r>
            <a:r>
              <a:rPr lang="fr-FR" sz="2800" kern="1200" dirty="0">
                <a:solidFill>
                  <a:schemeClr val="tx1"/>
                </a:solidFill>
                <a:effectLst/>
              </a:rPr>
              <a:t>communauté</a:t>
            </a:r>
            <a:r>
              <a:rPr lang="en-ZA" sz="2800" kern="1200" dirty="0">
                <a:solidFill>
                  <a:schemeClr val="tx1"/>
                </a:solidFill>
                <a:effectLst/>
              </a:rPr>
              <a:t> </a:t>
            </a:r>
            <a:r>
              <a:rPr lang="fr-FR" sz="2800" kern="1200" dirty="0">
                <a:solidFill>
                  <a:schemeClr val="tx1"/>
                </a:solidFill>
                <a:effectLst/>
              </a:rPr>
              <a:t>ressemble</a:t>
            </a:r>
            <a:r>
              <a:rPr lang="en-ZA" sz="2800" kern="1200" dirty="0">
                <a:solidFill>
                  <a:schemeClr val="tx1"/>
                </a:solidFill>
                <a:effectLst/>
              </a:rPr>
              <a:t> à. . .</a:t>
            </a:r>
            <a:endParaRPr lang="en-US" sz="2600" dirty="0"/>
          </a:p>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Un enfant est protégé quand. . .</a:t>
            </a:r>
            <a:endParaRPr lang="en-US" sz="2600" dirty="0"/>
          </a:p>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Le «bien-être» de l'enfant est défini comme. . .</a:t>
            </a:r>
            <a:endParaRPr lang="en-US" sz="2600" dirty="0"/>
          </a:p>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Les risques importants pour la protection des enfants sont. . .</a:t>
            </a:r>
            <a:endParaRPr lang="en-US" sz="2600" dirty="0"/>
          </a:p>
          <a:p>
            <a:pPr marL="514350" marR="0" lvl="0" indent="-514350" algn="l" defTabSz="914400" rtl="0" eaLnBrk="1" fontAlgn="auto" latinLnBrk="0" hangingPunct="1">
              <a:lnSpc>
                <a:spcPct val="114000"/>
              </a:lnSpc>
              <a:spcBef>
                <a:spcPts val="0"/>
              </a:spcBef>
              <a:spcAft>
                <a:spcPts val="600"/>
              </a:spcAft>
              <a:buClr>
                <a:schemeClr val="accent1"/>
              </a:buClr>
              <a:buSzTx/>
              <a:buFont typeface="+mj-lt"/>
              <a:buAutoNum type="arabicPeriod"/>
              <a:tabLst/>
              <a:defRPr/>
            </a:pPr>
            <a:r>
              <a:rPr lang="fr-FR" sz="2800" kern="1200" dirty="0">
                <a:solidFill>
                  <a:schemeClr val="tx1"/>
                </a:solidFill>
                <a:effectLst/>
                <a:latin typeface="Helvetica Neue" charset="0"/>
                <a:ea typeface="Helvetica Neue" charset="0"/>
                <a:cs typeface="Helvetica Neue" charset="0"/>
              </a:rPr>
              <a:t>La protection de l’enfance au niveau communautaire est mise en œuvre par. . .</a:t>
            </a:r>
            <a:endParaRPr lang="en-US" sz="2600" dirty="0"/>
          </a:p>
          <a:p>
            <a:pPr marL="514350" indent="-514350">
              <a:buFont typeface="+mj-lt"/>
              <a:buAutoNum type="arabicPeriod"/>
            </a:pPr>
            <a:endParaRPr lang="en-US" sz="2600" dirty="0"/>
          </a:p>
          <a:p>
            <a:pPr marL="514350" indent="-514350">
              <a:buFont typeface="+mj-lt"/>
              <a:buAutoNum type="arabicPeriod"/>
            </a:pPr>
            <a:endParaRPr lang="en-US"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2289987478"/>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1933</TotalTime>
  <Words>1913</Words>
  <Application>Microsoft Office PowerPoint</Application>
  <PresentationFormat>Widescreen</PresentationFormat>
  <Paragraphs>159</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 Neue</vt:lpstr>
      <vt:lpstr>Symbol</vt:lpstr>
      <vt:lpstr>Office Theme</vt:lpstr>
      <vt:lpstr>PowerPoint Presentation</vt:lpstr>
      <vt:lpstr>PowerPoint Presentation</vt:lpstr>
      <vt:lpstr>Pourquoi voulons-nous comprendre les conceptions communautaires de risque et de protection?</vt:lpstr>
      <vt:lpstr>PowerPoint Presentation</vt:lpstr>
      <vt:lpstr>Communication</vt:lpstr>
      <vt:lpstr>Qu'est-ce que ça veut dire?</vt:lpstr>
      <vt:lpstr>Quels sont ces concepts?</vt:lpstr>
      <vt:lpstr>PowerPoint Presentation</vt:lpstr>
      <vt:lpstr>PowerPoint Presentation</vt:lpstr>
      <vt:lpstr>Autoréflexion</vt:lpstr>
      <vt:lpstr>Autoréflexion</vt:lpstr>
      <vt:lpstr>PowerPoint Presentation</vt:lpstr>
      <vt:lpstr>Que voulons-nous apprendre?</vt:lpstr>
      <vt:lpstr>Que voulons-nous apprendre? (suite)</vt:lpstr>
      <vt:lpstr>PowerPoint Presentation</vt:lpstr>
      <vt:lpstr>Quelques exemples de méthodes et d'approches</vt:lpstr>
      <vt:lpstr>Défis</vt:lpstr>
      <vt:lpstr>Défis</vt:lpstr>
      <vt:lpstr>Relever les défis</vt:lpstr>
      <vt:lpstr>Récapitulation des buts et des objectifs d'apprentissage</vt:lpstr>
      <vt:lpstr>PowerPoint Presentation</vt:lpstr>
      <vt:lpstr>Je vous remercie!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149</cp:revision>
  <dcterms:created xsi:type="dcterms:W3CDTF">2017-12-20T18:51:03Z</dcterms:created>
  <dcterms:modified xsi:type="dcterms:W3CDTF">2020-04-27T20:28:21Z</dcterms:modified>
</cp:coreProperties>
</file>