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1" r:id="rId2"/>
    <p:sldId id="286" r:id="rId3"/>
    <p:sldId id="316" r:id="rId4"/>
    <p:sldId id="317" r:id="rId5"/>
    <p:sldId id="318" r:id="rId6"/>
    <p:sldId id="319" r:id="rId7"/>
    <p:sldId id="320" r:id="rId8"/>
    <p:sldId id="322" r:id="rId9"/>
    <p:sldId id="323" r:id="rId10"/>
    <p:sldId id="324" r:id="rId11"/>
    <p:sldId id="321" r:id="rId12"/>
    <p:sldId id="296" r:id="rId13"/>
    <p:sldId id="289" r:id="rId14"/>
    <p:sldId id="315" r:id="rId15"/>
    <p:sldId id="314"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B004F5-CEFE-42B1-B67C-86FA7E71E23F}">
          <p14:sldIdLst>
            <p14:sldId id="271"/>
            <p14:sldId id="286"/>
            <p14:sldId id="316"/>
            <p14:sldId id="317"/>
            <p14:sldId id="318"/>
            <p14:sldId id="319"/>
            <p14:sldId id="320"/>
            <p14:sldId id="322"/>
            <p14:sldId id="323"/>
            <p14:sldId id="324"/>
            <p14:sldId id="321"/>
            <p14:sldId id="296"/>
            <p14:sldId id="289"/>
            <p14:sldId id="315"/>
            <p14:sldId id="31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467D"/>
    <a:srgbClr val="026794"/>
    <a:srgbClr val="405E79"/>
    <a:srgbClr val="35B2B4"/>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14" autoAdjust="0"/>
    <p:restoredTop sz="93922" autoAdjust="0"/>
  </p:normalViewPr>
  <p:slideViewPr>
    <p:cSldViewPr snapToGrid="0" snapToObjects="1">
      <p:cViewPr>
        <p:scale>
          <a:sx n="80" d="100"/>
          <a:sy n="80" d="100"/>
        </p:scale>
        <p:origin x="84" y="-180"/>
      </p:cViewPr>
      <p:guideLst>
        <p:guide orient="horz" pos="2160"/>
        <p:guide pos="3840"/>
      </p:guideLst>
    </p:cSldViewPr>
  </p:slideViewPr>
  <p:outlineViewPr>
    <p:cViewPr>
      <p:scale>
        <a:sx n="33" d="100"/>
        <a:sy n="33" d="100"/>
      </p:scale>
      <p:origin x="42" y="102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a:t>
            </a:fld>
            <a:endParaRPr lang="en-US" dirty="0"/>
          </a:p>
        </p:txBody>
      </p:sp>
    </p:spTree>
    <p:extLst>
      <p:ext uri="{BB962C8B-B14F-4D97-AF65-F5344CB8AC3E}">
        <p14:creationId xmlns:p14="http://schemas.microsoft.com/office/powerpoint/2010/main" val="380533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b="1" baseline="0" dirty="0"/>
              <a:t>30 minutes. </a:t>
            </a:r>
            <a:r>
              <a:rPr lang="fr-FR" b="0" baseline="0" dirty="0"/>
              <a:t>Si vous avez le temps, vous pouvez en faire une version plus longue sous forme de jeu de rôle. Divisez les groupes de participants en «membres de la communauté» (plus nombreux) et en «acteurs de la protection de l'enfance». On peut leur donner des études de cas, des instructions ou leur demander de développer leur propre processus. </a:t>
            </a:r>
            <a:r>
              <a:rPr lang="fr-FR" b="1" baseline="0" dirty="0"/>
              <a:t>Prévoyez 45 minutes pour une telle activité.</a:t>
            </a:r>
            <a:endParaRPr lang="en-US" b="1" baseline="0" dirty="0"/>
          </a:p>
          <a:p>
            <a:pPr algn="just"/>
            <a:endParaRPr lang="en-US" b="1" baseline="0" dirty="0"/>
          </a:p>
          <a:p>
            <a:pPr algn="just"/>
            <a:r>
              <a:rPr lang="fr-FR" b="0" baseline="0" dirty="0"/>
              <a:t>Vous pouvez demander à des groupes de participants de mener l'activité simultanément, bien qu'il puisse être très efficace d'avoir une paire d'acteurs «communautaires» et «PE» dans un exercice de bocal à poissons, le reste des participants à l'atelier observant et commentant après l'exercice.</a:t>
            </a:r>
            <a:endParaRPr lang="en-US" b="0" baseline="0" dirty="0"/>
          </a:p>
          <a:p>
            <a:pPr algn="just"/>
            <a:endParaRPr lang="en-US" b="0" baseline="0" dirty="0"/>
          </a:p>
          <a:p>
            <a:pPr algn="just"/>
            <a:r>
              <a:rPr lang="fr-FR" b="1" baseline="0" dirty="0"/>
              <a:t>Expliquez aux participants qu'il ne sera pas toujours approprié d'utiliser un modèle écrit; si, par exemple, beaucoup de participants ne savent pas lire et écrire. Le fait de demander à une seule personne de s'occuper de toute la rédaction peut renforcer la dynamique de pouvoir et miner votre engagement. Chaque communauté a des moyens de stocker et de partager des informations importantes, et les membres de la communauté devraient vous conseiller sur les méthodes les plus appropriées de le faire.</a:t>
            </a:r>
            <a:endParaRPr lang="en-US" b="1"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270056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14</a:t>
            </a:fld>
            <a:endParaRPr lang="en-US" dirty="0"/>
          </a:p>
        </p:txBody>
      </p:sp>
    </p:spTree>
    <p:extLst>
      <p:ext uri="{BB962C8B-B14F-4D97-AF65-F5344CB8AC3E}">
        <p14:creationId xmlns:p14="http://schemas.microsoft.com/office/powerpoint/2010/main" val="214221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11092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4895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Demandez aux participants de faire un remue-méninges sur les mots ou les phrases qui leur viennent à l'esprit quand on dit «planification d'action». Ils peuvent le faire en répondant à haute voix, en écrivant sur des feuillets </a:t>
            </a:r>
            <a:r>
              <a:rPr lang="en-US" baseline="0" dirty="0"/>
              <a:t>Post-its </a:t>
            </a:r>
            <a:r>
              <a:rPr lang="fr-FR" dirty="0"/>
              <a:t>ou en utilisant un Mentimeter.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346154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fr-FR" dirty="0"/>
              <a:t>Souligner ici qu'il s'agit d'approches et de processus </a:t>
            </a:r>
            <a:r>
              <a:rPr lang="en-US" dirty="0"/>
              <a:t>–</a:t>
            </a:r>
            <a:r>
              <a:rPr lang="fr-FR" dirty="0"/>
              <a:t> et non d’</a:t>
            </a:r>
            <a:r>
              <a:rPr lang="fr-FR" sz="1200" kern="1200" dirty="0">
                <a:solidFill>
                  <a:schemeClr val="tx1"/>
                </a:solidFill>
                <a:effectLst/>
                <a:latin typeface="+mn-lt"/>
                <a:ea typeface="+mn-ea"/>
                <a:cs typeface="+mn-cs"/>
              </a:rPr>
              <a:t>«</a:t>
            </a:r>
            <a:r>
              <a:rPr lang="fr-FR" dirty="0"/>
              <a:t>activités».</a:t>
            </a:r>
          </a:p>
          <a:p>
            <a:pPr defTabSz="942289">
              <a:defRPr/>
            </a:pPr>
            <a:endParaRPr lang="en-US" dirty="0"/>
          </a:p>
          <a:p>
            <a:pPr defTabSz="942289">
              <a:defRPr/>
            </a:pPr>
            <a:r>
              <a:rPr lang="en-US" dirty="0"/>
              <a:t>Wessells, M., Lamin, D., &amp; Manyeh, M. (2014). </a:t>
            </a:r>
            <a:r>
              <a:rPr lang="en-US" i="1" dirty="0"/>
              <a:t>An overview of the community-driven intervention to reduce teenage pregnancy in Sierra Leone.</a:t>
            </a:r>
            <a:r>
              <a:rPr lang="en-US" dirty="0"/>
              <a:t> Interagency Learning Initiative on Community-Based Child Protection Mechanisms and Child Protection Systems. p. 3.</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149216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339854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10 minutes: En paire ou groupes de discussion donnant des feedback en plénière</a:t>
            </a:r>
          </a:p>
          <a:p>
            <a:r>
              <a:rPr lang="fr-FR" b="1" dirty="0"/>
              <a:t>15 minutes: Former de petits groupes</a:t>
            </a:r>
            <a:endParaRPr lang="en-US" b="1" dirty="0"/>
          </a:p>
          <a:p>
            <a:endParaRPr lang="en-US" b="1" dirty="0"/>
          </a:p>
          <a:p>
            <a:r>
              <a:rPr lang="fr-FR" sz="1200" b="1" kern="1200" baseline="0" dirty="0">
                <a:solidFill>
                  <a:schemeClr val="tx1"/>
                </a:solidFill>
                <a:latin typeface="+mn-lt"/>
                <a:ea typeface="+mn-ea"/>
                <a:cs typeface="+mn-cs"/>
              </a:rPr>
              <a:t>Vous pouvez également le faire en des groupes qui poursuivent les exercices subséquents afin de concevoir un processus adapté à leur contexte.</a:t>
            </a:r>
            <a:endParaRPr lang="en-US" sz="1200" b="1" kern="1200" baseline="0" dirty="0">
              <a:solidFill>
                <a:schemeClr val="tx1"/>
              </a:solidFill>
              <a:latin typeface="+mn-lt"/>
              <a:ea typeface="+mn-ea"/>
              <a:cs typeface="+mn-cs"/>
            </a:endParaRPr>
          </a:p>
          <a:p>
            <a:endParaRPr lang="en-US" b="0" baseline="0" dirty="0"/>
          </a:p>
          <a:p>
            <a:r>
              <a:rPr lang="fr-FR" b="0" baseline="0" dirty="0"/>
              <a:t>Tiré de la page 2 du Guide, voici quelques questions pour commencer</a:t>
            </a:r>
            <a:r>
              <a:rPr lang="en-US" b="0" baseline="0" dirty="0"/>
              <a:t>:</a:t>
            </a: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Quels sont les meilleurs moyens pour les membres de la communauté et les acteurs extérieurs de se rencontrer?</a:t>
            </a:r>
            <a:r>
              <a:rPr lang="en-US" dirty="0">
                <a:latin typeface="Calibri" panose="020F0502020204030204" pitchFamily="34"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Quelles sont les considérations à prendre en compte pour déterminer qui doit assister aux réunions? Comment cela est-il décidé</a:t>
            </a:r>
            <a:r>
              <a:rPr lang="en-US" dirty="0">
                <a:latin typeface="Calibri" panose="020F0502020204030204" pitchFamily="34" charset="0"/>
                <a:ea typeface="Cambria" panose="02040503050406030204" pitchFamily="18" charset="0"/>
                <a:cs typeface="Times New Roman" panose="02020603050405020304" pitchFamily="18" charset="0"/>
              </a:rPr>
              <a:t>?</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Combien de temps peuvent-ils se rendre disponibles pour se rencontrer?</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À quelle fréquence devrait-on tenir des réunions communautaires?</a:t>
            </a: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Y a-t-il des personnes qu'il serait important d'impliquer, mais qui ne participent pas aux réunions communautaires; si oui, pourquoi? Existe-t-il d'autres moyens de tenir compte de leurs points de vue dans la prise de décision?</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Les enfants peuvent-ils participer aux réunions communautaires de manière significative afin que leur voix contribue à la prise de décision</a:t>
            </a:r>
            <a:r>
              <a:rPr lang="en-US" dirty="0">
                <a:latin typeface="Calibri" panose="020F0502020204030204" pitchFamily="34"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765610" lvl="1" indent="-294465">
              <a:lnSpc>
                <a:spcPct val="115000"/>
              </a:lnSpc>
              <a:spcBef>
                <a:spcPts val="618"/>
              </a:spcBef>
              <a:spcAft>
                <a:spcPts val="618"/>
              </a:spcAft>
              <a:buFont typeface="Courier New" panose="02070309020205020404" pitchFamily="49" charset="0"/>
              <a:buChar char="o"/>
            </a:pPr>
            <a:r>
              <a:rPr lang="fr-FR" dirty="0">
                <a:latin typeface="Calibri" panose="020F0502020204030204" pitchFamily="34" charset="0"/>
                <a:ea typeface="Cambria" panose="02040503050406030204" pitchFamily="18" charset="0"/>
                <a:cs typeface="Times New Roman" panose="02020603050405020304" pitchFamily="18" charset="0"/>
              </a:rPr>
              <a:t>Si oui, y a-t-il des considérations spécifiques pour les filles et les garçons</a:t>
            </a:r>
            <a:r>
              <a:rPr lang="en-US" dirty="0">
                <a:latin typeface="Calibri" panose="020F0502020204030204" pitchFamily="34"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765610" lvl="1" indent="-294465">
              <a:lnSpc>
                <a:spcPct val="115000"/>
              </a:lnSpc>
              <a:spcBef>
                <a:spcPts val="618"/>
              </a:spcBef>
              <a:spcAft>
                <a:spcPts val="618"/>
              </a:spcAft>
              <a:buFont typeface="Courier New" panose="02070309020205020404" pitchFamily="49" charset="0"/>
              <a:buChar char="o"/>
            </a:pPr>
            <a:r>
              <a:rPr lang="fr-FR" dirty="0">
                <a:latin typeface="Calibri" panose="020F0502020204030204" pitchFamily="34" charset="0"/>
                <a:ea typeface="Cambria" panose="02040503050406030204" pitchFamily="18" charset="0"/>
                <a:cs typeface="Times New Roman" panose="02020603050405020304" pitchFamily="18" charset="0"/>
              </a:rPr>
              <a:t>Si ce n'est pas le cas, comment pouvons-nous communiquer l'importance de leur participation? Pouvons-nous trouver d'autres moyens de les faire participer de manière significative?</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Comment pouvons-nous permettre aux filles/garçons et aux membres exclus de la communauté de jouer un rôle actif dans le travail</a:t>
            </a:r>
            <a:r>
              <a:rPr lang="en-US" dirty="0">
                <a:latin typeface="Calibri" panose="020F0502020204030204" pitchFamily="34" charset="0"/>
                <a:ea typeface="Cambria" panose="02040503050406030204" pitchFamily="18" charset="0"/>
                <a:cs typeface="Times New Roman" panose="02020603050405020304" pitchFamily="18" charset="0"/>
              </a:rPr>
              <a:t>?</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Faut-il organiser divers forums communautaires pour garantir la participation de plusieurs groupes? Si oui, à quoi cela ressemble-t-il? Quels sont les moments favorables à une participation maximale sans pour autant interférer avec les autres responsabilités des différents groupes</a:t>
            </a:r>
            <a:r>
              <a:rPr lang="en-US" dirty="0">
                <a:latin typeface="Calibri" panose="020F0502020204030204" pitchFamily="34" charset="0"/>
                <a:ea typeface="Cambria" panose="02040503050406030204" pitchFamily="18" charset="0"/>
                <a:cs typeface="Times New Roman" panose="02020603050405020304" pitchFamily="18" charset="0"/>
              </a:rPr>
              <a:t>?</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r>
              <a:rPr lang="fr-FR" dirty="0">
                <a:latin typeface="Calibri" panose="020F0502020204030204" pitchFamily="34" charset="0"/>
                <a:ea typeface="Cambria" panose="02040503050406030204" pitchFamily="18" charset="0"/>
                <a:cs typeface="Times New Roman" panose="02020603050405020304" pitchFamily="18" charset="0"/>
              </a:rPr>
              <a:t>Quel type d'engagement les membres de la communauté sont-ils prêts à mettre en avant pour soutenir les enfants? Quels sont les rôles et les responsabilités des différents membres de la communauté, des acteurs externes? </a:t>
            </a:r>
            <a:endParaRPr lang="en-US" dirty="0">
              <a:latin typeface="Calibri" panose="020F0502020204030204" pitchFamily="34" charset="0"/>
              <a:ea typeface="Cambria" panose="02040503050406030204" pitchFamily="18" charset="0"/>
              <a:cs typeface="Times New Roman" panose="02020603050405020304" pitchFamily="18" charset="0"/>
            </a:endParaRPr>
          </a:p>
          <a:p>
            <a:pPr marL="353358" indent="-353358">
              <a:lnSpc>
                <a:spcPct val="115000"/>
              </a:lnSpc>
              <a:spcBef>
                <a:spcPts val="618"/>
              </a:spcBef>
              <a:spcAft>
                <a:spcPts val="618"/>
              </a:spcAft>
              <a:buFont typeface="+mj-lt"/>
              <a:buAutoNum type="arabicParenR"/>
            </a:pPr>
            <a:endParaRPr lang="en-US" dirty="0">
              <a:latin typeface="Calibri" panose="020F0502020204030204" pitchFamily="34" charset="0"/>
              <a:ea typeface="Cambria" panose="02040503050406030204" pitchFamily="18" charset="0"/>
              <a:cs typeface="Times New Roman" panose="02020603050405020304" pitchFamily="18" charset="0"/>
            </a:endParaRPr>
          </a:p>
          <a:p>
            <a:pPr defTabSz="942289">
              <a:lnSpc>
                <a:spcPct val="115000"/>
              </a:lnSpc>
              <a:spcBef>
                <a:spcPts val="618"/>
              </a:spcBef>
              <a:spcAft>
                <a:spcPts val="618"/>
              </a:spcAft>
              <a:defRPr/>
            </a:pPr>
            <a:r>
              <a:rPr lang="fr-FR" dirty="0"/>
              <a:t>Il est important de noter qu'il peut y avoir plusieurs façons dont les communautés choisissent de se rencontrer, et plusieurs méthodes d'inclusion. </a:t>
            </a:r>
            <a:endParaRPr lang="en-US" dirty="0"/>
          </a:p>
          <a:p>
            <a:pPr>
              <a:lnSpc>
                <a:spcPct val="115000"/>
              </a:lnSpc>
              <a:spcBef>
                <a:spcPts val="618"/>
              </a:spcBef>
              <a:spcAft>
                <a:spcPts val="618"/>
              </a:spcAft>
            </a:pP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85438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dirty="0"/>
              <a:t>Lors de la discussion du plan d'action avec les communautés, il est bon d'aider les communautés à identifier les actions qui ont de bonnes chances de succès. Il peut également être utile de discuter avec les communautés de la durée qu'elles souhaitent donner à leurs actions; si de petits groupes doivent entreprendre certaines actions, ou si des processus communautaires plus importants sont nécessaires; si les actions doivent impliquer certains groupes minoritaires, ou être ventilées par âge ou par genre?</a:t>
            </a:r>
          </a:p>
          <a:p>
            <a:pPr algn="just"/>
            <a:endParaRPr lang="fr-FR" dirty="0"/>
          </a:p>
          <a:p>
            <a:pPr algn="just"/>
            <a:r>
              <a:rPr lang="fr-FR" dirty="0"/>
              <a:t>En outre, il sera important d'identifier les questions de protection de l'enfance que les membres de la communauté ne veulent pas ou ne peuvent pas aborder, et pourquoi. Cela peut conduire à une compréhension approfondie des priorités de la communauté, des dynamiques de pouvoir et des luttes systémiques dont votre programme de protection de l'enfance pourrait grandement bénéficier. Ce processus peut également permettre aux communautés d'identifier les domaines sur lesquels les agences externes devraient concentrer leurs efforts. </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1401298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Ceci n'est qu'un exemple de la manière de discuter et de convenir des rôles appropriés pour les différents acteurs/acteurs concernés.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10</a:t>
            </a:fld>
            <a:endParaRPr lang="en-US" dirty="0"/>
          </a:p>
        </p:txBody>
      </p:sp>
    </p:spTree>
    <p:extLst>
      <p:ext uri="{BB962C8B-B14F-4D97-AF65-F5344CB8AC3E}">
        <p14:creationId xmlns:p14="http://schemas.microsoft.com/office/powerpoint/2010/main" val="104044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Commencez par demander aux participants s'ils travaillent avec des volontaires de la communauté</a:t>
            </a:r>
            <a:r>
              <a:rPr lang="en-US" dirty="0"/>
              <a:t>:</a:t>
            </a:r>
          </a:p>
          <a:p>
            <a:pPr marL="176679" indent="-176679">
              <a:buFont typeface="Arial" panose="020B0604020202020204" pitchFamily="34" charset="0"/>
              <a:buChar char="•"/>
            </a:pPr>
            <a:r>
              <a:rPr lang="fr-FR" dirty="0"/>
              <a:t>Si oui, comment définissent-ils le terme «volontaire»? (essayez toucher à la rémunération comme un des éléments de discussion)</a:t>
            </a:r>
          </a:p>
          <a:p>
            <a:pPr marL="176679" indent="-176679">
              <a:buFont typeface="Arial" panose="020B0604020202020204" pitchFamily="34" charset="0"/>
              <a:buChar char="•"/>
            </a:pPr>
            <a:r>
              <a:rPr lang="fr-FR" dirty="0"/>
              <a:t>Quels types de tâches effectuent-ils pour le programme?</a:t>
            </a:r>
          </a:p>
          <a:p>
            <a:pPr marL="0" indent="0">
              <a:buFont typeface="Arial" panose="020B0604020202020204" pitchFamily="34" charset="0"/>
              <a:buNone/>
            </a:pPr>
            <a:endParaRPr lang="en-US" baseline="0" dirty="0"/>
          </a:p>
          <a:p>
            <a:r>
              <a:rPr lang="fr-FR" baseline="0" dirty="0"/>
              <a:t>Discutez de ces questions en séance plénière ou en paires/petits groupes de discussion.</a:t>
            </a:r>
            <a:r>
              <a:rPr lang="fr-FR" b="1" baseline="0" dirty="0"/>
              <a:t> Note: Il n'y a pas de bonnes ou mauvaises réponses. Nous voulons commencer à réfléchir aux implications de la manière dont nous engageons les volontaires (par exemple, en tant que «personnel» para-professionnel) et aux conséquences pour la gestion et la mise en œuvre du programme.</a:t>
            </a:r>
            <a:r>
              <a:rPr lang="en-US" b="1" baseline="0" dirty="0"/>
              <a:t>.</a:t>
            </a:r>
          </a:p>
          <a:p>
            <a:endParaRPr lang="en-US" b="1" baseline="0" dirty="0"/>
          </a:p>
          <a:p>
            <a:r>
              <a:rPr lang="fr-FR" b="1" baseline="0" dirty="0"/>
              <a:t>Les membres de la communauté qui se mobilisent pour agir en faveur de la protection des enfants sont-ils des «volontaires»?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134250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114000"/>
        </a:lnSpc>
        <a:spcBef>
          <a:spcPts val="0"/>
        </a:spcBef>
        <a:spcAft>
          <a:spcPts val="600"/>
        </a:spcAft>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114000"/>
        </a:lnSpc>
        <a:spcBef>
          <a:spcPts val="0"/>
        </a:spcBef>
        <a:spcAft>
          <a:spcPts val="600"/>
        </a:spcAft>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114000"/>
        </a:lnSpc>
        <a:spcBef>
          <a:spcPts val="0"/>
        </a:spcBef>
        <a:spcAft>
          <a:spcPts val="600"/>
        </a:spcAft>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114000"/>
        </a:lnSpc>
        <a:spcBef>
          <a:spcPts val="0"/>
        </a:spcBef>
        <a:spcAft>
          <a:spcPts val="600"/>
        </a:spcAft>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637473" y="1613056"/>
            <a:ext cx="6917054" cy="932716"/>
          </a:xfrm>
        </p:spPr>
        <p:txBody>
          <a:bodyPr>
            <a:noAutofit/>
          </a:bodyPr>
          <a:lstStyle/>
          <a:p>
            <a:r>
              <a:rPr lang="en-US" dirty="0"/>
              <a:t>Module 2: </a:t>
            </a:r>
            <a:r>
              <a:rPr lang="fr-FR" dirty="0"/>
              <a:t>Accroître nos capacités</a:t>
            </a:r>
          </a:p>
          <a:p>
            <a:r>
              <a:rPr lang="fr-FR" dirty="0"/>
              <a:t> d’engagement communautaire</a:t>
            </a:r>
          </a:p>
          <a:p>
            <a:endParaRPr lang="en-US" dirty="0"/>
          </a:p>
        </p:txBody>
      </p:sp>
      <p:sp>
        <p:nvSpPr>
          <p:cNvPr id="5" name="Text Placeholder 4"/>
          <p:cNvSpPr>
            <a:spLocks noGrp="1"/>
          </p:cNvSpPr>
          <p:nvPr>
            <p:ph type="body" sz="quarter" idx="12"/>
          </p:nvPr>
        </p:nvSpPr>
        <p:spPr/>
        <p:txBody>
          <a:bodyPr/>
          <a:lstStyle/>
          <a:p>
            <a:r>
              <a:rPr lang="fr-FR" dirty="0"/>
              <a:t>Planification d’action avec les communautés</a:t>
            </a: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23" y="134763"/>
            <a:ext cx="10515600" cy="1325563"/>
          </a:xfrm>
        </p:spPr>
        <p:txBody>
          <a:bodyPr/>
          <a:lstStyle/>
          <a:p>
            <a:r>
              <a:rPr lang="fr-FR" dirty="0"/>
              <a:t>Clarifier les rôles dans l'action communautaire</a:t>
            </a:r>
            <a:endParaRPr lang="en-US" dirty="0"/>
          </a:p>
        </p:txBody>
      </p:sp>
      <p:sp>
        <p:nvSpPr>
          <p:cNvPr id="3" name="Text Placeholder 2"/>
          <p:cNvSpPr>
            <a:spLocks noGrp="1"/>
          </p:cNvSpPr>
          <p:nvPr>
            <p:ph type="body" sz="quarter" idx="10"/>
          </p:nvPr>
        </p:nvSpPr>
        <p:spPr>
          <a:xfrm>
            <a:off x="685992" y="1710358"/>
            <a:ext cx="10820015" cy="500063"/>
          </a:xfrm>
        </p:spPr>
        <p:txBody>
          <a:bodyPr>
            <a:normAutofit fontScale="85000" lnSpcReduction="10000"/>
          </a:bodyPr>
          <a:lstStyle/>
          <a:p>
            <a:r>
              <a:rPr lang="fr-FR" dirty="0"/>
              <a:t>Commencez avec les enfants, puis élargissez votre champ d'action...</a:t>
            </a:r>
            <a:endParaRPr lang="en-US" dirty="0"/>
          </a:p>
        </p:txBody>
      </p:sp>
      <p:sp>
        <p:nvSpPr>
          <p:cNvPr id="4" name="Text Placeholder 3"/>
          <p:cNvSpPr>
            <a:spLocks noGrp="1"/>
          </p:cNvSpPr>
          <p:nvPr>
            <p:ph type="body" sz="quarter" idx="12"/>
          </p:nvPr>
        </p:nvSpPr>
        <p:spPr>
          <a:xfrm>
            <a:off x="371476" y="2210421"/>
            <a:ext cx="11572874" cy="3881436"/>
          </a:xfrm>
        </p:spPr>
        <p:txBody>
          <a:bodyPr>
            <a:noAutofit/>
          </a:bodyPr>
          <a:lstStyle/>
          <a:p>
            <a:pPr marL="320040" indent="-320040">
              <a:buSzPct val="90000"/>
              <a:buFont typeface="Symbol" panose="05050102010706020507" pitchFamily="18" charset="2"/>
              <a:buChar char="·"/>
            </a:pPr>
            <a:r>
              <a:rPr lang="fr-FR" sz="2000" dirty="0"/>
              <a:t>Que peuvent faire les enfants eux-mêmes pour faire face aux risques auxquels ils sont confrontés? </a:t>
            </a:r>
          </a:p>
          <a:p>
            <a:pPr marL="320040" indent="-320040">
              <a:buSzPct val="90000"/>
              <a:buFont typeface="Symbol" panose="05050102010706020507" pitchFamily="18" charset="2"/>
              <a:buChar char="·"/>
            </a:pPr>
            <a:r>
              <a:rPr lang="fr-FR" sz="2000" dirty="0"/>
              <a:t>Comment leurs parents/tuteurs peuvent-ils les aider à faire face à ces risques? </a:t>
            </a:r>
          </a:p>
          <a:p>
            <a:pPr marL="320040" indent="-320040">
              <a:buSzPct val="90000"/>
              <a:buFont typeface="Symbol" panose="05050102010706020507" pitchFamily="18" charset="2"/>
              <a:buChar char="·"/>
            </a:pPr>
            <a:r>
              <a:rPr lang="fr-FR" sz="2000" dirty="0"/>
              <a:t>Quels rôles les parents/responsables des enfants jouent-ils dans la planification et la mise en œuvre de l'action? </a:t>
            </a:r>
          </a:p>
          <a:p>
            <a:pPr marL="320040" indent="-320040">
              <a:buSzPct val="90000"/>
              <a:buFont typeface="Symbol" panose="05050102010706020507" pitchFamily="18" charset="2"/>
              <a:buChar char="·"/>
            </a:pPr>
            <a:r>
              <a:rPr lang="fr-FR" sz="2000" dirty="0"/>
              <a:t>Quels rôles les enseignants, les chefs religieux, les entraîneurs sportifs et d'autres personnes influentes peuvent-ils jouer dans le plan d'action? </a:t>
            </a:r>
          </a:p>
          <a:p>
            <a:pPr marL="320040" indent="-320040">
              <a:buSzPct val="90000"/>
              <a:buFont typeface="Symbol" panose="05050102010706020507" pitchFamily="18" charset="2"/>
              <a:buChar char="·"/>
            </a:pPr>
            <a:r>
              <a:rPr lang="fr-FR" sz="2000" dirty="0"/>
              <a:t>Comment notre Plan d’action établira-t-il des liens avec le gouvernement ou d’autres acteurs officiels de la protection de l’enfance? </a:t>
            </a:r>
            <a:endParaRPr lang="en-US" sz="2000" dirty="0"/>
          </a:p>
          <a:p>
            <a:pPr marL="731520" lvl="1" indent="-274320">
              <a:buFont typeface="Wingdings" panose="05000000000000000000" pitchFamily="2" charset="2"/>
              <a:buChar char="§"/>
            </a:pPr>
            <a:r>
              <a:rPr lang="fr-FR" sz="2000" dirty="0"/>
              <a:t>Devrait-il? </a:t>
            </a:r>
          </a:p>
          <a:p>
            <a:pPr marL="731520" lvl="1" indent="-274320">
              <a:buFont typeface="Wingdings" panose="05000000000000000000" pitchFamily="2" charset="2"/>
              <a:buChar char="§"/>
            </a:pPr>
            <a:r>
              <a:rPr lang="fr-FR" sz="2000" dirty="0"/>
              <a:t>Quelles ressources apportent-ils?</a:t>
            </a:r>
            <a:r>
              <a:rPr lang="en-US" sz="2000" dirty="0"/>
              <a:t> </a:t>
            </a:r>
          </a:p>
        </p:txBody>
      </p:sp>
    </p:spTree>
    <p:extLst>
      <p:ext uri="{BB962C8B-B14F-4D97-AF65-F5344CB8AC3E}">
        <p14:creationId xmlns:p14="http://schemas.microsoft.com/office/powerpoint/2010/main" val="328248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Impliquer les volontaires de la communauté</a:t>
            </a:r>
            <a:endParaRPr lang="en-US" dirty="0"/>
          </a:p>
        </p:txBody>
      </p:sp>
      <p:sp>
        <p:nvSpPr>
          <p:cNvPr id="3" name="Text Placeholder 2"/>
          <p:cNvSpPr>
            <a:spLocks noGrp="1"/>
          </p:cNvSpPr>
          <p:nvPr>
            <p:ph type="body" sz="quarter" idx="10"/>
          </p:nvPr>
        </p:nvSpPr>
        <p:spPr>
          <a:xfrm>
            <a:off x="656022" y="1831181"/>
            <a:ext cx="10820015" cy="500063"/>
          </a:xfrm>
        </p:spPr>
        <p:txBody>
          <a:bodyPr>
            <a:normAutofit fontScale="92500" lnSpcReduction="10000"/>
          </a:bodyPr>
          <a:lstStyle/>
          <a:p>
            <a:r>
              <a:rPr lang="en-US" dirty="0"/>
              <a:t>Quelques considérations</a:t>
            </a:r>
          </a:p>
        </p:txBody>
      </p:sp>
      <p:sp>
        <p:nvSpPr>
          <p:cNvPr id="4" name="Text Placeholder 3"/>
          <p:cNvSpPr>
            <a:spLocks noGrp="1"/>
          </p:cNvSpPr>
          <p:nvPr>
            <p:ph type="body" sz="quarter" idx="12"/>
          </p:nvPr>
        </p:nvSpPr>
        <p:spPr>
          <a:xfrm>
            <a:off x="1066371" y="2514600"/>
            <a:ext cx="9999315" cy="3771900"/>
          </a:xfrm>
        </p:spPr>
        <p:txBody>
          <a:bodyPr>
            <a:normAutofit lnSpcReduction="10000"/>
          </a:bodyPr>
          <a:lstStyle/>
          <a:p>
            <a:pPr marL="320040" indent="-320040">
              <a:buSzPct val="90000"/>
              <a:buFont typeface="Symbol" panose="05050102010706020507" pitchFamily="18" charset="2"/>
              <a:buChar char="·"/>
            </a:pPr>
            <a:r>
              <a:rPr lang="fr-FR" sz="2200" dirty="0"/>
              <a:t>Qu'est-ce qu'un volontaire?</a:t>
            </a:r>
          </a:p>
          <a:p>
            <a:pPr marL="320040" indent="-320040">
              <a:buSzPct val="90000"/>
              <a:buFont typeface="Symbol" panose="05050102010706020507" pitchFamily="18" charset="2"/>
              <a:buChar char="·"/>
            </a:pPr>
            <a:r>
              <a:rPr lang="fr-FR" sz="2200" dirty="0"/>
              <a:t>Comment s'impliquent-ils dans les programmes de protection de l'enfance?</a:t>
            </a:r>
          </a:p>
          <a:p>
            <a:pPr marL="320040" indent="-320040">
              <a:buSzPct val="90000"/>
              <a:buFont typeface="Symbol" panose="05050102010706020507" pitchFamily="18" charset="2"/>
              <a:buChar char="·"/>
            </a:pPr>
            <a:r>
              <a:rPr lang="fr-FR" sz="2200" dirty="0"/>
              <a:t>Quels rôles jouent les volontaires dans vos programmes de protection de l'enfance au niveau communautaire?</a:t>
            </a:r>
          </a:p>
          <a:p>
            <a:pPr marL="320040" indent="-320040">
              <a:buSzPct val="90000"/>
              <a:buFont typeface="Symbol" panose="05050102010706020507" pitchFamily="18" charset="2"/>
              <a:buChar char="·"/>
            </a:pPr>
            <a:r>
              <a:rPr lang="fr-FR" sz="2200" dirty="0"/>
              <a:t>Quels sont les rôles que les volontaires ne devraient pas jouer?</a:t>
            </a:r>
          </a:p>
          <a:p>
            <a:pPr marL="320040" indent="-320040">
              <a:buSzPct val="90000"/>
              <a:buFont typeface="Symbol" panose="05050102010706020507" pitchFamily="18" charset="2"/>
              <a:buChar char="·"/>
            </a:pPr>
            <a:r>
              <a:rPr lang="fr-FR" sz="2200" dirty="0"/>
              <a:t>Quelles sont les difficultés rencontrées pour engager des volontaires?</a:t>
            </a:r>
          </a:p>
          <a:p>
            <a:pPr marL="320040" indent="-320040">
              <a:buSzPct val="90000"/>
              <a:buFont typeface="Symbol" panose="05050102010706020507" pitchFamily="18" charset="2"/>
              <a:buChar char="·"/>
            </a:pPr>
            <a:r>
              <a:rPr lang="fr-FR" sz="2200" dirty="0"/>
              <a:t>Comment aborder la question de la rémunération ou d'autres mesures incitatives?</a:t>
            </a:r>
          </a:p>
          <a:p>
            <a:pPr marL="320040" indent="-320040">
              <a:buSzPct val="90000"/>
              <a:buFont typeface="Symbol" panose="05050102010706020507" pitchFamily="18" charset="2"/>
              <a:buChar char="·"/>
            </a:pPr>
            <a:r>
              <a:rPr lang="fr-FR" sz="2200" dirty="0"/>
              <a:t>Quelles sont les stratégies pour un engagement durable des volontaires?</a:t>
            </a:r>
            <a:endParaRPr lang="en-US" sz="2200" dirty="0"/>
          </a:p>
        </p:txBody>
      </p:sp>
    </p:spTree>
    <p:extLst>
      <p:ext uri="{BB962C8B-B14F-4D97-AF65-F5344CB8AC3E}">
        <p14:creationId xmlns:p14="http://schemas.microsoft.com/office/powerpoint/2010/main" val="2627637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fr-FR" dirty="0"/>
              <a:t>Exercice: Planification</a:t>
            </a:r>
            <a:r>
              <a:rPr lang="fr-FR" baseline="0" dirty="0"/>
              <a:t> </a:t>
            </a:r>
            <a:r>
              <a:rPr lang="fr-FR" dirty="0"/>
              <a:t>d'action (30 min)</a:t>
            </a:r>
            <a:endParaRPr lang="en-US" dirty="0"/>
          </a:p>
        </p:txBody>
      </p:sp>
      <p:sp>
        <p:nvSpPr>
          <p:cNvPr id="3" name="Text Placeholder 2"/>
          <p:cNvSpPr>
            <a:spLocks noGrp="1"/>
          </p:cNvSpPr>
          <p:nvPr>
            <p:ph type="body" sz="quarter" idx="12"/>
          </p:nvPr>
        </p:nvSpPr>
        <p:spPr>
          <a:xfrm>
            <a:off x="4263073" y="1623578"/>
            <a:ext cx="7300912" cy="3884958"/>
          </a:xfrm>
        </p:spPr>
        <p:txBody>
          <a:bodyPr>
            <a:normAutofit fontScale="92500" lnSpcReduction="10000"/>
          </a:bodyPr>
          <a:lstStyle/>
          <a:p>
            <a:pPr marL="411480" indent="-411480">
              <a:buFont typeface="+mj-lt"/>
              <a:buAutoNum type="arabicPeriod"/>
            </a:pPr>
            <a:r>
              <a:rPr lang="fr-FR" sz="2600" dirty="0"/>
              <a:t>Formez quatre groupes.</a:t>
            </a:r>
          </a:p>
          <a:p>
            <a:pPr marL="411480" indent="-411480">
              <a:buFont typeface="+mj-lt"/>
              <a:buAutoNum type="arabicPeriod"/>
            </a:pPr>
            <a:r>
              <a:rPr lang="fr-FR" sz="2600" dirty="0"/>
              <a:t>Référez-vous au modèle de planification d'action qui se trouve dans votre manuel.</a:t>
            </a:r>
          </a:p>
          <a:p>
            <a:pPr marL="411480" indent="-411480">
              <a:buFont typeface="+mj-lt"/>
              <a:buAutoNum type="arabicPeriod"/>
            </a:pPr>
            <a:r>
              <a:rPr lang="fr-FR" sz="2600" dirty="0"/>
              <a:t>Parcourez le formulaire en tenant compte de votre contexte de programmation actuel.</a:t>
            </a:r>
          </a:p>
          <a:p>
            <a:pPr marL="411480" indent="-411480">
              <a:buFont typeface="+mj-lt"/>
              <a:buAutoNum type="arabicPeriod"/>
            </a:pPr>
            <a:r>
              <a:rPr lang="fr-FR" sz="2600" dirty="0"/>
              <a:t>Faites un remue-méninges sur la façon dont vous pourriez planifier et élaborer un plan d'action communautaire.</a:t>
            </a:r>
          </a:p>
          <a:p>
            <a:pPr marL="411480" indent="-411480">
              <a:buFont typeface="+mj-lt"/>
              <a:buAutoNum type="arabicPeriod"/>
            </a:pPr>
            <a:r>
              <a:rPr lang="fr-FR" sz="2600" dirty="0"/>
              <a:t>Veillez à inclure le suivi par la communauté</a:t>
            </a:r>
            <a:r>
              <a:rPr lang="en-US" dirty="0"/>
              <a:t>.</a:t>
            </a:r>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200425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Récapitulation des buts et des objectifs d'apprentissage</a:t>
            </a:r>
            <a:endParaRPr lang="en-US" dirty="0"/>
          </a:p>
        </p:txBody>
      </p:sp>
      <p:sp>
        <p:nvSpPr>
          <p:cNvPr id="4" name="Text Placeholder 3"/>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160307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767631"/>
            <a:ext cx="7300912" cy="1604962"/>
          </a:xfrm>
        </p:spPr>
        <p:txBody>
          <a:bodyPr>
            <a:normAutofit fontScale="47500" lnSpcReduction="20000"/>
          </a:bodyPr>
          <a:lstStyle/>
          <a:p>
            <a:r>
              <a:rPr lang="fr-FR" sz="4700" dirty="0"/>
              <a:t>The Le but de cette séance est de présenter l'importance de l'élaboration de plans d'actions par les membres de la communauté et les stratégies pour les soutenir.</a:t>
            </a:r>
            <a:endParaRPr lang="en-US" sz="4700" dirty="0"/>
          </a:p>
        </p:txBody>
      </p:sp>
      <p:sp>
        <p:nvSpPr>
          <p:cNvPr id="3" name="Text Placeholder 2"/>
          <p:cNvSpPr>
            <a:spLocks noGrp="1"/>
          </p:cNvSpPr>
          <p:nvPr>
            <p:ph type="body" sz="quarter" idx="12"/>
          </p:nvPr>
        </p:nvSpPr>
        <p:spPr>
          <a:xfrm>
            <a:off x="4100513" y="2603499"/>
            <a:ext cx="7300912" cy="2820555"/>
          </a:xfrm>
        </p:spPr>
        <p:txBody>
          <a:bodyPr>
            <a:normAutofit fontScale="85000" lnSpcReduction="20000"/>
          </a:bodyPr>
          <a:lstStyle/>
          <a:p>
            <a:pPr marL="0" indent="0">
              <a:lnSpc>
                <a:spcPct val="134000"/>
              </a:lnSpc>
              <a:spcAft>
                <a:spcPts val="0"/>
              </a:spcAft>
              <a:buNone/>
            </a:pPr>
            <a:r>
              <a:rPr lang="fr-FR" sz="2600" dirty="0"/>
              <a:t>À la fin de cette séance, les participants seront en mesure de</a:t>
            </a:r>
            <a:r>
              <a:rPr lang="en-US" sz="2600" dirty="0"/>
              <a:t>:</a:t>
            </a:r>
          </a:p>
          <a:p>
            <a:pPr marL="731520" lvl="1" indent="-274320">
              <a:lnSpc>
                <a:spcPct val="134000"/>
              </a:lnSpc>
              <a:buSzPct val="90000"/>
              <a:buFont typeface="Symbol" panose="05050102010706020507" pitchFamily="18" charset="2"/>
              <a:buChar char="·"/>
            </a:pPr>
            <a:r>
              <a:rPr lang="fr-FR" dirty="0"/>
              <a:t>Décrire 3-4 considérations clés pour le développement d'activités de soutien à la planification d'action participative</a:t>
            </a:r>
          </a:p>
          <a:p>
            <a:pPr marL="731520" lvl="1" indent="-274320">
              <a:lnSpc>
                <a:spcPct val="134000"/>
              </a:lnSpc>
              <a:buSzPct val="90000"/>
              <a:buFont typeface="Symbol" panose="05050102010706020507" pitchFamily="18" charset="2"/>
              <a:buChar char="·"/>
            </a:pPr>
            <a:r>
              <a:rPr lang="fr-FR" dirty="0"/>
              <a:t>Identifier des stratégies pour concevoir un processus de planification d'action participative adapté à leur contexte</a:t>
            </a:r>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976586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 vous remercie!</a:t>
            </a:r>
          </a:p>
        </p:txBody>
      </p:sp>
      <p:sp>
        <p:nvSpPr>
          <p:cNvPr id="4" name="Text Placeholder 3"/>
          <p:cNvSpPr>
            <a:spLocks noGrp="1"/>
          </p:cNvSpPr>
          <p:nvPr>
            <p:ph type="body" sz="quarter" idx="10"/>
          </p:nvPr>
        </p:nvSpPr>
        <p:spPr/>
        <p:txBody>
          <a:bodyPr>
            <a:normAutofit fontScale="92500" lnSpcReduction="10000"/>
          </a:bodyPr>
          <a:lstStyle/>
          <a:p>
            <a:endParaRPr lang="en-US" dirty="0"/>
          </a:p>
        </p:txBody>
      </p:sp>
      <p:sp>
        <p:nvSpPr>
          <p:cNvPr id="5" name="Text Placeholder 4"/>
          <p:cNvSpPr>
            <a:spLocks noGrp="1"/>
          </p:cNvSpPr>
          <p:nvPr>
            <p:ph type="body" sz="quarter" idx="12"/>
          </p:nvPr>
        </p:nvSpPr>
        <p:spPr/>
        <p:txBody>
          <a:bodyPr/>
          <a:lstStyle/>
          <a:p>
            <a:endParaRPr lang="en-US" dirty="0"/>
          </a:p>
        </p:txBody>
      </p:sp>
      <p:pic>
        <p:nvPicPr>
          <p:cNvPr id="3" name="Picture 2"/>
          <p:cNvPicPr>
            <a:picLocks noChangeAspect="1"/>
          </p:cNvPicPr>
          <p:nvPr/>
        </p:nvPicPr>
        <p:blipFill>
          <a:blip r:embed="rId3"/>
          <a:stretch>
            <a:fillRect/>
          </a:stretch>
        </p:blipFill>
        <p:spPr>
          <a:xfrm>
            <a:off x="656023" y="2016369"/>
            <a:ext cx="10982626" cy="4250951"/>
          </a:xfrm>
          <a:prstGeom prst="rect">
            <a:avLst/>
          </a:prstGeom>
        </p:spPr>
      </p:pic>
    </p:spTree>
    <p:extLst>
      <p:ext uri="{BB962C8B-B14F-4D97-AF65-F5344CB8AC3E}">
        <p14:creationId xmlns:p14="http://schemas.microsoft.com/office/powerpoint/2010/main" val="38780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715676"/>
            <a:ext cx="7300912" cy="1604962"/>
          </a:xfrm>
        </p:spPr>
        <p:txBody>
          <a:bodyPr>
            <a:normAutofit fontScale="55000" lnSpcReduction="20000"/>
          </a:bodyPr>
          <a:lstStyle/>
          <a:p>
            <a:r>
              <a:rPr lang="fr-FR" sz="4700" dirty="0"/>
              <a:t>Le but de cette séance est de présenter l'importance de l'élaboration de plans d'action par les membres de la communauté et les stratégies pour les soutenir.</a:t>
            </a:r>
            <a:endParaRPr lang="en-US" sz="4700" dirty="0"/>
          </a:p>
        </p:txBody>
      </p:sp>
      <p:sp>
        <p:nvSpPr>
          <p:cNvPr id="3" name="Text Placeholder 2"/>
          <p:cNvSpPr>
            <a:spLocks noGrp="1"/>
          </p:cNvSpPr>
          <p:nvPr>
            <p:ph type="body" sz="quarter" idx="12"/>
          </p:nvPr>
        </p:nvSpPr>
        <p:spPr>
          <a:xfrm>
            <a:off x="4100512" y="2509147"/>
            <a:ext cx="7402223" cy="3633177"/>
          </a:xfrm>
        </p:spPr>
        <p:txBody>
          <a:bodyPr>
            <a:normAutofit lnSpcReduction="10000"/>
          </a:bodyPr>
          <a:lstStyle/>
          <a:p>
            <a:pPr marL="0" indent="0">
              <a:lnSpc>
                <a:spcPct val="134000"/>
              </a:lnSpc>
              <a:spcAft>
                <a:spcPts val="0"/>
              </a:spcAft>
              <a:buNone/>
            </a:pPr>
            <a:r>
              <a:rPr lang="fr-FR" sz="2400" dirty="0"/>
              <a:t>À la fin de cette séance, les participants seront en mesure de</a:t>
            </a:r>
            <a:r>
              <a:rPr lang="en-US" sz="2400" dirty="0"/>
              <a:t>:</a:t>
            </a:r>
          </a:p>
          <a:p>
            <a:pPr marL="822960" lvl="1" indent="-274320">
              <a:lnSpc>
                <a:spcPct val="134000"/>
              </a:lnSpc>
              <a:buSzPct val="90000"/>
              <a:buFont typeface="Symbol" panose="05050102010706020507" pitchFamily="18" charset="2"/>
              <a:buChar char="·"/>
            </a:pPr>
            <a:r>
              <a:rPr lang="fr-FR" sz="2200" dirty="0"/>
              <a:t>Décrire 3-4 considérations clés pour le développement d'activités de soutien à la planification d'action participative</a:t>
            </a:r>
          </a:p>
          <a:p>
            <a:pPr marL="822960" lvl="1" indent="-274320">
              <a:lnSpc>
                <a:spcPct val="134000"/>
              </a:lnSpc>
              <a:buSzPct val="90000"/>
              <a:buFont typeface="Symbol" panose="05050102010706020507" pitchFamily="18" charset="2"/>
              <a:buChar char="·"/>
            </a:pPr>
            <a:r>
              <a:rPr lang="fr-FR" sz="2200" dirty="0"/>
              <a:t>Identifier des stratégies pour concevoir un processus de planification d'action participative adapté à leur contexte</a:t>
            </a:r>
            <a:endParaRPr lang="en-US" sz="2200"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8745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807370"/>
            <a:ext cx="7851649" cy="562168"/>
          </a:xfrm>
        </p:spPr>
        <p:txBody>
          <a:bodyPr>
            <a:normAutofit fontScale="90000"/>
          </a:bodyPr>
          <a:lstStyle/>
          <a:p>
            <a:r>
              <a:rPr lang="fr-FR" dirty="0"/>
              <a:t>Qu'est-ce que la planification d'action pour la protection de l'enfance au niveau communautaire?</a:t>
            </a:r>
            <a:endParaRPr lang="en-US" dirty="0"/>
          </a:p>
        </p:txBody>
      </p:sp>
    </p:spTree>
    <p:extLst>
      <p:ext uri="{BB962C8B-B14F-4D97-AF65-F5344CB8AC3E}">
        <p14:creationId xmlns:p14="http://schemas.microsoft.com/office/powerpoint/2010/main" val="414737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46031" y="1486167"/>
            <a:ext cx="8182707" cy="3305907"/>
          </a:xfrm>
        </p:spPr>
        <p:txBody>
          <a:bodyPr>
            <a:normAutofit lnSpcReduction="10000"/>
          </a:bodyPr>
          <a:lstStyle/>
          <a:p>
            <a:r>
              <a:rPr lang="fr-FR" i="1" dirty="0"/>
              <a:t>Dans cette approche, la communauté détient le pouvoir et prend les décisions clés concernant le problème à traiter, les mesures à prendre pour résoudre le problème, ainsi que l'organisation de la mise en œuvre de l'intervention, les partenaires et les modalités de partenariat, etc.</a:t>
            </a:r>
            <a:r>
              <a:rPr lang="en-US" i="1" dirty="0"/>
              <a:t> </a:t>
            </a:r>
          </a:p>
          <a:p>
            <a:endParaRPr lang="en-US" dirty="0"/>
          </a:p>
        </p:txBody>
      </p:sp>
    </p:spTree>
    <p:extLst>
      <p:ext uri="{BB962C8B-B14F-4D97-AF65-F5344CB8AC3E}">
        <p14:creationId xmlns:p14="http://schemas.microsoft.com/office/powerpoint/2010/main" val="60671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Planification</a:t>
            </a:r>
            <a:r>
              <a:rPr lang="fr-FR" baseline="0" dirty="0"/>
              <a:t> d’</a:t>
            </a:r>
            <a:r>
              <a:rPr lang="fr-FR" dirty="0"/>
              <a:t>action avec les communautés</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fr-FR" dirty="0"/>
              <a:t>Pourquoi</a:t>
            </a:r>
            <a:r>
              <a:rPr lang="en-US" dirty="0"/>
              <a:t> </a:t>
            </a:r>
            <a:r>
              <a:rPr lang="fr-FR" dirty="0"/>
              <a:t>est-ce</a:t>
            </a:r>
            <a:r>
              <a:rPr lang="en-US" dirty="0"/>
              <a:t> important?</a:t>
            </a:r>
          </a:p>
        </p:txBody>
      </p:sp>
      <p:sp>
        <p:nvSpPr>
          <p:cNvPr id="4" name="Text Placeholder 3"/>
          <p:cNvSpPr>
            <a:spLocks noGrp="1"/>
          </p:cNvSpPr>
          <p:nvPr>
            <p:ph type="body" sz="quarter" idx="12"/>
          </p:nvPr>
        </p:nvSpPr>
        <p:spPr>
          <a:xfrm>
            <a:off x="1078523" y="2614613"/>
            <a:ext cx="10397513" cy="3771900"/>
          </a:xfrm>
        </p:spPr>
        <p:txBody>
          <a:bodyPr>
            <a:normAutofit lnSpcReduction="10000"/>
          </a:bodyPr>
          <a:lstStyle/>
          <a:p>
            <a:pPr marL="320040" indent="-320040">
              <a:buSzPct val="90000"/>
              <a:buFont typeface="Symbol" panose="05050102010706020507" pitchFamily="18" charset="2"/>
              <a:buChar char="·"/>
            </a:pPr>
            <a:r>
              <a:rPr lang="fr-FR" sz="2200" dirty="0"/>
              <a:t>S'appuie sur votre analyse contextuelle des préoccupations en matière de protection de l'enfance et des ressources communautaires pour agir</a:t>
            </a:r>
          </a:p>
          <a:p>
            <a:pPr marL="320040" indent="-320040">
              <a:buSzPct val="90000"/>
              <a:buFont typeface="Symbol" panose="05050102010706020507" pitchFamily="18" charset="2"/>
              <a:buChar char="·"/>
            </a:pPr>
            <a:r>
              <a:rPr lang="fr-FR" sz="2200" dirty="0"/>
              <a:t>Soutient les communautés pour qu'elles prennent l'initiative de résoudre leurs propres problèmes</a:t>
            </a:r>
            <a:endParaRPr lang="en-US" sz="2200" dirty="0"/>
          </a:p>
          <a:p>
            <a:pPr marL="731520" lvl="1" indent="-274320">
              <a:buFont typeface="Wingdings" panose="05000000000000000000" pitchFamily="2" charset="2"/>
              <a:buChar char="§"/>
            </a:pPr>
            <a:r>
              <a:rPr lang="fr-FR" sz="2000" dirty="0"/>
              <a:t>Donne aux membres de la communauté un pouvoir dans la prise de décision</a:t>
            </a:r>
          </a:p>
          <a:p>
            <a:pPr marL="731520" lvl="1" indent="-274320">
              <a:buFont typeface="Wingdings" panose="05000000000000000000" pitchFamily="2" charset="2"/>
              <a:buChar char="§"/>
            </a:pPr>
            <a:r>
              <a:rPr lang="fr-FR" sz="2000" dirty="0"/>
              <a:t>Se concentre sur les priorités communautaires</a:t>
            </a:r>
          </a:p>
          <a:p>
            <a:pPr marL="731520" lvl="1" indent="-274320">
              <a:buFont typeface="Wingdings" panose="05000000000000000000" pitchFamily="2" charset="2"/>
              <a:buChar char="§"/>
            </a:pPr>
            <a:r>
              <a:rPr lang="fr-FR" sz="2000" dirty="0"/>
              <a:t>Génère des niveaux élevés d'appropriation par la communauté</a:t>
            </a:r>
            <a:endParaRPr lang="en-US" sz="2000" dirty="0"/>
          </a:p>
          <a:p>
            <a:pPr marL="320040" indent="-320040">
              <a:buSzPct val="90000"/>
              <a:buFont typeface="Symbol" panose="05050102010706020507" pitchFamily="18" charset="2"/>
              <a:buChar char="·"/>
            </a:pPr>
            <a:r>
              <a:rPr lang="fr-FR" sz="2200" dirty="0"/>
              <a:t>Renforce la confiance entre les membres de la communauté et les acteurs humanitaires</a:t>
            </a:r>
            <a:endParaRPr lang="en-US" sz="2200" dirty="0"/>
          </a:p>
        </p:txBody>
      </p:sp>
    </p:spTree>
    <p:extLst>
      <p:ext uri="{BB962C8B-B14F-4D97-AF65-F5344CB8AC3E}">
        <p14:creationId xmlns:p14="http://schemas.microsoft.com/office/powerpoint/2010/main" val="161414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Quand pouvons-nous commencer à planifier des actions?</a:t>
            </a:r>
            <a:endParaRPr lang="en-US" dirty="0"/>
          </a:p>
        </p:txBody>
      </p:sp>
      <p:sp>
        <p:nvSpPr>
          <p:cNvPr id="3" name="Text Placeholder 2"/>
          <p:cNvSpPr>
            <a:spLocks noGrp="1"/>
          </p:cNvSpPr>
          <p:nvPr>
            <p:ph type="body" sz="quarter" idx="10"/>
          </p:nvPr>
        </p:nvSpPr>
        <p:spPr/>
        <p:txBody>
          <a:bodyPr>
            <a:normAutofit fontScale="92500" lnSpcReduction="10000"/>
          </a:bodyPr>
          <a:lstStyle/>
          <a:p>
            <a:endParaRPr lang="en-US" dirty="0"/>
          </a:p>
        </p:txBody>
      </p:sp>
      <p:sp>
        <p:nvSpPr>
          <p:cNvPr id="4" name="Text Placeholder 3"/>
          <p:cNvSpPr>
            <a:spLocks noGrp="1"/>
          </p:cNvSpPr>
          <p:nvPr>
            <p:ph type="body" sz="quarter" idx="12"/>
          </p:nvPr>
        </p:nvSpPr>
        <p:spPr/>
        <p:txBody>
          <a:bodyPr>
            <a:normAutofit/>
          </a:bodyPr>
          <a:lstStyle/>
          <a:p>
            <a:pPr marL="320040" indent="-320040">
              <a:buSzPct val="90000"/>
              <a:buFont typeface="Symbol" panose="05050102010706020507" pitchFamily="18" charset="2"/>
              <a:buChar char="·"/>
            </a:pPr>
            <a:r>
              <a:rPr lang="fr-FR" sz="2400" dirty="0"/>
              <a:t>Lorsque vous avez effectué une analyse contextuelle approfondie</a:t>
            </a:r>
            <a:endParaRPr lang="en-US" sz="2400" dirty="0"/>
          </a:p>
          <a:p>
            <a:pPr marL="731520" lvl="1" indent="-274320">
              <a:buFont typeface="Wingdings" panose="05000000000000000000" pitchFamily="2" charset="2"/>
              <a:buChar char="§"/>
            </a:pPr>
            <a:r>
              <a:rPr lang="fr-FR" sz="2200" dirty="0"/>
              <a:t>Compris les concepts clés, les risques et les systèmes de protection</a:t>
            </a:r>
          </a:p>
          <a:p>
            <a:pPr marL="731520" lvl="1" indent="-274320">
              <a:buFont typeface="Wingdings" panose="05000000000000000000" pitchFamily="2" charset="2"/>
              <a:buChar char="§"/>
            </a:pPr>
            <a:r>
              <a:rPr lang="fr-FR" sz="2200" dirty="0"/>
              <a:t>Identifié les questions prioritaires à traiter</a:t>
            </a:r>
          </a:p>
          <a:p>
            <a:pPr marL="731520" lvl="1" indent="-274320">
              <a:buFont typeface="Wingdings" panose="05000000000000000000" pitchFamily="2" charset="2"/>
              <a:buChar char="§"/>
            </a:pPr>
            <a:r>
              <a:rPr lang="fr-FR" sz="2200" dirty="0"/>
              <a:t>Il y a de la confiance dans votre relation avec les membres de la communauté</a:t>
            </a:r>
            <a:endParaRPr lang="en-US" sz="2200" dirty="0"/>
          </a:p>
          <a:p>
            <a:pPr marL="320040" indent="-320040">
              <a:buSzPct val="90000"/>
              <a:buFont typeface="Symbol" panose="05050102010706020507" pitchFamily="18" charset="2"/>
              <a:buChar char="·"/>
            </a:pPr>
            <a:r>
              <a:rPr lang="fr-FR" sz="2400" dirty="0"/>
              <a:t>Intervient dans les phases de prévention et de préparation</a:t>
            </a:r>
            <a:endParaRPr lang="en-US" sz="2400" dirty="0"/>
          </a:p>
          <a:p>
            <a:pPr marL="731520" lvl="1" indent="-274320">
              <a:buFont typeface="Wingdings" panose="05000000000000000000" pitchFamily="2" charset="2"/>
              <a:buChar char="§"/>
            </a:pPr>
            <a:r>
              <a:rPr lang="fr-FR" sz="2200" dirty="0"/>
              <a:t>Toutefois, la planification d’action peut être entreprise en phases de réponse, peut-être avec une certaine adaptation</a:t>
            </a:r>
            <a:endParaRPr lang="en-US" dirty="0"/>
          </a:p>
        </p:txBody>
      </p:sp>
    </p:spTree>
    <p:extLst>
      <p:ext uri="{BB962C8B-B14F-4D97-AF65-F5344CB8AC3E}">
        <p14:creationId xmlns:p14="http://schemas.microsoft.com/office/powerpoint/2010/main" val="386530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20000"/>
          </a:bodyPr>
          <a:lstStyle/>
          <a:p>
            <a:r>
              <a:rPr lang="fr-FR" dirty="0"/>
              <a:t>Exercice: Considérations pour la préparation d'un processus de planification d'action</a:t>
            </a:r>
            <a:endParaRPr lang="en-US" dirty="0"/>
          </a:p>
        </p:txBody>
      </p:sp>
      <p:sp>
        <p:nvSpPr>
          <p:cNvPr id="3" name="Text Placeholder 2"/>
          <p:cNvSpPr>
            <a:spLocks noGrp="1"/>
          </p:cNvSpPr>
          <p:nvPr>
            <p:ph type="body" sz="quarter" idx="12"/>
          </p:nvPr>
        </p:nvSpPr>
        <p:spPr>
          <a:xfrm>
            <a:off x="4100513" y="1800225"/>
            <a:ext cx="7300912" cy="3725932"/>
          </a:xfrm>
        </p:spPr>
        <p:txBody>
          <a:bodyPr>
            <a:normAutofit fontScale="92500" lnSpcReduction="10000"/>
          </a:bodyPr>
          <a:lstStyle/>
          <a:p>
            <a:pPr marL="365760" indent="-365760">
              <a:buFont typeface="+mj-lt"/>
              <a:buAutoNum type="arabicPeriod"/>
            </a:pPr>
            <a:r>
              <a:rPr lang="fr-FR" sz="2200" dirty="0"/>
              <a:t>En (paires) (groupes de discussion) (petits groupes de participants issus du même contexte), faites un remue-méninges pour déterminer quels sont les éléments importants à prendre en compte lors de la préparation d'une planification d'action.</a:t>
            </a:r>
            <a:endParaRPr lang="en-US" sz="2200" dirty="0"/>
          </a:p>
          <a:p>
            <a:pPr marL="731520" lvl="1" indent="-274320">
              <a:buSzPct val="90000"/>
              <a:buFont typeface="Symbol" panose="05050102010706020507" pitchFamily="18" charset="2"/>
              <a:buChar char="·"/>
            </a:pPr>
            <a:r>
              <a:rPr lang="fr-FR" sz="2000" dirty="0"/>
              <a:t>De quoi voudrez-vous discuter et convenir avec les membres de la communauté</a:t>
            </a:r>
            <a:r>
              <a:rPr lang="en-US" sz="2000" dirty="0"/>
              <a:t>?</a:t>
            </a:r>
          </a:p>
          <a:p>
            <a:pPr marL="365760" indent="-365760">
              <a:buFont typeface="+mj-lt"/>
              <a:buAutoNum type="arabicPeriod"/>
            </a:pPr>
            <a:r>
              <a:rPr lang="fr-FR" sz="2200" dirty="0"/>
              <a:t>Sollicitez des réponses à haute voix or par écrit.</a:t>
            </a:r>
          </a:p>
          <a:p>
            <a:pPr marL="365760" indent="-365760">
              <a:buFont typeface="+mj-lt"/>
              <a:buAutoNum type="arabicPeriod"/>
            </a:pPr>
            <a:r>
              <a:rPr lang="fr-FR" sz="2200" dirty="0"/>
              <a:t>Réfléchissez à ce que vous voudriez envisager de plus, le cas échéant. </a:t>
            </a:r>
            <a:endParaRPr lang="en-US" sz="2000" dirty="0"/>
          </a:p>
        </p:txBody>
      </p:sp>
      <p:sp>
        <p:nvSpPr>
          <p:cNvPr id="6" name="Text Placeholder 5"/>
          <p:cNvSpPr>
            <a:spLocks noGrp="1"/>
          </p:cNvSpPr>
          <p:nvPr>
            <p:ph type="body" sz="quarter" idx="13"/>
          </p:nvPr>
        </p:nvSpPr>
        <p:spPr/>
        <p:txBody>
          <a:bodyPr/>
          <a:lstStyle/>
          <a:p>
            <a:endParaRPr lang="en-US" dirty="0"/>
          </a:p>
        </p:txBody>
      </p:sp>
      <p:pic>
        <p:nvPicPr>
          <p:cNvPr id="5" name="Picture 4"/>
          <p:cNvPicPr>
            <a:picLocks noChangeAspect="1"/>
          </p:cNvPicPr>
          <p:nvPr/>
        </p:nvPicPr>
        <p:blipFill>
          <a:blip r:embed="rId3"/>
          <a:stretch>
            <a:fillRect/>
          </a:stretch>
        </p:blipFill>
        <p:spPr>
          <a:xfrm>
            <a:off x="9163783" y="5123234"/>
            <a:ext cx="2683119" cy="2687953"/>
          </a:xfrm>
          <a:prstGeom prst="rect">
            <a:avLst/>
          </a:prstGeom>
        </p:spPr>
      </p:pic>
    </p:spTree>
    <p:extLst>
      <p:ext uri="{BB962C8B-B14F-4D97-AF65-F5344CB8AC3E}">
        <p14:creationId xmlns:p14="http://schemas.microsoft.com/office/powerpoint/2010/main" val="99778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Travailler ensemble</a:t>
            </a:r>
          </a:p>
        </p:txBody>
      </p:sp>
      <p:sp>
        <p:nvSpPr>
          <p:cNvPr id="3" name="Text Placeholder 2"/>
          <p:cNvSpPr>
            <a:spLocks noGrp="1"/>
          </p:cNvSpPr>
          <p:nvPr>
            <p:ph type="body" sz="quarter" idx="10"/>
          </p:nvPr>
        </p:nvSpPr>
        <p:spPr/>
        <p:txBody>
          <a:bodyPr>
            <a:normAutofit lnSpcReduction="10000"/>
          </a:bodyPr>
          <a:lstStyle/>
          <a:p>
            <a:endParaRPr lang="en-US" dirty="0"/>
          </a:p>
        </p:txBody>
      </p:sp>
    </p:spTree>
    <p:extLst>
      <p:ext uri="{BB962C8B-B14F-4D97-AF65-F5344CB8AC3E}">
        <p14:creationId xmlns:p14="http://schemas.microsoft.com/office/powerpoint/2010/main" val="1341758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de départ</a:t>
            </a:r>
          </a:p>
        </p:txBody>
      </p:sp>
      <p:sp>
        <p:nvSpPr>
          <p:cNvPr id="3" name="Text Placeholder 2"/>
          <p:cNvSpPr>
            <a:spLocks noGrp="1"/>
          </p:cNvSpPr>
          <p:nvPr>
            <p:ph type="body" sz="quarter" idx="10"/>
          </p:nvPr>
        </p:nvSpPr>
        <p:spPr>
          <a:xfrm>
            <a:off x="656022" y="2117149"/>
            <a:ext cx="11184683" cy="967014"/>
          </a:xfrm>
        </p:spPr>
        <p:txBody>
          <a:bodyPr>
            <a:noAutofit/>
          </a:bodyPr>
          <a:lstStyle/>
          <a:p>
            <a:r>
              <a:rPr lang="fr-FR" sz="2600" dirty="0"/>
              <a:t>Mettez-vous d'accord avec les membres engagés de la communauté sur ces points:</a:t>
            </a:r>
            <a:endParaRPr lang="en-US" sz="2600" dirty="0"/>
          </a:p>
        </p:txBody>
      </p:sp>
      <p:sp>
        <p:nvSpPr>
          <p:cNvPr id="4" name="Text Placeholder 3"/>
          <p:cNvSpPr>
            <a:spLocks noGrp="1"/>
          </p:cNvSpPr>
          <p:nvPr>
            <p:ph type="body" sz="quarter" idx="12"/>
          </p:nvPr>
        </p:nvSpPr>
        <p:spPr>
          <a:xfrm>
            <a:off x="1172309" y="3270143"/>
            <a:ext cx="10303728" cy="3440462"/>
          </a:xfrm>
        </p:spPr>
        <p:txBody>
          <a:bodyPr>
            <a:normAutofit/>
          </a:bodyPr>
          <a:lstStyle/>
          <a:p>
            <a:pPr marL="320040" indent="-320040">
              <a:buSzPct val="90000"/>
              <a:buFont typeface="Symbol" panose="05050102010706020507" pitchFamily="18" charset="2"/>
              <a:buChar char="·"/>
            </a:pPr>
            <a:r>
              <a:rPr lang="fr-FR" sz="2400" dirty="0"/>
              <a:t>Question(s) prioritaire(s) à traiter et actions convenues</a:t>
            </a:r>
          </a:p>
          <a:p>
            <a:pPr marL="320040" indent="-320040">
              <a:buSzPct val="90000"/>
              <a:buFont typeface="Symbol" panose="05050102010706020507" pitchFamily="18" charset="2"/>
              <a:buChar char="·"/>
            </a:pPr>
            <a:r>
              <a:rPr lang="fr-FR" sz="2400" dirty="0"/>
              <a:t>Durée prévue de l'action</a:t>
            </a:r>
          </a:p>
          <a:p>
            <a:pPr marL="320040" indent="-320040">
              <a:buSzPct val="90000"/>
              <a:buFont typeface="Symbol" panose="05050102010706020507" pitchFamily="18" charset="2"/>
              <a:buChar char="·"/>
            </a:pPr>
            <a:r>
              <a:rPr lang="fr-FR" sz="2400" dirty="0"/>
              <a:t>Qui devrait être impliqué, et de quelle manière? </a:t>
            </a:r>
          </a:p>
          <a:p>
            <a:pPr marL="320040" indent="-320040">
              <a:buSzPct val="90000"/>
              <a:buFont typeface="Symbol" panose="05050102010706020507" pitchFamily="18" charset="2"/>
              <a:buChar char="·"/>
            </a:pPr>
            <a:r>
              <a:rPr lang="fr-FR" sz="2400" dirty="0"/>
              <a:t>Ressources à mobiliser (humaines, financières, matérielles, etc.)</a:t>
            </a:r>
          </a:p>
          <a:p>
            <a:pPr marL="320040" indent="-320040">
              <a:buSzPct val="90000"/>
              <a:buFont typeface="Symbol" panose="05050102010706020507" pitchFamily="18" charset="2"/>
              <a:buChar char="·"/>
            </a:pPr>
            <a:r>
              <a:rPr lang="fr-FR" sz="2400" dirty="0"/>
              <a:t>Rôles convenus pour tous ceux qui participent à l'action</a:t>
            </a:r>
          </a:p>
          <a:p>
            <a:pPr marL="320040" indent="-320040">
              <a:buSzPct val="90000"/>
              <a:buFont typeface="Symbol" panose="05050102010706020507" pitchFamily="18" charset="2"/>
              <a:buChar char="·"/>
            </a:pPr>
            <a:r>
              <a:rPr lang="fr-FR" sz="2400" dirty="0"/>
              <a:t>Plan de suivi et d'évaluation continus</a:t>
            </a:r>
            <a:endParaRPr lang="en-US" sz="2400" dirty="0"/>
          </a:p>
        </p:txBody>
      </p:sp>
    </p:spTree>
    <p:extLst>
      <p:ext uri="{BB962C8B-B14F-4D97-AF65-F5344CB8AC3E}">
        <p14:creationId xmlns:p14="http://schemas.microsoft.com/office/powerpoint/2010/main" val="667224682"/>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2507</TotalTime>
  <Words>1826</Words>
  <Application>Microsoft Office PowerPoint</Application>
  <PresentationFormat>Widescreen</PresentationFormat>
  <Paragraphs>119</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Courier New</vt:lpstr>
      <vt:lpstr>Helvetica Neue</vt:lpstr>
      <vt:lpstr>Symbol</vt:lpstr>
      <vt:lpstr>Wingdings</vt:lpstr>
      <vt:lpstr>Office Theme</vt:lpstr>
      <vt:lpstr>PowerPoint Presentation</vt:lpstr>
      <vt:lpstr>PowerPoint Presentation</vt:lpstr>
      <vt:lpstr>Qu'est-ce que la planification d'action pour la protection de l'enfance au niveau communautaire?</vt:lpstr>
      <vt:lpstr>PowerPoint Presentation</vt:lpstr>
      <vt:lpstr>Planification d’action avec les communautés</vt:lpstr>
      <vt:lpstr>Quand pouvons-nous commencer à planifier des actions?</vt:lpstr>
      <vt:lpstr>PowerPoint Presentation</vt:lpstr>
      <vt:lpstr>Travailler ensemble</vt:lpstr>
      <vt:lpstr>Points de départ</vt:lpstr>
      <vt:lpstr>Clarifier les rôles dans l'action communautaire</vt:lpstr>
      <vt:lpstr>Impliquer les volontaires de la communauté</vt:lpstr>
      <vt:lpstr>PowerPoint Presentation</vt:lpstr>
      <vt:lpstr>Récapitulation des buts et des objectifs d'apprentissage</vt:lpstr>
      <vt:lpstr>PowerPoint Presentation</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236</cp:revision>
  <cp:lastPrinted>2019-08-07T09:57:15Z</cp:lastPrinted>
  <dcterms:created xsi:type="dcterms:W3CDTF">2017-12-20T18:51:03Z</dcterms:created>
  <dcterms:modified xsi:type="dcterms:W3CDTF">2020-04-27T20:47:28Z</dcterms:modified>
</cp:coreProperties>
</file>