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27"/>
  </p:notesMasterIdLst>
  <p:sldIdLst>
    <p:sldId id="271" r:id="rId3"/>
    <p:sldId id="286" r:id="rId4"/>
    <p:sldId id="317" r:id="rId5"/>
    <p:sldId id="318" r:id="rId6"/>
    <p:sldId id="319" r:id="rId7"/>
    <p:sldId id="341" r:id="rId8"/>
    <p:sldId id="344" r:id="rId9"/>
    <p:sldId id="342" r:id="rId10"/>
    <p:sldId id="320" r:id="rId11"/>
    <p:sldId id="329" r:id="rId12"/>
    <p:sldId id="296" r:id="rId13"/>
    <p:sldId id="328" r:id="rId14"/>
    <p:sldId id="331" r:id="rId15"/>
    <p:sldId id="332" r:id="rId16"/>
    <p:sldId id="345" r:id="rId17"/>
    <p:sldId id="350" r:id="rId18"/>
    <p:sldId id="346" r:id="rId19"/>
    <p:sldId id="347" r:id="rId20"/>
    <p:sldId id="348" r:id="rId21"/>
    <p:sldId id="349" r:id="rId22"/>
    <p:sldId id="289" r:id="rId23"/>
    <p:sldId id="340" r:id="rId24"/>
    <p:sldId id="339" r:id="rId25"/>
    <p:sldId id="31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B004F5-CEFE-42B1-B67C-86FA7E71E23F}">
          <p14:sldIdLst>
            <p14:sldId id="271"/>
            <p14:sldId id="286"/>
          </p14:sldIdLst>
        </p14:section>
        <p14:section name="Optional review of M1.S3." id="{B4A479EB-2D21-4036-B732-737294B43A43}">
          <p14:sldIdLst>
            <p14:sldId id="317"/>
            <p14:sldId id="318"/>
            <p14:sldId id="319"/>
            <p14:sldId id="341"/>
            <p14:sldId id="344"/>
            <p14:sldId id="342"/>
          </p14:sldIdLst>
        </p14:section>
        <p14:section name="Mapping formal systems" id="{8886417D-5BAF-4E07-9AF0-283F43276461}">
          <p14:sldIdLst>
            <p14:sldId id="320"/>
            <p14:sldId id="329"/>
            <p14:sldId id="296"/>
            <p14:sldId id="328"/>
          </p14:sldIdLst>
        </p14:section>
        <p14:section name="What roles can we play?" id="{5A29DFBC-0D41-4CF9-AA82-A7365EF6B70C}">
          <p14:sldIdLst>
            <p14:sldId id="331"/>
            <p14:sldId id="332"/>
            <p14:sldId id="345"/>
            <p14:sldId id="350"/>
            <p14:sldId id="346"/>
            <p14:sldId id="347"/>
            <p14:sldId id="348"/>
            <p14:sldId id="349"/>
          </p14:sldIdLst>
        </p14:section>
        <p14:section name="Review" id="{358BCD25-733E-45B2-A631-AF4EF0F9713E}">
          <p14:sldIdLst>
            <p14:sldId id="289"/>
            <p14:sldId id="340"/>
            <p14:sldId id="339"/>
            <p14:sldId id="31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E. Willis" initials="SE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D7A"/>
    <a:srgbClr val="000000"/>
    <a:srgbClr val="97467D"/>
    <a:srgbClr val="026794"/>
    <a:srgbClr val="405E79"/>
    <a:srgbClr val="35B2B4"/>
    <a:srgbClr val="70995C"/>
    <a:srgbClr val="D5EBCA"/>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59608" autoAdjust="0"/>
  </p:normalViewPr>
  <p:slideViewPr>
    <p:cSldViewPr snapToGrid="0" snapToObjects="1">
      <p:cViewPr varScale="1">
        <p:scale>
          <a:sx n="40" d="100"/>
          <a:sy n="40" d="100"/>
        </p:scale>
        <p:origin x="1098" y="60"/>
      </p:cViewPr>
      <p:guideLst>
        <p:guide orient="horz" pos="2160"/>
        <p:guide pos="3840"/>
      </p:guideLst>
    </p:cSldViewPr>
  </p:slideViewPr>
  <p:outlineViewPr>
    <p:cViewPr>
      <p:scale>
        <a:sx n="33" d="100"/>
        <a:sy n="33" d="100"/>
      </p:scale>
      <p:origin x="48" y="119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dirty="0"/>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a:t>
            </a:fld>
            <a:endParaRPr lang="en-US" dirty="0"/>
          </a:p>
        </p:txBody>
      </p:sp>
    </p:spTree>
    <p:extLst>
      <p:ext uri="{BB962C8B-B14F-4D97-AF65-F5344CB8AC3E}">
        <p14:creationId xmlns:p14="http://schemas.microsoft.com/office/powerpoint/2010/main" val="380533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Comme la plupart des orientations contenues dans ce Guide pour le terrain, vous devriez commencer à réfléchir à ces liens au début de la réponse humanitaire, ainsi que lors de la planification de la préparation. Les liens doivent être établis à partir de l'analyse contextuelle et du travail que vous avez effectué pour comprendre comment les communautés perçoivent les risques liés à la protection des enfants, les capacités existantes pour répondre à ces risques, et ce que la communauté estime être les risques les plus critiques à traiter concernant la protection de l'enfance.</a:t>
            </a:r>
          </a:p>
          <a:p>
            <a:endParaRPr lang="fr-FR" dirty="0"/>
          </a:p>
          <a:p>
            <a:r>
              <a:rPr lang="fr-FR" dirty="0"/>
              <a:t>Toutes les activités d'une analyse contextuelle approfondie devraient, si possible, avoir lieu pendant les phases de préparation dans les contextes humanitaires afin d'éclairer les plans de préparation. Ces derniers peuvent être réévalués au cours des phases de réponse initiale, et continuellement pour adapter la programmation au fur et à mesure que le contexte évolue.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10</a:t>
            </a:fld>
            <a:endParaRPr lang="en-US" dirty="0"/>
          </a:p>
        </p:txBody>
      </p:sp>
    </p:spTree>
    <p:extLst>
      <p:ext uri="{BB962C8B-B14F-4D97-AF65-F5344CB8AC3E}">
        <p14:creationId xmlns:p14="http://schemas.microsoft.com/office/powerpoint/2010/main" val="164361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baseline="0" dirty="0"/>
              <a:t>45 minutes: remue-méninges en petits groupes (10 minutes) ; mettez deux petits groupes ensemble pour échanger leurs réponses et générer une réponse de groupe (20 minutes) ; feedback des groupes à la plénière (15 minutes). Cela peut se faire sous la forme de brèves présentations ou d'une promenade de galerie.</a:t>
            </a:r>
          </a:p>
          <a:p>
            <a:endParaRPr lang="fr-FR" b="0" baseline="0" dirty="0"/>
          </a:p>
          <a:p>
            <a:r>
              <a:rPr lang="fr-FR" b="0" baseline="0" dirty="0"/>
              <a:t>Cet exercice demande aux participants de commencer à réfléchir à la manière de planifier l’état des lieux des systèmes officiels dans leur contexte. Demandez-leur de répondre aux questions générales qu'ils souhaiteraient poser pour faciliter leur analyse contextuelle.</a:t>
            </a:r>
            <a:endParaRPr lang="en-US" b="0" baseline="0" dirty="0"/>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dirty="0"/>
          </a:p>
        </p:txBody>
      </p:sp>
    </p:spTree>
    <p:extLst>
      <p:ext uri="{BB962C8B-B14F-4D97-AF65-F5344CB8AC3E}">
        <p14:creationId xmlns:p14="http://schemas.microsoft.com/office/powerpoint/2010/main" val="2700562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fr-FR" b="0" dirty="0"/>
              <a:t>1.a. Existe-t-il des systèmes parallèles qui sont mis en place? Par exemple, les systèmes de gestion des cas peuvent souvent être créés par la réponse des ONG pour soutenir une augmentation du nombre de cas, comme un palliatif pendant que les services gouvernementaux se rétablissent, ou pour soutenir les populations vulnérables que le système gouvernemental ne veut pas ou ne peut pas servir. Étudier comment ce nouveau système de gestion des cas peut soutenir la structure existante et établir des liens avec elle. </a:t>
            </a:r>
          </a:p>
          <a:p>
            <a:pPr marL="0" indent="0">
              <a:buFont typeface="+mj-lt"/>
              <a:buNone/>
            </a:pPr>
            <a:endParaRPr lang="fr-FR" b="0" dirty="0"/>
          </a:p>
          <a:p>
            <a:pPr marL="0" indent="0">
              <a:buFont typeface="+mj-lt"/>
              <a:buNone/>
            </a:pPr>
            <a:r>
              <a:rPr lang="fr-FR" b="0" dirty="0"/>
              <a:t>1.b. Des structures externes complexes sont mises en place pendant la réponse humanitaire. Les mécanismes de coordination en sont un exemple: des décisions importantes concernant la couverture géographique, les prestations de services et les normes sont prises </a:t>
            </a:r>
            <a:r>
              <a:rPr lang="en-US" b="0" dirty="0"/>
              <a:t>–</a:t>
            </a:r>
            <a:r>
              <a:rPr lang="fr-FR" b="0" dirty="0"/>
              <a:t> parfois sans la participation, l'accord ou l'appropriation du gouvernement. Examinez comment ces structures parallèles peuvent affecter les prestations de services à plus long terme (de manière durable) des systèmes officiels.</a:t>
            </a:r>
          </a:p>
          <a:p>
            <a:pPr marL="0" indent="0">
              <a:buFont typeface="+mj-lt"/>
              <a:buNone/>
            </a:pPr>
            <a:endParaRPr lang="fr-FR" b="0" dirty="0"/>
          </a:p>
          <a:p>
            <a:pPr marL="0" indent="0">
              <a:buFont typeface="+mj-lt"/>
              <a:buNone/>
            </a:pPr>
            <a:r>
              <a:rPr lang="fr-FR" b="0" dirty="0"/>
              <a:t>2. Pensez par exemple à l'accueil familial dans le pays. Le système de protection de l'enfance dispose-t-il d'un programme d'accueil familial opérationnel? Ce programme présente-t-il des faiblesses qui pourraient être soutenues par la réponse humanitaire </a:t>
            </a:r>
            <a:r>
              <a:rPr lang="en-US" b="0" dirty="0"/>
              <a:t>–</a:t>
            </a:r>
            <a:r>
              <a:rPr lang="fr-FR" b="0" dirty="0"/>
              <a:t> comme l'amélioration des évaluations de la qualité des soins, l'augmentation des visites de suivi ou le renforcement des compétences tuteurs en matière d'accueil familial?</a:t>
            </a:r>
          </a:p>
          <a:p>
            <a:pPr marL="0" indent="0">
              <a:buFont typeface="+mj-lt"/>
              <a:buNone/>
            </a:pPr>
            <a:endParaRPr lang="fr-FR" b="0" dirty="0"/>
          </a:p>
          <a:p>
            <a:pPr marL="0" indent="0">
              <a:buFont typeface="+mj-lt"/>
              <a:buNone/>
            </a:pPr>
            <a:r>
              <a:rPr lang="fr-FR" b="0" dirty="0"/>
              <a:t>3. Par exemple, les acteurs humanitaires sont souvent des praticiens externes qui n'ont pas de connaissances sur le contexte spécifique ou sur la manière de fournir des services culturellement adaptés. Les systèmes, les ressources humaines, les politiques ou la société civile existants peuvent-ils offrir une opportunité de partenariat susceptible de renforcer la réponse?</a:t>
            </a:r>
          </a:p>
          <a:p>
            <a:pPr marL="0" indent="0">
              <a:buFont typeface="+mj-lt"/>
              <a:buNone/>
            </a:pPr>
            <a:endParaRPr lang="fr-FR" b="0" dirty="0"/>
          </a:p>
          <a:p>
            <a:pPr marL="0" indent="0">
              <a:buFont typeface="+mj-lt"/>
              <a:buNone/>
            </a:pPr>
            <a:r>
              <a:rPr lang="fr-FR" b="0" dirty="0"/>
              <a:t>4. Par exemple, en cas de crise, de nombreux acteurs humanitaires recrutent un grand nombre de personnes. Le recrutement rapide peut parfois amener les employés à quitter le système officiel et à se tourner vers le travail des ONG. Bien que les décisions relatives à l'emploi soient prises en dernier ressort par l'individu lui-même, les organisations peuvent, sans le savoir, prendre du personnel précieux qui travaille déjà sur les besoins des enfants.</a:t>
            </a:r>
            <a:endParaRPr lang="en-US" b="0" dirty="0"/>
          </a:p>
        </p:txBody>
      </p:sp>
      <p:sp>
        <p:nvSpPr>
          <p:cNvPr id="4" name="Slide Number Placeholder 3"/>
          <p:cNvSpPr>
            <a:spLocks noGrp="1"/>
          </p:cNvSpPr>
          <p:nvPr>
            <p:ph type="sldNum" sz="quarter" idx="10"/>
          </p:nvPr>
        </p:nvSpPr>
        <p:spPr/>
        <p:txBody>
          <a:bodyPr/>
          <a:lstStyle/>
          <a:p>
            <a:fld id="{780767AD-8186-5647-9165-A19B63BA7F43}" type="slidenum">
              <a:rPr lang="en-US" smtClean="0"/>
              <a:t>12</a:t>
            </a:fld>
            <a:endParaRPr lang="en-US" dirty="0"/>
          </a:p>
        </p:txBody>
      </p:sp>
    </p:spTree>
    <p:extLst>
      <p:ext uri="{BB962C8B-B14F-4D97-AF65-F5344CB8AC3E}">
        <p14:creationId xmlns:p14="http://schemas.microsoft.com/office/powerpoint/2010/main" val="1047428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En ce qui concerne les questions de la diapositive précédente, demandez aux participants d'examiner quelques exemples de la manière dont les acteurs humanitaires externes ont renforcé les systèmes dans le passé. Cela peut se faire en séance plénière, par de brèves discussions avec les voisins, des feuillets Post-it®, mentimeter.com, etc.</a:t>
            </a:r>
          </a:p>
          <a:p>
            <a:endParaRPr lang="fr-FR" dirty="0"/>
          </a:p>
          <a:p>
            <a:r>
              <a:rPr lang="fr-FR" dirty="0"/>
              <a:t>Une revue de la littérature sur les activités de renforcement des systèmes existants par l'Alliance pour la protection de l'enfance dans l'action humanitaire, 2016, a mis en évidence un certain nombre d'exemples.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13</a:t>
            </a:fld>
            <a:endParaRPr lang="en-US" dirty="0"/>
          </a:p>
        </p:txBody>
      </p:sp>
    </p:spTree>
    <p:extLst>
      <p:ext uri="{BB962C8B-B14F-4D97-AF65-F5344CB8AC3E}">
        <p14:creationId xmlns:p14="http://schemas.microsoft.com/office/powerpoint/2010/main" val="2933119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Suite sur la diapositive suivante.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14</a:t>
            </a:fld>
            <a:endParaRPr lang="en-US" dirty="0"/>
          </a:p>
        </p:txBody>
      </p:sp>
    </p:spTree>
    <p:extLst>
      <p:ext uri="{BB962C8B-B14F-4D97-AF65-F5344CB8AC3E}">
        <p14:creationId xmlns:p14="http://schemas.microsoft.com/office/powerpoint/2010/main" val="719982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Expliquez aux participants qu'il ne s'agit pas d'une liste exhaustive, ni d'une liste de choses à faire. En cherchant à répondre aux questions ci-dessus, ils doivent se rappeler que le fondement du renforcement des systèmes est de créer une viabilité pour un impact à plus long terme. Cela n'est pas toujours possible dans une crise humanitaire, en particulier lors de crises soudaines qui ne permettent pas une analyse contextuelle significative.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15</a:t>
            </a:fld>
            <a:endParaRPr lang="en-US" dirty="0"/>
          </a:p>
        </p:txBody>
      </p:sp>
    </p:spTree>
    <p:extLst>
      <p:ext uri="{BB962C8B-B14F-4D97-AF65-F5344CB8AC3E}">
        <p14:creationId xmlns:p14="http://schemas.microsoft.com/office/powerpoint/2010/main" val="2548531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16</a:t>
            </a:fld>
            <a:endParaRPr lang="en-US" dirty="0"/>
          </a:p>
        </p:txBody>
      </p:sp>
    </p:spTree>
    <p:extLst>
      <p:ext uri="{BB962C8B-B14F-4D97-AF65-F5344CB8AC3E}">
        <p14:creationId xmlns:p14="http://schemas.microsoft.com/office/powerpoint/2010/main" val="37748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t>
            </a:r>
            <a:r>
              <a:rPr lang="en-ZA" i="1" dirty="0"/>
              <a:t>Adapting To Learn, Learning to Adapt</a:t>
            </a:r>
            <a:r>
              <a:rPr lang="en-ZA" dirty="0"/>
              <a:t>” </a:t>
            </a:r>
            <a:r>
              <a:rPr lang="fr-FR" dirty="0"/>
              <a:t>suggère que seules sept grandes questions d'orientation peuvent être utilisées pour identifier les interventions possibles. p. 62.</a:t>
            </a:r>
          </a:p>
          <a:p>
            <a:endParaRPr lang="fr-FR" dirty="0"/>
          </a:p>
          <a:p>
            <a:r>
              <a:rPr lang="fr-FR" dirty="0"/>
              <a:t>Demandez aux participants de se rappeler qu'il s'agit là de considérations essentielles sur lesquelles le Guide pour le terrain et ce Programme de renforcement des capacités sont fondés.</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17</a:t>
            </a:fld>
            <a:endParaRPr lang="en-US" dirty="0"/>
          </a:p>
        </p:txBody>
      </p:sp>
    </p:spTree>
    <p:extLst>
      <p:ext uri="{BB962C8B-B14F-4D97-AF65-F5344CB8AC3E}">
        <p14:creationId xmlns:p14="http://schemas.microsoft.com/office/powerpoint/2010/main" val="3345493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Demandez aux participants de suggérer d'autres éléments, ou des éléments particulièrement importants dans leur contexte.</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18</a:t>
            </a:fld>
            <a:endParaRPr lang="en-US" dirty="0"/>
          </a:p>
        </p:txBody>
      </p:sp>
    </p:spTree>
    <p:extLst>
      <p:ext uri="{BB962C8B-B14F-4D97-AF65-F5344CB8AC3E}">
        <p14:creationId xmlns:p14="http://schemas.microsoft.com/office/powerpoint/2010/main" val="3090127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 tableau se trouve dans le Guide pour le terrain à la </a:t>
            </a:r>
            <a:r>
              <a:rPr lang="fr-FR" b="1" i="0" dirty="0"/>
              <a:t>PAGE XX</a:t>
            </a:r>
            <a:r>
              <a:rPr lang="fr-FR" dirty="0"/>
              <a:t>. Vous pouvez demander aux participants de se référer à leur exemplaire du Guide pour le consulter ou vous pouvez le leur remettre sous forme de document à distribuer.</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19</a:t>
            </a:fld>
            <a:endParaRPr lang="en-US" dirty="0"/>
          </a:p>
        </p:txBody>
      </p:sp>
    </p:spTree>
    <p:extLst>
      <p:ext uri="{BB962C8B-B14F-4D97-AF65-F5344CB8AC3E}">
        <p14:creationId xmlns:p14="http://schemas.microsoft.com/office/powerpoint/2010/main" val="141846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a:t>
            </a:fld>
            <a:endParaRPr lang="en-US" dirty="0"/>
          </a:p>
        </p:txBody>
      </p:sp>
    </p:spTree>
    <p:extLst>
      <p:ext uri="{BB962C8B-B14F-4D97-AF65-F5344CB8AC3E}">
        <p14:creationId xmlns:p14="http://schemas.microsoft.com/office/powerpoint/2010/main" val="3489597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baseline="0" dirty="0"/>
              <a:t>15 minutes</a:t>
            </a:r>
            <a:r>
              <a:rPr lang="fr-FR" b="0" baseline="0" dirty="0"/>
              <a:t>. Donnez aux participants le document M2.S9 - Exercice - Réflexion sur mon rôle.</a:t>
            </a:r>
          </a:p>
          <a:p>
            <a:endParaRPr lang="fr-FR" b="0" baseline="0" dirty="0"/>
          </a:p>
          <a:p>
            <a:r>
              <a:rPr lang="fr-FR" b="0" baseline="0" dirty="0"/>
              <a:t>Créez un espace calme dans la salle pour que les participants puissent lire, réfléchir et répondre aux questions. Il n'y aura pas de feedback en plénière.</a:t>
            </a:r>
          </a:p>
          <a:p>
            <a:endParaRPr lang="fr-FR" b="0" baseline="0" dirty="0"/>
          </a:p>
          <a:p>
            <a:r>
              <a:rPr lang="fr-FR" b="0" baseline="0" dirty="0"/>
              <a:t>Encouragez les participants à poursuivre cette réflexion par eux-mêmes.</a:t>
            </a:r>
            <a:endParaRPr lang="en-US" b="0" baseline="0" dirty="0"/>
          </a:p>
        </p:txBody>
      </p:sp>
      <p:sp>
        <p:nvSpPr>
          <p:cNvPr id="4" name="Slide Number Placeholder 3"/>
          <p:cNvSpPr>
            <a:spLocks noGrp="1"/>
          </p:cNvSpPr>
          <p:nvPr>
            <p:ph type="sldNum" sz="quarter" idx="10"/>
          </p:nvPr>
        </p:nvSpPr>
        <p:spPr/>
        <p:txBody>
          <a:bodyPr/>
          <a:lstStyle/>
          <a:p>
            <a:fld id="{780767AD-8186-5647-9165-A19B63BA7F43}" type="slidenum">
              <a:rPr lang="en-US" smtClean="0"/>
              <a:t>20</a:t>
            </a:fld>
            <a:endParaRPr lang="en-US" dirty="0"/>
          </a:p>
        </p:txBody>
      </p:sp>
    </p:spTree>
    <p:extLst>
      <p:ext uri="{BB962C8B-B14F-4D97-AF65-F5344CB8AC3E}">
        <p14:creationId xmlns:p14="http://schemas.microsoft.com/office/powerpoint/2010/main" val="551858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22</a:t>
            </a:fld>
            <a:endParaRPr lang="en-US" dirty="0"/>
          </a:p>
        </p:txBody>
      </p:sp>
    </p:spTree>
    <p:extLst>
      <p:ext uri="{BB962C8B-B14F-4D97-AF65-F5344CB8AC3E}">
        <p14:creationId xmlns:p14="http://schemas.microsoft.com/office/powerpoint/2010/main" val="230748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séance suppose que les participants ont déjà terminé le M1.S3: Cadre pour les approches au niveau communautaire de la protection de l'enfance: Systèmes de protection de l'enfance, et qu'ils ont une bonne compréhension des approches systémiques. Dans un atelier d'une semaine, s'il s'est écoulé un certain temps entre le M1.S3. et cette séance, utilisez les quelques diapositives suivantes pour faire un rapide bilan. Cela peut ne pas être nécessaire.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dirty="0"/>
          </a:p>
        </p:txBody>
      </p:sp>
    </p:spTree>
    <p:extLst>
      <p:ext uri="{BB962C8B-B14F-4D97-AF65-F5344CB8AC3E}">
        <p14:creationId xmlns:p14="http://schemas.microsoft.com/office/powerpoint/2010/main" val="280441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Child Frontiers. (2016). "Adapting to learn, learning to adapt;" Overview of and considerations for child protection systems strengthening in emergencies. Alliance for Child Protection in Humanitarian Action.</a:t>
            </a:r>
          </a:p>
        </p:txBody>
      </p:sp>
      <p:sp>
        <p:nvSpPr>
          <p:cNvPr id="4" name="Slide Number Placeholder 3"/>
          <p:cNvSpPr>
            <a:spLocks noGrp="1"/>
          </p:cNvSpPr>
          <p:nvPr>
            <p:ph type="sldNum" sz="quarter" idx="10"/>
          </p:nvPr>
        </p:nvSpPr>
        <p:spPr/>
        <p:txBody>
          <a:bodyPr/>
          <a:lstStyle/>
          <a:p>
            <a:fld id="{780767AD-8186-5647-9165-A19B63BA7F43}" type="slidenum">
              <a:rPr lang="en-US" smtClean="0"/>
              <a:t>4</a:t>
            </a:fld>
            <a:endParaRPr lang="en-US" dirty="0"/>
          </a:p>
        </p:txBody>
      </p:sp>
    </p:spTree>
    <p:extLst>
      <p:ext uri="{BB962C8B-B14F-4D97-AF65-F5344CB8AC3E}">
        <p14:creationId xmlns:p14="http://schemas.microsoft.com/office/powerpoint/2010/main" val="342753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Child Frontiers. (2016). "Adapting to learn, learning to adapt;" Overview of and considerations for child protection systems strengthening in emergencies. Alliance for Child Protection in Humanitarian Action. p. 15 (see all of Section 1 for detail)</a:t>
            </a:r>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dirty="0"/>
          </a:p>
        </p:txBody>
      </p:sp>
    </p:spTree>
    <p:extLst>
      <p:ext uri="{BB962C8B-B14F-4D97-AF65-F5344CB8AC3E}">
        <p14:creationId xmlns:p14="http://schemas.microsoft.com/office/powerpoint/2010/main" val="62818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participants auraient fait un exercice dans M1.S3. pour identifier ces éléments dans leur contexte, et ceux-ci devraient être affichés. Référez-vous à ceux-ci pour revoir l'analyse contextuelle qu'ils ont faite.</a:t>
            </a:r>
          </a:p>
          <a:p>
            <a:endParaRPr lang="fr-FR" dirty="0"/>
          </a:p>
          <a:p>
            <a:r>
              <a:rPr lang="fr-FR" dirty="0"/>
              <a:t>Les liens étroits entre les systèmes officiels et non officiels rendent l'environnement global de protection de l'enfance plus solide, plus approprié et plus pertinent.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65774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baseline="0" dirty="0"/>
              <a:t>Cette question pourrait être utilisée pour susciter un très bref remue-méninges entre les participants et leurs voisins. Elle pourrait également être réalisée sur </a:t>
            </a:r>
            <a:r>
              <a:rPr lang="fr-FR" b="1" baseline="0" dirty="0"/>
              <a:t>Mentimeter.com </a:t>
            </a:r>
            <a:r>
              <a:rPr lang="fr-FR" b="0" baseline="0" dirty="0"/>
              <a:t>en utilisant le format </a:t>
            </a:r>
            <a:r>
              <a:rPr lang="fr-FR" b="1" baseline="0" dirty="0"/>
              <a:t>Ouvert.</a:t>
            </a:r>
            <a:endParaRPr lang="en-US" b="1" baseline="0" dirty="0"/>
          </a:p>
          <a:p>
            <a:endParaRPr lang="en-US" dirty="0"/>
          </a:p>
          <a:p>
            <a:r>
              <a:rPr lang="fr-FR" dirty="0"/>
              <a:t>Demandez aux participants de se rappeler de la séance M1.S2. sur la manière dont nous utilisons le modèle de l'écologie sociale pour aborder la programmation de la protection de l'enfance, et comment une approche systémique s'aligne avec cela, car elle aborde la protection de l'enfance de manière holistique, en examinant les différentes couches de l'écologie de l'enfant.</a:t>
            </a:r>
            <a:endParaRPr lang="en-US" dirty="0"/>
          </a:p>
          <a:p>
            <a:endParaRPr lang="en-US" dirty="0"/>
          </a:p>
          <a:p>
            <a:r>
              <a:rPr lang="fr-FR" dirty="0"/>
              <a:t>Les efforts de protection de l'enfance, tant dans le contexte du développement que dans celui de l'aide humanitaire, ont connu une évolution importante au cours de la dernière décennie, passant d'une focalisation sur la prise en charge de risques particuliers et de catégories d'enfants vulnérables à la reconnaissance du fait qu'une approche systémique de la protection permet d'adopter une démarche plus globale et plus durable pour protéger les enfants vulnérables et renforcer leur résilience afin d'atténuer les effets potentiels de préjudices futurs. Le modèle socio-écologique soutient ce point de vue.</a:t>
            </a:r>
          </a:p>
          <a:p>
            <a:endParaRPr lang="en-US" dirty="0"/>
          </a:p>
          <a:p>
            <a:r>
              <a:rPr lang="fr-FR" dirty="0"/>
              <a:t>Le renforcement des systèmes de protection de l'enfance est non seulement possible, mais essentiel dans les situations humanitaires, car les situations d’urgences peuvent offrir des possibilités de renforcer les systèmes au niveau communautaire, ce qui permet de les intégrer dans les systèmes officiels après la</a:t>
            </a:r>
            <a:r>
              <a:rPr lang="fr-FR" baseline="0" dirty="0"/>
              <a:t> situation d’</a:t>
            </a:r>
            <a:r>
              <a:rPr lang="fr-FR" dirty="0"/>
              <a:t>urgence. Là où les systèmes officiels de protection de l'enfance étaient auparavant faibles, la réponse humanitaire avec une approche systémique offre la possibilité de mobiliser les ressources humanitaires pour «reconstruire en mieux» et établir des systèmes de protection de l'enfance efficaces et durables dans le processus de rétablissement.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7</a:t>
            </a:fld>
            <a:endParaRPr lang="en-US" dirty="0"/>
          </a:p>
        </p:txBody>
      </p:sp>
    </p:spTree>
    <p:extLst>
      <p:ext uri="{BB962C8B-B14F-4D97-AF65-F5344CB8AC3E}">
        <p14:creationId xmlns:p14="http://schemas.microsoft.com/office/powerpoint/2010/main" val="63919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efforts de protection de l'enfance, tant dans le contexte du développement que dans celui de l'aide humanitaire, ont connu une évolution importante au cours de la dernière décennie, passant d'une focalisation sur la prise en charge de risques particuliers et de catégories d'enfants vulnérables à la reconnaissance du fait qu'une approche systémique de la protection permet d'adopter une démarche plus globale et plus durable pour protéger les enfants vulnérables et renforcer leur résilience afin d'atténuer les effets potentiels de préjudices futurs. Le modèle socio-écologique soutient ce point de vue.</a:t>
            </a:r>
          </a:p>
          <a:p>
            <a:endParaRPr lang="fr-FR" dirty="0"/>
          </a:p>
          <a:p>
            <a:r>
              <a:rPr lang="fr-FR" dirty="0"/>
              <a:t>Le renforcement des systèmes de protection de l'enfance est non seulement possible, mais essentiel dans les situations humanitaires, car les situations d’urgences peuvent offrir des possibilités de renforcer les systèmes au niveau communautaire, ce qui permet de les intégrer dans les systèmes officiels après la</a:t>
            </a:r>
            <a:r>
              <a:rPr lang="fr-FR" baseline="0" dirty="0"/>
              <a:t> situation d’</a:t>
            </a:r>
            <a:r>
              <a:rPr lang="fr-FR" dirty="0"/>
              <a:t>urgence. Là où les systèmes officiels de protection de l'enfance étaient auparavant faibles, la réponse humanitaire avec une approche systémique offre la possibilité de mobiliser les ressources humanitaires pour «reconstruire en mieux» et établir des systèmes de protection de l'enfance efficaces et durables dans le processus de rétablissement.</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8</a:t>
            </a:fld>
            <a:endParaRPr lang="en-US" dirty="0"/>
          </a:p>
        </p:txBody>
      </p:sp>
    </p:spTree>
    <p:extLst>
      <p:ext uri="{BB962C8B-B14F-4D97-AF65-F5344CB8AC3E}">
        <p14:creationId xmlns:p14="http://schemas.microsoft.com/office/powerpoint/2010/main" val="3300972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dirty="0"/>
              <a:t>Demandez aux participants de se rappeler la séance précédente sur l'état des lieux des ressources communautaires en matière de protection de l'enfance et des risques dans le cadre d'une analyse contextuelle approfondie (M2.S3. et M2.S5.). Ces séances mettent principalement l'accent sur les systèmes de protection de l'enfance au niveau communautaire, les considérations relatives à la planification et à la mise en œuvre des exercices de réalisation de l'état des lieux, les personnes qui devraient être impliquées et les risques potentiels. </a:t>
            </a:r>
            <a:endParaRPr lang="en-US" baseline="0" dirty="0"/>
          </a:p>
          <a:p>
            <a:endParaRPr lang="fr-FR" dirty="0"/>
          </a:p>
          <a:p>
            <a:r>
              <a:rPr lang="fr-FR" dirty="0"/>
              <a:t>La prochaine séance demandera aux participants de réfléchir à la manière dont ils peuvent s'informer sur les éléments du </a:t>
            </a:r>
            <a:r>
              <a:rPr lang="fr-FR" b="1" dirty="0"/>
              <a:t>système officiel </a:t>
            </a:r>
            <a:r>
              <a:rPr lang="fr-FR" dirty="0"/>
              <a:t>et sur la manière dont ils peuvent être touchés par les situations d'urgence.</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9</a:t>
            </a:fld>
            <a:endParaRPr lang="en-US" dirty="0"/>
          </a:p>
        </p:txBody>
      </p:sp>
    </p:spTree>
    <p:extLst>
      <p:ext uri="{BB962C8B-B14F-4D97-AF65-F5344CB8AC3E}">
        <p14:creationId xmlns:p14="http://schemas.microsoft.com/office/powerpoint/2010/main" val="3513391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extLst>
      <p:ext uri="{BB962C8B-B14F-4D97-AF65-F5344CB8AC3E}">
        <p14:creationId xmlns:p14="http://schemas.microsoft.com/office/powerpoint/2010/main" val="1537597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extLst>
      <p:ext uri="{BB962C8B-B14F-4D97-AF65-F5344CB8AC3E}">
        <p14:creationId xmlns:p14="http://schemas.microsoft.com/office/powerpoint/2010/main" val="306759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extLst>
      <p:ext uri="{BB962C8B-B14F-4D97-AF65-F5344CB8AC3E}">
        <p14:creationId xmlns:p14="http://schemas.microsoft.com/office/powerpoint/2010/main" val="2185871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extLst>
      <p:ext uri="{BB962C8B-B14F-4D97-AF65-F5344CB8AC3E}">
        <p14:creationId xmlns:p14="http://schemas.microsoft.com/office/powerpoint/2010/main" val="1529970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092630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solidFill>
                  <a:srgbClr val="545554"/>
                </a:solidFill>
              </a:rPr>
              <a:pPr/>
              <a:t>4/27/2020</a:t>
            </a:fld>
            <a:endParaRPr lang="en-US" dirty="0">
              <a:solidFill>
                <a:srgbClr val="545554"/>
              </a:solidFill>
            </a:endParaRPr>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469235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solidFill>
                  <a:srgbClr val="545554"/>
                </a:solidFill>
              </a:rPr>
              <a:pPr/>
              <a:t>4/27/2020</a:t>
            </a:fld>
            <a:endParaRPr lang="en-US" dirty="0">
              <a:solidFill>
                <a:srgbClr val="545554"/>
              </a:solidFill>
            </a:endParaRPr>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656895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solidFill>
                  <a:srgbClr val="545554"/>
                </a:solidFill>
              </a:rPr>
              <a:pPr/>
              <a:t>4/27/2020</a:t>
            </a:fld>
            <a:endParaRPr lang="en-US" dirty="0">
              <a:solidFill>
                <a:srgbClr val="545554"/>
              </a:solidFill>
            </a:endParaRPr>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345230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solidFill>
                  <a:srgbClr val="545554"/>
                </a:solidFill>
              </a:rPr>
              <a:pPr/>
              <a:t>4/27/2020</a:t>
            </a:fld>
            <a:endParaRPr lang="en-US" dirty="0">
              <a:solidFill>
                <a:srgbClr val="545554"/>
              </a:solidFill>
            </a:endParaRPr>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26282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18670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4136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714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022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1908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616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extLst>
      <p:ext uri="{BB962C8B-B14F-4D97-AF65-F5344CB8AC3E}">
        <p14:creationId xmlns:p14="http://schemas.microsoft.com/office/powerpoint/2010/main" val="2992408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7018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6727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650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677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0062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15203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7832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4765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51151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ext uri="{BB962C8B-B14F-4D97-AF65-F5344CB8AC3E}">
        <p14:creationId xmlns:p14="http://schemas.microsoft.com/office/powerpoint/2010/main" val="2199497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ext uri="{BB962C8B-B14F-4D97-AF65-F5344CB8AC3E}">
        <p14:creationId xmlns:p14="http://schemas.microsoft.com/office/powerpoint/2010/main" val="28227421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ext uri="{BB962C8B-B14F-4D97-AF65-F5344CB8AC3E}">
        <p14:creationId xmlns:p14="http://schemas.microsoft.com/office/powerpoint/2010/main" val="1016134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ext uri="{BB962C8B-B14F-4D97-AF65-F5344CB8AC3E}">
        <p14:creationId xmlns:p14="http://schemas.microsoft.com/office/powerpoint/2010/main" val="181244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6776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8153936" y="6448427"/>
            <a:ext cx="1396623" cy="180974"/>
          </a:xfrm>
          <a:prstGeom prst="rect">
            <a:avLst/>
          </a:prstGeom>
        </p:spPr>
        <p:txBody>
          <a:bodyPr/>
          <a:lstStyle/>
          <a:p>
            <a:fld id="{EDF33987-6305-4E2A-BF18-EF013ECE927B}" type="datetimeFigureOut">
              <a:rPr lang="en-US">
                <a:solidFill>
                  <a:srgbClr val="545554"/>
                </a:solidFill>
              </a:rPr>
              <a:pPr/>
              <a:t>4/27/2020</a:t>
            </a:fld>
            <a:endParaRPr dirty="0">
              <a:solidFill>
                <a:srgbClr val="545554"/>
              </a:solidFill>
            </a:endParaRPr>
          </a:p>
        </p:txBody>
      </p:sp>
      <p:sp>
        <p:nvSpPr>
          <p:cNvPr id="5" name="Footer Placeholder 4"/>
          <p:cNvSpPr>
            <a:spLocks noGrp="1"/>
          </p:cNvSpPr>
          <p:nvPr>
            <p:ph type="ftr" sz="quarter" idx="11"/>
          </p:nvPr>
        </p:nvSpPr>
        <p:spPr>
          <a:xfrm>
            <a:off x="1209151" y="6448427"/>
            <a:ext cx="6639905" cy="180974"/>
          </a:xfrm>
          <a:prstGeom prst="rect">
            <a:avLst/>
          </a:prstGeom>
        </p:spPr>
        <p:txBody>
          <a:bodyPr/>
          <a:lstStyle/>
          <a:p>
            <a:endParaRPr dirty="0">
              <a:solidFill>
                <a:srgbClr val="545554"/>
              </a:solidFill>
            </a:endParaRPr>
          </a:p>
        </p:txBody>
      </p:sp>
      <p:sp>
        <p:nvSpPr>
          <p:cNvPr id="6" name="Slide Number Placeholder 5"/>
          <p:cNvSpPr>
            <a:spLocks noGrp="1"/>
          </p:cNvSpPr>
          <p:nvPr>
            <p:ph type="sldNum" sz="quarter" idx="12"/>
          </p:nvPr>
        </p:nvSpPr>
        <p:spPr>
          <a:xfrm>
            <a:off x="9830772" y="6448427"/>
            <a:ext cx="1143299" cy="180974"/>
          </a:xfrm>
          <a:prstGeom prst="rect">
            <a:avLst/>
          </a:prstGeom>
        </p:spPr>
        <p:txBody>
          <a:bodyPr/>
          <a:lstStyle/>
          <a:p>
            <a:fld id="{F36C87F6-986D-49E6-AF40-1B3A1EE8064D}" type="slidenum">
              <a:rPr>
                <a:solidFill>
                  <a:srgbClr val="545554"/>
                </a:solidFill>
              </a:rPr>
              <a:pPr/>
              <a:t>‹#›</a:t>
            </a:fld>
            <a:endParaRPr dirty="0">
              <a:solidFill>
                <a:srgbClr val="545554"/>
              </a:solidFill>
            </a:endParaRPr>
          </a:p>
        </p:txBody>
      </p:sp>
    </p:spTree>
    <p:extLst>
      <p:ext uri="{BB962C8B-B14F-4D97-AF65-F5344CB8AC3E}">
        <p14:creationId xmlns:p14="http://schemas.microsoft.com/office/powerpoint/2010/main" val="168617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heme" Target="../theme/theme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114000"/>
        </a:lnSpc>
        <a:spcBef>
          <a:spcPts val="0"/>
        </a:spcBef>
        <a:spcAft>
          <a:spcPts val="600"/>
        </a:spcAft>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114000"/>
        </a:lnSpc>
        <a:spcBef>
          <a:spcPts val="0"/>
        </a:spcBef>
        <a:spcAft>
          <a:spcPts val="600"/>
        </a:spcAft>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114000"/>
        </a:lnSpc>
        <a:spcBef>
          <a:spcPts val="0"/>
        </a:spcBef>
        <a:spcAft>
          <a:spcPts val="600"/>
        </a:spcAft>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114000"/>
        </a:lnSpc>
        <a:spcBef>
          <a:spcPts val="0"/>
        </a:spcBef>
        <a:spcAft>
          <a:spcPts val="600"/>
        </a:spcAft>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114000"/>
        </a:lnSpc>
        <a:spcBef>
          <a:spcPts val="0"/>
        </a:spcBef>
        <a:spcAft>
          <a:spcPts val="600"/>
        </a:spcAft>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4869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914650" y="1569156"/>
            <a:ext cx="6640054" cy="1174043"/>
          </a:xfrm>
        </p:spPr>
        <p:txBody>
          <a:bodyPr>
            <a:noAutofit/>
          </a:bodyPr>
          <a:lstStyle/>
          <a:p>
            <a:r>
              <a:rPr lang="en-US" dirty="0"/>
              <a:t>Module 2: </a:t>
            </a:r>
            <a:r>
              <a:rPr lang="fr-FR" dirty="0"/>
              <a:t>Accroître nos capacités</a:t>
            </a:r>
          </a:p>
          <a:p>
            <a:r>
              <a:rPr lang="fr-FR" dirty="0"/>
              <a:t> d’engagement communautaire</a:t>
            </a:r>
            <a:endParaRPr lang="en-US" dirty="0"/>
          </a:p>
        </p:txBody>
      </p:sp>
      <p:sp>
        <p:nvSpPr>
          <p:cNvPr id="5" name="Text Placeholder 4"/>
          <p:cNvSpPr>
            <a:spLocks noGrp="1"/>
          </p:cNvSpPr>
          <p:nvPr>
            <p:ph type="body" sz="quarter" idx="12"/>
          </p:nvPr>
        </p:nvSpPr>
        <p:spPr>
          <a:xfrm>
            <a:off x="1272736" y="3509122"/>
            <a:ext cx="9646527" cy="1455738"/>
          </a:xfrm>
        </p:spPr>
        <p:txBody>
          <a:bodyPr/>
          <a:lstStyle/>
          <a:p>
            <a:r>
              <a:rPr lang="fr-FR" dirty="0"/>
              <a:t>Comment faciliter les liens entre les systèmes officiels et non officiels de protection de l’enfance</a:t>
            </a:r>
            <a:endParaRPr lang="en-US" dirty="0"/>
          </a:p>
        </p:txBody>
      </p:sp>
    </p:spTree>
    <p:extLst>
      <p:ext uri="{BB962C8B-B14F-4D97-AF65-F5344CB8AC3E}">
        <p14:creationId xmlns:p14="http://schemas.microsoft.com/office/powerpoint/2010/main" val="34309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Quand faire un état des lieux des systèmes officiels</a:t>
            </a:r>
            <a:r>
              <a:rPr lang="en-US" dirty="0"/>
              <a:t>?</a:t>
            </a:r>
          </a:p>
        </p:txBody>
      </p:sp>
      <p:sp>
        <p:nvSpPr>
          <p:cNvPr id="4" name="Text Placeholder 3"/>
          <p:cNvSpPr>
            <a:spLocks noGrp="1"/>
          </p:cNvSpPr>
          <p:nvPr>
            <p:ph type="body" sz="quarter" idx="12"/>
          </p:nvPr>
        </p:nvSpPr>
        <p:spPr>
          <a:xfrm>
            <a:off x="1195754" y="2169135"/>
            <a:ext cx="9425354" cy="3729037"/>
          </a:xfrm>
        </p:spPr>
        <p:txBody>
          <a:bodyPr>
            <a:normAutofit/>
          </a:bodyPr>
          <a:lstStyle/>
          <a:p>
            <a:pPr marL="320040" indent="-320040">
              <a:buSzPct val="90000"/>
              <a:buFont typeface="Symbol" panose="05050102010706020507" pitchFamily="18" charset="2"/>
              <a:buChar char="·"/>
            </a:pPr>
            <a:r>
              <a:rPr lang="fr-FR" sz="2400" dirty="0"/>
              <a:t>Dans le cadre de l'élaboration de plans de préparation</a:t>
            </a:r>
          </a:p>
          <a:p>
            <a:pPr marL="320040" indent="-320040">
              <a:buSzPct val="90000"/>
              <a:buFont typeface="Symbol" panose="05050102010706020507" pitchFamily="18" charset="2"/>
              <a:buChar char="·"/>
            </a:pPr>
            <a:r>
              <a:rPr lang="fr-FR" sz="2400" dirty="0"/>
              <a:t>Au début d'une intervention humanitaire, en s'appuyant sur les informations documentées pour la planification de la préparation</a:t>
            </a:r>
          </a:p>
          <a:p>
            <a:pPr marL="320040" indent="-320040">
              <a:buSzPct val="90000"/>
              <a:buFont typeface="Symbol" panose="05050102010706020507" pitchFamily="18" charset="2"/>
              <a:buChar char="·"/>
            </a:pPr>
            <a:r>
              <a:rPr lang="fr-FR" sz="2400" dirty="0"/>
              <a:t>Dans le cadre d'une analyse continue des changements de contexte pour adapter la programmation de manière appropriée.</a:t>
            </a:r>
            <a:endParaRPr lang="en-US" sz="2400" dirty="0"/>
          </a:p>
        </p:txBody>
      </p:sp>
    </p:spTree>
    <p:extLst>
      <p:ext uri="{BB962C8B-B14F-4D97-AF65-F5344CB8AC3E}">
        <p14:creationId xmlns:p14="http://schemas.microsoft.com/office/powerpoint/2010/main" val="1730425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3" y="364515"/>
            <a:ext cx="7300912" cy="1271587"/>
          </a:xfrm>
        </p:spPr>
        <p:txBody>
          <a:bodyPr>
            <a:normAutofit fontScale="85000" lnSpcReduction="20000"/>
          </a:bodyPr>
          <a:lstStyle/>
          <a:p>
            <a:r>
              <a:rPr lang="fr-FR" dirty="0"/>
              <a:t>Exercice: Que voulons-nous apprendre sur les systèmes officiels de protection de l'enfance</a:t>
            </a:r>
            <a:r>
              <a:rPr lang="en-US" dirty="0"/>
              <a:t>?</a:t>
            </a:r>
          </a:p>
        </p:txBody>
      </p:sp>
      <p:sp>
        <p:nvSpPr>
          <p:cNvPr id="3" name="Text Placeholder 2"/>
          <p:cNvSpPr>
            <a:spLocks noGrp="1"/>
          </p:cNvSpPr>
          <p:nvPr>
            <p:ph type="body" sz="quarter" idx="12"/>
          </p:nvPr>
        </p:nvSpPr>
        <p:spPr>
          <a:xfrm>
            <a:off x="4381866" y="1677865"/>
            <a:ext cx="7300912" cy="4019550"/>
          </a:xfrm>
        </p:spPr>
        <p:txBody>
          <a:bodyPr>
            <a:normAutofit/>
          </a:bodyPr>
          <a:lstStyle/>
          <a:p>
            <a:pPr marL="365760" indent="-365760">
              <a:buFont typeface="+mj-lt"/>
              <a:buAutoNum type="arabicPeriod"/>
            </a:pPr>
            <a:r>
              <a:rPr lang="fr-FR" sz="2000" dirty="0"/>
              <a:t>Répartissez les participants en quatre petits groupes.</a:t>
            </a:r>
          </a:p>
          <a:p>
            <a:pPr marL="365760" indent="-365760">
              <a:buFont typeface="+mj-lt"/>
              <a:buAutoNum type="arabicPeriod"/>
            </a:pPr>
            <a:r>
              <a:rPr lang="fr-FR" sz="2000" dirty="0"/>
              <a:t>Chaque groupe aura 10 minutes pour faire un remue-méninges sur les réponses à cette question.</a:t>
            </a:r>
          </a:p>
          <a:p>
            <a:pPr marL="365760" indent="-365760">
              <a:buFont typeface="+mj-lt"/>
              <a:buAutoNum type="arabicPeriod"/>
            </a:pPr>
            <a:r>
              <a:rPr lang="fr-FR" sz="2000" dirty="0"/>
              <a:t>Les petits groupes se combineront pour former deux grands groupes. Les participants partageront les réponses de la première discussion, et en tant que grand groupe, ils se mettront d'accord sur les éléments les plus importants en 20 minutes.</a:t>
            </a:r>
          </a:p>
          <a:p>
            <a:pPr marL="365760" indent="-365760">
              <a:buFont typeface="+mj-lt"/>
              <a:buAutoNum type="arabicPeriod"/>
            </a:pPr>
            <a:r>
              <a:rPr lang="fr-FR" sz="2000" dirty="0"/>
              <a:t>Chaque groupe présentera ses résultats à l'autre (15 minutes)</a:t>
            </a:r>
            <a:endParaRPr lang="en-US" sz="2000" dirty="0"/>
          </a:p>
          <a:p>
            <a:pPr marL="514350" indent="-514350">
              <a:buFont typeface="+mj-lt"/>
              <a:buAutoNum type="arabicPeriod"/>
            </a:pPr>
            <a:endParaRPr lang="en-US" sz="2000" dirty="0"/>
          </a:p>
        </p:txBody>
      </p:sp>
      <p:pic>
        <p:nvPicPr>
          <p:cNvPr id="5" name="Picture 4"/>
          <p:cNvPicPr>
            <a:picLocks noChangeAspect="1"/>
          </p:cNvPicPr>
          <p:nvPr/>
        </p:nvPicPr>
        <p:blipFill>
          <a:blip r:embed="rId3"/>
          <a:stretch>
            <a:fillRect/>
          </a:stretch>
        </p:blipFill>
        <p:spPr>
          <a:xfrm>
            <a:off x="9163783" y="5123234"/>
            <a:ext cx="2683119" cy="2687953"/>
          </a:xfrm>
          <a:prstGeom prst="rect">
            <a:avLst/>
          </a:prstGeom>
        </p:spPr>
      </p:pic>
    </p:spTree>
    <p:extLst>
      <p:ext uri="{BB962C8B-B14F-4D97-AF65-F5344CB8AC3E}">
        <p14:creationId xmlns:p14="http://schemas.microsoft.com/office/powerpoint/2010/main" val="200425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d'orientation</a:t>
            </a:r>
          </a:p>
        </p:txBody>
      </p:sp>
      <p:sp>
        <p:nvSpPr>
          <p:cNvPr id="3" name="Text Placeholder 2"/>
          <p:cNvSpPr>
            <a:spLocks noGrp="1"/>
          </p:cNvSpPr>
          <p:nvPr>
            <p:ph type="body" sz="quarter" idx="10"/>
          </p:nvPr>
        </p:nvSpPr>
        <p:spPr/>
        <p:txBody>
          <a:bodyPr>
            <a:normAutofit fontScale="77500" lnSpcReduction="20000"/>
          </a:bodyPr>
          <a:lstStyle/>
          <a:p>
            <a:r>
              <a:rPr lang="fr-FR" dirty="0"/>
              <a:t>Posez les questions suivantes à vous-même , ainsi qu'à votre équipe</a:t>
            </a:r>
            <a:r>
              <a:rPr lang="en-US" dirty="0"/>
              <a:t>:</a:t>
            </a:r>
          </a:p>
        </p:txBody>
      </p:sp>
      <p:sp>
        <p:nvSpPr>
          <p:cNvPr id="4" name="Text Placeholder 3"/>
          <p:cNvSpPr>
            <a:spLocks noGrp="1"/>
          </p:cNvSpPr>
          <p:nvPr>
            <p:ph type="body" sz="quarter" idx="12"/>
          </p:nvPr>
        </p:nvSpPr>
        <p:spPr>
          <a:xfrm>
            <a:off x="1078052" y="2614612"/>
            <a:ext cx="10093572" cy="3729037"/>
          </a:xfrm>
        </p:spPr>
        <p:txBody>
          <a:bodyPr>
            <a:normAutofit fontScale="92500" lnSpcReduction="20000"/>
          </a:bodyPr>
          <a:lstStyle/>
          <a:p>
            <a:pPr marL="365760" lvl="0" indent="-365760">
              <a:buFont typeface="+mj-lt"/>
              <a:buAutoNum type="arabicPeriod"/>
            </a:pPr>
            <a:r>
              <a:rPr lang="fr-FR" sz="2200" dirty="0"/>
              <a:t>Quels sont les éléments de votre réponse qui auront un impact sur le système de protection de l'enfance au sens large?</a:t>
            </a:r>
          </a:p>
          <a:p>
            <a:pPr marL="365760" lvl="0" indent="-365760">
              <a:buFont typeface="+mj-lt"/>
              <a:buAutoNum type="arabicPeriod"/>
            </a:pPr>
            <a:r>
              <a:rPr lang="fr-FR" sz="2200" dirty="0"/>
              <a:t>Existe-t-il des systèmes officiels qui pourraient être renforcés par les acteurs humanitaires?</a:t>
            </a:r>
          </a:p>
          <a:p>
            <a:pPr marL="365760" lvl="0" indent="-365760">
              <a:buFont typeface="+mj-lt"/>
              <a:buAutoNum type="arabicPeriod"/>
            </a:pPr>
            <a:r>
              <a:rPr lang="fr-FR" sz="2200" dirty="0"/>
              <a:t>Existe-t-il des systèmes officiels qui pourraient renforcer le travail des acteurs humanitaires?</a:t>
            </a:r>
          </a:p>
          <a:p>
            <a:pPr marL="365760" lvl="0" indent="-365760">
              <a:buFont typeface="+mj-lt"/>
              <a:buAutoNum type="arabicPeriod"/>
            </a:pPr>
            <a:r>
              <a:rPr lang="fr-FR" sz="2200" dirty="0"/>
              <a:t>Où est-ce que les acteurs humanitaires recrutent du personnel? Cela affaiblit-il les systèmes officiels de protection de l'enfance?</a:t>
            </a:r>
          </a:p>
          <a:p>
            <a:pPr marL="365760" lvl="0" indent="-365760">
              <a:buFont typeface="+mj-lt"/>
              <a:buAutoNum type="arabicPeriod"/>
            </a:pPr>
            <a:r>
              <a:rPr lang="fr-FR" sz="2200" dirty="0"/>
              <a:t>Y a-t-il des domaines où il y a eu des investissements à court terme, un manque de plans de transition ou des interventions qui ne s'appuient pas sur les structures existantes?</a:t>
            </a:r>
            <a:endParaRPr lang="en-US" sz="2200" dirty="0"/>
          </a:p>
          <a:p>
            <a:endParaRPr lang="en-US" dirty="0"/>
          </a:p>
        </p:txBody>
      </p:sp>
    </p:spTree>
    <p:extLst>
      <p:ext uri="{BB962C8B-B14F-4D97-AF65-F5344CB8AC3E}">
        <p14:creationId xmlns:p14="http://schemas.microsoft.com/office/powerpoint/2010/main" val="115742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023" y="1943100"/>
            <a:ext cx="8112642" cy="2309932"/>
          </a:xfrm>
        </p:spPr>
        <p:txBody>
          <a:bodyPr>
            <a:noAutofit/>
          </a:bodyPr>
          <a:lstStyle/>
          <a:p>
            <a:r>
              <a:rPr lang="fr-FR" sz="2800" dirty="0"/>
              <a:t>Quels rôles les acteurs humanitaires de la protection de l'enfance peuvent-ils jouer dans le renforcement des liens entre les systèmes officiels et non officiels</a:t>
            </a:r>
            <a:r>
              <a:rPr lang="en-US" sz="2800" dirty="0"/>
              <a:t>?</a:t>
            </a:r>
          </a:p>
        </p:txBody>
      </p:sp>
    </p:spTree>
    <p:extLst>
      <p:ext uri="{BB962C8B-B14F-4D97-AF65-F5344CB8AC3E}">
        <p14:creationId xmlns:p14="http://schemas.microsoft.com/office/powerpoint/2010/main" val="3360420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b="1" kern="1200" dirty="0">
                <a:solidFill>
                  <a:schemeClr val="accent4"/>
                </a:solidFill>
                <a:effectLst/>
                <a:latin typeface="Helvetica Neue" charset="0"/>
                <a:ea typeface="Helvetica Neue" charset="0"/>
                <a:cs typeface="Helvetica Neue" charset="0"/>
              </a:rPr>
              <a:t>Les acteurs humanitaires de la protection de l'enfance</a:t>
            </a:r>
            <a:r>
              <a:rPr lang="en-US" dirty="0"/>
              <a:t>:</a:t>
            </a:r>
          </a:p>
        </p:txBody>
      </p:sp>
      <p:sp>
        <p:nvSpPr>
          <p:cNvPr id="4" name="Text Placeholder 3"/>
          <p:cNvSpPr>
            <a:spLocks noGrp="1"/>
          </p:cNvSpPr>
          <p:nvPr>
            <p:ph type="body" sz="quarter" idx="12"/>
          </p:nvPr>
        </p:nvSpPr>
        <p:spPr>
          <a:xfrm>
            <a:off x="1154253" y="2309812"/>
            <a:ext cx="9519139" cy="3729037"/>
          </a:xfrm>
        </p:spPr>
        <p:txBody>
          <a:bodyPr>
            <a:normAutofit/>
          </a:bodyPr>
          <a:lstStyle/>
          <a:p>
            <a:pPr marL="320040" indent="-320040">
              <a:buSzPct val="90000"/>
              <a:buFont typeface="Symbol" panose="05050102010706020507" pitchFamily="18" charset="2"/>
              <a:buChar char="·"/>
            </a:pPr>
            <a:r>
              <a:rPr lang="fr-FR" sz="2000" dirty="0"/>
              <a:t>Évaluent les systèmes de protection de l'enfance afin d'identifier les facteurs de blocage et de développer des stratégies de renforcement</a:t>
            </a:r>
          </a:p>
          <a:p>
            <a:pPr marL="320040" indent="-320040">
              <a:buSzPct val="90000"/>
              <a:buFont typeface="Symbol" panose="05050102010706020507" pitchFamily="18" charset="2"/>
              <a:buChar char="·"/>
            </a:pPr>
            <a:r>
              <a:rPr lang="fr-FR" sz="2000" dirty="0"/>
              <a:t>Soutiennent les partenaires clés au sein des systèmes (par exemple, les acteurs étatiques, les ONG nationales et locales, les groupes communautaires, les enfants et leurs familles), par exemple en renforçant les liens entre les acteurs à différents niveaux et entre les secteurs (par exemple, en renforçant les voies de référencement)</a:t>
            </a:r>
          </a:p>
          <a:p>
            <a:pPr marL="320040" indent="-320040">
              <a:buSzPct val="90000"/>
              <a:buFont typeface="Symbol" panose="05050102010706020507" pitchFamily="18" charset="2"/>
              <a:buChar char="·"/>
            </a:pPr>
            <a:r>
              <a:rPr lang="fr-FR" sz="2000" dirty="0"/>
              <a:t>Mettent en place ou renforcé les mécanismes de coordination, élaboré des procédures opérationnelles standard, mis en place ou renforcé les systèmes de gestion de l'information</a:t>
            </a:r>
            <a:r>
              <a:rPr lang="en-US" sz="2000" dirty="0"/>
              <a:t> </a:t>
            </a:r>
          </a:p>
        </p:txBody>
      </p:sp>
    </p:spTree>
    <p:extLst>
      <p:ext uri="{BB962C8B-B14F-4D97-AF65-F5344CB8AC3E}">
        <p14:creationId xmlns:p14="http://schemas.microsoft.com/office/powerpoint/2010/main" val="500274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acteurs humanitaires de la protection de l'enfance:</a:t>
            </a:r>
            <a:endParaRPr lang="en-US" dirty="0"/>
          </a:p>
        </p:txBody>
      </p:sp>
      <p:sp>
        <p:nvSpPr>
          <p:cNvPr id="4" name="Text Placeholder 3"/>
          <p:cNvSpPr>
            <a:spLocks noGrp="1"/>
          </p:cNvSpPr>
          <p:nvPr>
            <p:ph type="body" sz="quarter" idx="12"/>
          </p:nvPr>
        </p:nvSpPr>
        <p:spPr>
          <a:xfrm>
            <a:off x="1154253" y="2309812"/>
            <a:ext cx="9519139" cy="3729037"/>
          </a:xfrm>
        </p:spPr>
        <p:txBody>
          <a:bodyPr>
            <a:normAutofit/>
          </a:bodyPr>
          <a:lstStyle/>
          <a:p>
            <a:pPr marL="320040" indent="-320040">
              <a:buSzPct val="90000"/>
              <a:buFont typeface="Symbol" panose="05050102010706020507" pitchFamily="18" charset="2"/>
              <a:buChar char="·"/>
            </a:pPr>
            <a:r>
              <a:rPr lang="fr-FR" sz="2100" dirty="0"/>
              <a:t>Soutiennent la planification d'urgence, l'élaboration de stratégies, le développement de la législation et le changement de politique </a:t>
            </a:r>
          </a:p>
          <a:p>
            <a:pPr marL="320040" indent="-320040">
              <a:buSzPct val="90000"/>
              <a:buFont typeface="Symbol" panose="05050102010706020507" pitchFamily="18" charset="2"/>
              <a:buChar char="·"/>
            </a:pPr>
            <a:r>
              <a:rPr lang="fr-FR" sz="2100" dirty="0"/>
              <a:t>Soutiennent la contextualisation des normes minimales de protection de l'enfance </a:t>
            </a:r>
          </a:p>
          <a:p>
            <a:pPr marL="320040" indent="-320040">
              <a:buSzPct val="90000"/>
              <a:buFont typeface="Symbol" panose="05050102010706020507" pitchFamily="18" charset="2"/>
              <a:buChar char="·"/>
            </a:pPr>
            <a:r>
              <a:rPr lang="fr-FR" sz="2100" dirty="0"/>
              <a:t>Renforcent les capacités de la main-d'œuvre sociale et amélioré l'accès des enfants exclus aux services de protection de l'enfance</a:t>
            </a:r>
          </a:p>
          <a:p>
            <a:pPr marL="320040" indent="-320040">
              <a:buSzPct val="90000"/>
              <a:buFont typeface="Symbol" panose="05050102010706020507" pitchFamily="18" charset="2"/>
              <a:buChar char="·"/>
            </a:pPr>
            <a:r>
              <a:rPr lang="fr-FR" sz="2100" dirty="0"/>
              <a:t>Soutiennent la réduction des risques de catastrophes menée par des enfants ou centrée sur les enfants dans le cadre des efforts locaux et nationaux</a:t>
            </a:r>
            <a:endParaRPr lang="en-US" sz="2100" dirty="0"/>
          </a:p>
        </p:txBody>
      </p:sp>
    </p:spTree>
    <p:extLst>
      <p:ext uri="{BB962C8B-B14F-4D97-AF65-F5344CB8AC3E}">
        <p14:creationId xmlns:p14="http://schemas.microsoft.com/office/powerpoint/2010/main" val="792652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6022" y="789540"/>
            <a:ext cx="10820015" cy="539530"/>
          </a:xfrm>
        </p:spPr>
        <p:txBody>
          <a:bodyPr>
            <a:normAutofit/>
          </a:bodyPr>
          <a:lstStyle/>
          <a:p>
            <a:r>
              <a:rPr lang="fr-FR" dirty="0"/>
              <a:t>Considérations</a:t>
            </a:r>
          </a:p>
        </p:txBody>
      </p:sp>
      <p:sp>
        <p:nvSpPr>
          <p:cNvPr id="4" name="Text Placeholder 3"/>
          <p:cNvSpPr>
            <a:spLocks noGrp="1"/>
          </p:cNvSpPr>
          <p:nvPr>
            <p:ph type="body" sz="quarter" idx="12"/>
          </p:nvPr>
        </p:nvSpPr>
        <p:spPr>
          <a:xfrm>
            <a:off x="994558" y="1468505"/>
            <a:ext cx="9870665" cy="4751541"/>
          </a:xfrm>
        </p:spPr>
        <p:txBody>
          <a:bodyPr>
            <a:normAutofit fontScale="92500" lnSpcReduction="20000"/>
          </a:bodyPr>
          <a:lstStyle/>
          <a:p>
            <a:pPr>
              <a:buSzPct val="90000"/>
              <a:buFont typeface="Symbol" panose="05050102010706020507" pitchFamily="18" charset="2"/>
              <a:buChar char="·"/>
            </a:pPr>
            <a:r>
              <a:rPr lang="fr-FR" sz="2200" dirty="0"/>
              <a:t>Dans certains contextes, les systèmes officiels peuvent ne pas être présents, solides ou accessibles.</a:t>
            </a:r>
          </a:p>
          <a:p>
            <a:pPr>
              <a:buSzPct val="90000"/>
              <a:buFont typeface="Symbol" panose="05050102010706020507" pitchFamily="18" charset="2"/>
              <a:buChar char="·"/>
            </a:pPr>
            <a:r>
              <a:rPr lang="fr-FR" sz="2200" dirty="0"/>
              <a:t>Les systèmes officiels peuvent également être considérés comme étant inadéquats, et les membres de la communauté peuvent préférer se tourner vers les systèmes locaux et non officiels pour obtenir le soutien nécessaire.</a:t>
            </a:r>
          </a:p>
          <a:p>
            <a:pPr>
              <a:buSzPct val="90000"/>
              <a:buFont typeface="Symbol" panose="05050102010706020507" pitchFamily="18" charset="2"/>
              <a:buChar char="·"/>
            </a:pPr>
            <a:r>
              <a:rPr lang="fr-FR" sz="2200" dirty="0"/>
              <a:t>Les acteurs humanitaires doivent: </a:t>
            </a:r>
            <a:r>
              <a:rPr lang="en-US" sz="2200" dirty="0"/>
              <a:t> </a:t>
            </a:r>
          </a:p>
          <a:p>
            <a:pPr marL="731520" lvl="1" indent="-274320">
              <a:buFont typeface="Wingdings" panose="05000000000000000000" pitchFamily="2" charset="2"/>
              <a:buChar char="§"/>
            </a:pPr>
            <a:r>
              <a:rPr lang="fr-FR" sz="1900" dirty="0"/>
              <a:t>Écouter les membres de la communauté pour comprendre leurs perceptions et leurs relations avec les systèmes officiels.</a:t>
            </a:r>
            <a:endParaRPr lang="en-US" sz="1900" dirty="0"/>
          </a:p>
          <a:p>
            <a:pPr lvl="2"/>
            <a:r>
              <a:rPr lang="fr-FR" sz="1700" dirty="0"/>
              <a:t>Sont-ils influencés par la dynamique du pouvoir ou la fragmentation sociale</a:t>
            </a:r>
            <a:r>
              <a:rPr lang="en-US" sz="1900" dirty="0"/>
              <a:t>?</a:t>
            </a:r>
          </a:p>
          <a:p>
            <a:pPr marL="731520" lvl="1" indent="-274320">
              <a:buSzPct val="90000"/>
              <a:buFont typeface="Symbol" panose="05050102010706020507" pitchFamily="18" charset="2"/>
              <a:buChar char="·"/>
            </a:pPr>
            <a:r>
              <a:rPr lang="fr-FR" sz="1900" dirty="0"/>
              <a:t>Réfléchir sur leur propre compréhension du contexte </a:t>
            </a:r>
          </a:p>
          <a:p>
            <a:pPr marL="731520" lvl="1" indent="-274320">
              <a:buSzPct val="90000"/>
              <a:buFont typeface="Symbol" panose="05050102010706020507" pitchFamily="18" charset="2"/>
              <a:buChar char="·"/>
            </a:pPr>
            <a:r>
              <a:rPr lang="fr-FR" sz="1900" dirty="0"/>
              <a:t>Réfléchir sur les préjugés ou les hypothèses qu'ils peuvent avoir et qui peuvent influencer l'interaction avec les systèmes non officiels.</a:t>
            </a:r>
          </a:p>
          <a:p>
            <a:pPr marL="731520" lvl="1" indent="-274320">
              <a:buSzPct val="90000"/>
              <a:buFont typeface="Symbol" panose="05050102010706020507" pitchFamily="18" charset="2"/>
              <a:buChar char="·"/>
            </a:pPr>
            <a:r>
              <a:rPr lang="fr-FR" sz="1900" dirty="0"/>
              <a:t>Examiner comment ils peuvent plaider en faveur d'une plus grande portée des systèmes officiels dans la communauté, si  possible, en dialoguant avec la communauté</a:t>
            </a:r>
            <a:endParaRPr lang="en-US" sz="1900" dirty="0"/>
          </a:p>
        </p:txBody>
      </p:sp>
    </p:spTree>
    <p:extLst>
      <p:ext uri="{BB962C8B-B14F-4D97-AF65-F5344CB8AC3E}">
        <p14:creationId xmlns:p14="http://schemas.microsoft.com/office/powerpoint/2010/main" val="1975459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Questions d'orientation pour identifier d'éventuelles interventions</a:t>
            </a:r>
          </a:p>
        </p:txBody>
      </p:sp>
      <p:sp>
        <p:nvSpPr>
          <p:cNvPr id="5" name="TextBox 4"/>
          <p:cNvSpPr txBox="1"/>
          <p:nvPr/>
        </p:nvSpPr>
        <p:spPr>
          <a:xfrm>
            <a:off x="857762" y="1967394"/>
            <a:ext cx="3071446" cy="1569660"/>
          </a:xfrm>
          <a:prstGeom prst="rect">
            <a:avLst/>
          </a:prstGeom>
          <a:noFill/>
          <a:ln>
            <a:solidFill>
              <a:schemeClr val="accent4">
                <a:lumMod val="50000"/>
              </a:schemeClr>
            </a:solidFill>
          </a:ln>
        </p:spPr>
        <p:txBody>
          <a:bodyPr wrap="square" rtlCol="0">
            <a:spAutoFit/>
          </a:bodyPr>
          <a:lstStyle/>
          <a:p>
            <a:r>
              <a:rPr lang="fr-FR" sz="1600" b="1" dirty="0"/>
              <a:t>Résultats</a:t>
            </a:r>
            <a:r>
              <a:rPr lang="en-US" sz="1600" b="1" dirty="0"/>
              <a:t>: </a:t>
            </a:r>
            <a:r>
              <a:rPr lang="fr-FR" sz="1600" i="1" dirty="0"/>
              <a:t>Quels sont les résultats des actions des systèmes de protection de l'enfance dans ce contexte? Comment le comportement des systèmes affecte-t-il les enfants? </a:t>
            </a:r>
            <a:r>
              <a:rPr lang="en-US" sz="1600" i="1" dirty="0"/>
              <a:t> </a:t>
            </a:r>
          </a:p>
        </p:txBody>
      </p:sp>
      <p:sp>
        <p:nvSpPr>
          <p:cNvPr id="6" name="TextBox 5"/>
          <p:cNvSpPr txBox="1"/>
          <p:nvPr/>
        </p:nvSpPr>
        <p:spPr>
          <a:xfrm>
            <a:off x="4378100" y="2132850"/>
            <a:ext cx="3071446" cy="1077218"/>
          </a:xfrm>
          <a:prstGeom prst="rect">
            <a:avLst/>
          </a:prstGeom>
          <a:noFill/>
          <a:ln>
            <a:solidFill>
              <a:schemeClr val="accent4">
                <a:lumMod val="50000"/>
              </a:schemeClr>
            </a:solidFill>
          </a:ln>
        </p:spPr>
        <p:txBody>
          <a:bodyPr wrap="square" rtlCol="0">
            <a:spAutoFit/>
          </a:bodyPr>
          <a:lstStyle/>
          <a:p>
            <a:r>
              <a:rPr lang="fr-BE" sz="1600" b="1" dirty="0"/>
              <a:t>Systèmes</a:t>
            </a:r>
            <a:r>
              <a:rPr lang="en-US" sz="1600" b="1" dirty="0"/>
              <a:t>: </a:t>
            </a:r>
            <a:r>
              <a:rPr lang="fr-FR" sz="1600" i="1" dirty="0"/>
              <a:t>Quels sont les systèmes de protection de l'enfance qui existent en ce lieu? À quel niveau fonctionnent-ils?</a:t>
            </a:r>
            <a:endParaRPr lang="en-US" sz="1600" i="1" dirty="0"/>
          </a:p>
        </p:txBody>
      </p:sp>
      <p:sp>
        <p:nvSpPr>
          <p:cNvPr id="7" name="TextBox 6"/>
          <p:cNvSpPr txBox="1"/>
          <p:nvPr/>
        </p:nvSpPr>
        <p:spPr>
          <a:xfrm>
            <a:off x="857762" y="5376695"/>
            <a:ext cx="3071446" cy="830997"/>
          </a:xfrm>
          <a:prstGeom prst="rect">
            <a:avLst/>
          </a:prstGeom>
          <a:noFill/>
          <a:ln>
            <a:solidFill>
              <a:schemeClr val="accent4">
                <a:lumMod val="50000"/>
              </a:schemeClr>
            </a:solidFill>
          </a:ln>
        </p:spPr>
        <p:txBody>
          <a:bodyPr wrap="square" rtlCol="0">
            <a:spAutoFit/>
          </a:bodyPr>
          <a:lstStyle/>
          <a:p>
            <a:r>
              <a:rPr lang="fr-FR" sz="1600" b="1" dirty="0"/>
              <a:t>Normes</a:t>
            </a:r>
            <a:r>
              <a:rPr lang="en-US" sz="1600" b="1" dirty="0"/>
              <a:t>: </a:t>
            </a:r>
            <a:r>
              <a:rPr lang="fr-FR" sz="1600" i="1" dirty="0"/>
              <a:t>Quelles sont les normes socioculturelles sur lesquelles les systèmes sont basés? </a:t>
            </a:r>
            <a:endParaRPr lang="en-US" sz="1600" i="1" dirty="0"/>
          </a:p>
        </p:txBody>
      </p:sp>
      <p:sp>
        <p:nvSpPr>
          <p:cNvPr id="8" name="TextBox 7"/>
          <p:cNvSpPr txBox="1"/>
          <p:nvPr/>
        </p:nvSpPr>
        <p:spPr>
          <a:xfrm>
            <a:off x="7844714" y="4281782"/>
            <a:ext cx="3837947" cy="1846659"/>
          </a:xfrm>
          <a:prstGeom prst="rect">
            <a:avLst/>
          </a:prstGeom>
          <a:noFill/>
          <a:ln>
            <a:solidFill>
              <a:schemeClr val="accent4">
                <a:lumMod val="50000"/>
              </a:schemeClr>
            </a:solidFill>
          </a:ln>
        </p:spPr>
        <p:txBody>
          <a:bodyPr wrap="square" rtlCol="0">
            <a:spAutoFit/>
          </a:bodyPr>
          <a:lstStyle/>
          <a:p>
            <a:r>
              <a:rPr lang="en-US" sz="1600" b="1" dirty="0"/>
              <a:t>Continuum </a:t>
            </a:r>
            <a:r>
              <a:rPr lang="fr-FR" sz="1600" b="1" dirty="0"/>
              <a:t>d’action</a:t>
            </a:r>
            <a:r>
              <a:rPr lang="en-US" sz="1600" b="1" dirty="0"/>
              <a:t>: </a:t>
            </a:r>
            <a:r>
              <a:rPr lang="fr-FR" sz="1600" i="1" dirty="0"/>
              <a:t>Comment pouvons-nous compléter et soutenir tous les acteurs à tous les niveaux des systèmes existants afin d'offrir aux enfants et à leurs familles un large éventail d'actions de promotion, de prévention et d'intervention en matière de protection de l'enfance</a:t>
            </a:r>
            <a:r>
              <a:rPr lang="en-US" i="1" dirty="0"/>
              <a:t>?</a:t>
            </a:r>
          </a:p>
        </p:txBody>
      </p:sp>
      <p:sp>
        <p:nvSpPr>
          <p:cNvPr id="9" name="TextBox 8"/>
          <p:cNvSpPr txBox="1"/>
          <p:nvPr/>
        </p:nvSpPr>
        <p:spPr>
          <a:xfrm>
            <a:off x="7844715" y="2086683"/>
            <a:ext cx="3837948" cy="2062103"/>
          </a:xfrm>
          <a:prstGeom prst="rect">
            <a:avLst/>
          </a:prstGeom>
          <a:noFill/>
          <a:ln>
            <a:solidFill>
              <a:schemeClr val="accent4">
                <a:lumMod val="50000"/>
              </a:schemeClr>
            </a:solidFill>
          </a:ln>
        </p:spPr>
        <p:txBody>
          <a:bodyPr wrap="square" rtlCol="0">
            <a:spAutoFit/>
          </a:bodyPr>
          <a:lstStyle/>
          <a:p>
            <a:r>
              <a:rPr lang="fr-FR" sz="1600" b="1" dirty="0"/>
              <a:t>Rôle</a:t>
            </a:r>
            <a:r>
              <a:rPr lang="en-US" sz="1600" b="1" dirty="0"/>
              <a:t>: </a:t>
            </a:r>
            <a:r>
              <a:rPr lang="fr-FR" sz="1600" i="1" dirty="0"/>
              <a:t>Quel est votre rôle au sein des systèmes? Comment interagissez-vous avec eux et/ou les influencez-vous? Comment interagissent-ils avec vous et/ou vous influencent-ils? Comment les décisions que vous prenez </a:t>
            </a:r>
            <a:r>
              <a:rPr lang="en-US" sz="1600" i="1" dirty="0"/>
              <a:t>–</a:t>
            </a:r>
            <a:r>
              <a:rPr lang="fr-FR" sz="1600" i="1" dirty="0"/>
              <a:t> en rapport avec le travail que vous effectuez avec les systèmes </a:t>
            </a:r>
            <a:r>
              <a:rPr lang="en-US" sz="1600" i="1" dirty="0"/>
              <a:t>–</a:t>
            </a:r>
            <a:r>
              <a:rPr lang="fr-FR" sz="1600" i="1" dirty="0"/>
              <a:t> affectent-elles les enfants?</a:t>
            </a:r>
            <a:endParaRPr lang="en-US" sz="1600" i="1" dirty="0"/>
          </a:p>
        </p:txBody>
      </p:sp>
      <p:sp>
        <p:nvSpPr>
          <p:cNvPr id="10" name="TextBox 9"/>
          <p:cNvSpPr txBox="1"/>
          <p:nvPr/>
        </p:nvSpPr>
        <p:spPr>
          <a:xfrm>
            <a:off x="4427439" y="3436786"/>
            <a:ext cx="3071446" cy="2554545"/>
          </a:xfrm>
          <a:prstGeom prst="rect">
            <a:avLst/>
          </a:prstGeom>
          <a:noFill/>
          <a:ln>
            <a:solidFill>
              <a:schemeClr val="accent4">
                <a:lumMod val="50000"/>
              </a:schemeClr>
            </a:solidFill>
          </a:ln>
        </p:spPr>
        <p:txBody>
          <a:bodyPr wrap="square" rtlCol="0">
            <a:spAutoFit/>
          </a:bodyPr>
          <a:lstStyle/>
          <a:p>
            <a:r>
              <a:rPr lang="fr-FR" sz="1600" b="1" dirty="0"/>
              <a:t>Hypothèses</a:t>
            </a:r>
            <a:r>
              <a:rPr lang="en-US" sz="1600" b="1" dirty="0"/>
              <a:t>: </a:t>
            </a:r>
            <a:r>
              <a:rPr lang="fr-FR" sz="1600" i="1" dirty="0"/>
              <a:t>Quelles sont nos suppositions et nos préconceptions basées sur le contexte d'où nous venons? Basées sur les contextes dans lesquels nous avons travaillé dans le passé? Comment pouvons-nous les empêcher d'influencer notre compréhension des systèmes et du contexte dans lesquels nous travaillons actuellement?</a:t>
            </a:r>
            <a:endParaRPr lang="en-US" sz="1600" i="1" dirty="0"/>
          </a:p>
        </p:txBody>
      </p:sp>
      <p:sp>
        <p:nvSpPr>
          <p:cNvPr id="11" name="TextBox 10"/>
          <p:cNvSpPr txBox="1"/>
          <p:nvPr/>
        </p:nvSpPr>
        <p:spPr>
          <a:xfrm>
            <a:off x="857762" y="3680716"/>
            <a:ext cx="3071446" cy="1569660"/>
          </a:xfrm>
          <a:prstGeom prst="rect">
            <a:avLst/>
          </a:prstGeom>
          <a:noFill/>
          <a:ln>
            <a:solidFill>
              <a:schemeClr val="accent4">
                <a:lumMod val="50000"/>
              </a:schemeClr>
            </a:solidFill>
          </a:ln>
        </p:spPr>
        <p:txBody>
          <a:bodyPr wrap="square" rtlCol="0">
            <a:spAutoFit/>
          </a:bodyPr>
          <a:lstStyle/>
          <a:p>
            <a:r>
              <a:rPr lang="en-US" sz="1600" b="1" dirty="0"/>
              <a:t>Perceptions: </a:t>
            </a:r>
            <a:r>
              <a:rPr lang="fr-FR" sz="1600" i="1" dirty="0"/>
              <a:t>Comment les acteurs préexistants au sein des systèmes nous perçoivent-ils? Comment se perçoivent-ils les uns les autres? Comment sont-ils perçus par la communauté?</a:t>
            </a:r>
            <a:endParaRPr lang="en-US" sz="1600" i="1" dirty="0"/>
          </a:p>
        </p:txBody>
      </p:sp>
    </p:spTree>
    <p:extLst>
      <p:ext uri="{BB962C8B-B14F-4D97-AF65-F5344CB8AC3E}">
        <p14:creationId xmlns:p14="http://schemas.microsoft.com/office/powerpoint/2010/main" val="9169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Qui devrait être impliqué dans la facilitation des liens pour renforcer les systèmes de protection de l'enfance</a:t>
            </a:r>
            <a:r>
              <a:rPr lang="en-US" dirty="0"/>
              <a:t>?</a:t>
            </a:r>
          </a:p>
        </p:txBody>
      </p:sp>
      <p:sp>
        <p:nvSpPr>
          <p:cNvPr id="3" name="Text Placeholder 2"/>
          <p:cNvSpPr>
            <a:spLocks noGrp="1"/>
          </p:cNvSpPr>
          <p:nvPr>
            <p:ph type="body" sz="quarter" idx="10"/>
          </p:nvPr>
        </p:nvSpPr>
        <p:spPr>
          <a:xfrm>
            <a:off x="656022" y="1971675"/>
            <a:ext cx="10820015" cy="638175"/>
          </a:xfrm>
        </p:spPr>
        <p:txBody>
          <a:bodyPr>
            <a:noAutofit/>
          </a:bodyPr>
          <a:lstStyle/>
          <a:p>
            <a:r>
              <a:rPr lang="fr-FR" sz="2200" dirty="0"/>
              <a:t>La meilleure façon de parvenir à la durabilité et à l'impact pour les enfants est d'élargir notre compréhension du renforcement des systèmes pour y inclure:</a:t>
            </a:r>
            <a:endParaRPr lang="en-US" sz="2200" dirty="0"/>
          </a:p>
        </p:txBody>
      </p:sp>
      <p:sp>
        <p:nvSpPr>
          <p:cNvPr id="4" name="Text Placeholder 3"/>
          <p:cNvSpPr>
            <a:spLocks noGrp="1"/>
          </p:cNvSpPr>
          <p:nvPr>
            <p:ph type="body" sz="quarter" idx="12"/>
          </p:nvPr>
        </p:nvSpPr>
        <p:spPr>
          <a:xfrm>
            <a:off x="1347537" y="2990350"/>
            <a:ext cx="10128499" cy="3452812"/>
          </a:xfrm>
        </p:spPr>
        <p:txBody>
          <a:bodyPr>
            <a:normAutofit/>
          </a:bodyPr>
          <a:lstStyle/>
          <a:p>
            <a:pPr marL="320040" indent="-320040">
              <a:buSzPct val="90000"/>
              <a:buFont typeface="Symbol" panose="05050102010706020507" pitchFamily="18" charset="2"/>
              <a:buChar char="·"/>
            </a:pPr>
            <a:r>
              <a:rPr lang="fr-FR" sz="2000" dirty="0"/>
              <a:t>Les acteurs étatiques</a:t>
            </a:r>
          </a:p>
          <a:p>
            <a:pPr marL="320040" indent="-320040">
              <a:buSzPct val="90000"/>
              <a:buFont typeface="Symbol" panose="05050102010706020507" pitchFamily="18" charset="2"/>
              <a:buChar char="·"/>
            </a:pPr>
            <a:r>
              <a:rPr lang="fr-FR" sz="2000" dirty="0"/>
              <a:t>Les ONG internationales et nationales</a:t>
            </a:r>
          </a:p>
          <a:p>
            <a:pPr marL="320040" indent="-320040">
              <a:buSzPct val="90000"/>
              <a:buFont typeface="Symbol" panose="05050102010706020507" pitchFamily="18" charset="2"/>
              <a:buChar char="·"/>
            </a:pPr>
            <a:r>
              <a:rPr lang="fr-FR" sz="2000" dirty="0"/>
              <a:t>Les organisations de la société civile</a:t>
            </a:r>
          </a:p>
          <a:p>
            <a:pPr marL="320040" indent="-320040">
              <a:buSzPct val="90000"/>
              <a:buFont typeface="Symbol" panose="05050102010706020507" pitchFamily="18" charset="2"/>
              <a:buChar char="·"/>
            </a:pPr>
            <a:r>
              <a:rPr lang="fr-FR" sz="2000" dirty="0"/>
              <a:t>Les groupes communautaires</a:t>
            </a:r>
          </a:p>
          <a:p>
            <a:pPr marL="320040" indent="-320040">
              <a:buSzPct val="90000"/>
              <a:buFont typeface="Symbol" panose="05050102010706020507" pitchFamily="18" charset="2"/>
              <a:buChar char="·"/>
            </a:pPr>
            <a:r>
              <a:rPr lang="fr-FR" sz="2000" dirty="0"/>
              <a:t>Les autres secteurs humanitaires (par exemple, moyens de subsistance, santé, éducation)</a:t>
            </a:r>
          </a:p>
          <a:p>
            <a:pPr marL="320040" indent="-320040">
              <a:buSzPct val="90000"/>
              <a:buFont typeface="Symbol" panose="05050102010706020507" pitchFamily="18" charset="2"/>
              <a:buChar char="·"/>
            </a:pPr>
            <a:r>
              <a:rPr lang="fr-FR" sz="2000" dirty="0"/>
              <a:t>Les enfants et leurs familles</a:t>
            </a:r>
            <a:endParaRPr lang="en-US" sz="2000" b="1" dirty="0"/>
          </a:p>
        </p:txBody>
      </p:sp>
    </p:spTree>
    <p:extLst>
      <p:ext uri="{BB962C8B-B14F-4D97-AF65-F5344CB8AC3E}">
        <p14:creationId xmlns:p14="http://schemas.microsoft.com/office/powerpoint/2010/main" val="1544983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18148" y="365125"/>
            <a:ext cx="10515600" cy="1054601"/>
          </a:xfrm>
        </p:spPr>
        <p:txBody>
          <a:bodyPr>
            <a:noAutofit/>
          </a:bodyPr>
          <a:lstStyle/>
          <a:p>
            <a:r>
              <a:rPr lang="fr-FR" sz="2800" b="1" dirty="0">
                <a:solidFill>
                  <a:srgbClr val="95CD7A"/>
                </a:solidFill>
              </a:rPr>
              <a:t>Comment pouvons-nous faire en sorte que notre programmation soutienne ces processus</a:t>
            </a:r>
            <a:r>
              <a:rPr lang="en-US" sz="2800" b="1" dirty="0">
                <a:solidFill>
                  <a:srgbClr val="95CD7A"/>
                </a:solidFill>
              </a:rPr>
              <a:t>?</a:t>
            </a:r>
            <a:br>
              <a:rPr lang="en-US" sz="2800" b="1" dirty="0">
                <a:solidFill>
                  <a:srgbClr val="95CD7A"/>
                </a:solidFill>
              </a:rPr>
            </a:br>
            <a:endParaRPr lang="en-US" sz="2800" b="1" dirty="0">
              <a:solidFill>
                <a:srgbClr val="95CD7A"/>
              </a:solidFill>
            </a:endParaRPr>
          </a:p>
        </p:txBody>
      </p:sp>
      <p:graphicFrame>
        <p:nvGraphicFramePr>
          <p:cNvPr id="3" name="Table 2">
            <a:extLst>
              <a:ext uri="{FF2B5EF4-FFF2-40B4-BE49-F238E27FC236}">
                <a16:creationId xmlns:a16="http://schemas.microsoft.com/office/drawing/2014/main" id="{D429A4A2-6666-48C7-AAB7-DA1E8D558789}"/>
              </a:ext>
            </a:extLst>
          </p:cNvPr>
          <p:cNvGraphicFramePr>
            <a:graphicFrameLocks noGrp="1"/>
          </p:cNvGraphicFramePr>
          <p:nvPr>
            <p:extLst>
              <p:ext uri="{D42A27DB-BD31-4B8C-83A1-F6EECF244321}">
                <p14:modId xmlns:p14="http://schemas.microsoft.com/office/powerpoint/2010/main" val="1038179244"/>
              </p:ext>
            </p:extLst>
          </p:nvPr>
        </p:nvGraphicFramePr>
        <p:xfrm>
          <a:off x="1070810" y="1299411"/>
          <a:ext cx="8688652" cy="5387724"/>
        </p:xfrm>
        <a:graphic>
          <a:graphicData uri="http://schemas.openxmlformats.org/drawingml/2006/table">
            <a:tbl>
              <a:tblPr bandRow="1"/>
              <a:tblGrid>
                <a:gridCol w="4555278">
                  <a:extLst>
                    <a:ext uri="{9D8B030D-6E8A-4147-A177-3AD203B41FA5}">
                      <a16:colId xmlns:a16="http://schemas.microsoft.com/office/drawing/2014/main" val="2443907857"/>
                    </a:ext>
                  </a:extLst>
                </a:gridCol>
                <a:gridCol w="4133374">
                  <a:extLst>
                    <a:ext uri="{9D8B030D-6E8A-4147-A177-3AD203B41FA5}">
                      <a16:colId xmlns:a16="http://schemas.microsoft.com/office/drawing/2014/main" val="34669493"/>
                    </a:ext>
                  </a:extLst>
                </a:gridCol>
              </a:tblGrid>
              <a:tr h="206718">
                <a:tc>
                  <a:txBody>
                    <a:bodyPr/>
                    <a:lstStyle/>
                    <a:p>
                      <a:pPr algn="ctr">
                        <a:lnSpc>
                          <a:spcPct val="115000"/>
                        </a:lnSpc>
                        <a:spcAft>
                          <a:spcPts val="0"/>
                        </a:spcAft>
                      </a:pPr>
                      <a:r>
                        <a:rPr lang="en-US"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À FAIRE</a:t>
                      </a:r>
                      <a:endParaRPr lang="en-ZA" sz="1300" dirty="0">
                        <a:effectLst/>
                        <a:latin typeface="Calibri" panose="020F0502020204030204" pitchFamily="34" charset="0"/>
                        <a:ea typeface="Calibri" panose="020F0502020204030204" pitchFamily="34" charset="0"/>
                        <a:cs typeface="Calibri" panose="020F0502020204030204" pitchFamily="34" charset="0"/>
                      </a:endParaRPr>
                    </a:p>
                  </a:txBody>
                  <a:tcPr marL="51431" marR="51431"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4E79"/>
                    </a:solidFill>
                  </a:tcPr>
                </a:tc>
                <a:tc>
                  <a:txBody>
                    <a:bodyPr/>
                    <a:lstStyle/>
                    <a:p>
                      <a:pPr algn="ctr">
                        <a:lnSpc>
                          <a:spcPct val="115000"/>
                        </a:lnSpc>
                        <a:spcAft>
                          <a:spcPts val="0"/>
                        </a:spcAft>
                      </a:pPr>
                      <a:r>
                        <a:rPr lang="fr-FR"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À NE PAS FAIRE</a:t>
                      </a:r>
                      <a:endParaRPr lang="en-ZA" sz="1300" dirty="0">
                        <a:effectLst/>
                        <a:latin typeface="Calibri" panose="020F0502020204030204" pitchFamily="34" charset="0"/>
                        <a:ea typeface="Calibri" panose="020F0502020204030204" pitchFamily="34" charset="0"/>
                        <a:cs typeface="Calibri" panose="020F0502020204030204" pitchFamily="34" charset="0"/>
                      </a:endParaRPr>
                    </a:p>
                  </a:txBody>
                  <a:tcPr marL="51431" marR="5143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4E79"/>
                    </a:solidFill>
                  </a:tcPr>
                </a:tc>
                <a:extLst>
                  <a:ext uri="{0D108BD9-81ED-4DB2-BD59-A6C34878D82A}">
                    <a16:rowId xmlns:a16="http://schemas.microsoft.com/office/drawing/2014/main" val="3504037986"/>
                  </a:ext>
                </a:extLst>
              </a:tr>
              <a:tr h="865578">
                <a:tc>
                  <a:txBody>
                    <a:bodyPr/>
                    <a:lstStyle/>
                    <a:p>
                      <a:pPr algn="l">
                        <a:lnSpc>
                          <a:spcPct val="115000"/>
                        </a:lnSpc>
                        <a:spcAft>
                          <a:spcPts val="0"/>
                        </a:spcAft>
                      </a:pPr>
                      <a:r>
                        <a:rPr lang="fr-FR"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Favoriser un environnement qui cherche à comprendre les systèmes de PE existants à tous les niveaux et à reconnaître leur rôle crucial en tant que partenaire pour répondre aux besoins des enfants.</a:t>
                      </a:r>
                      <a:endParaRPr lang="en-ZA" sz="1300" dirty="0">
                        <a:effectLst/>
                        <a:latin typeface="Calibri" panose="020F0502020204030204" pitchFamily="34" charset="0"/>
                        <a:ea typeface="Calibri" panose="020F0502020204030204" pitchFamily="34" charset="0"/>
                        <a:cs typeface="Calibri" panose="020F0502020204030204" pitchFamily="34" charset="0"/>
                      </a:endParaRPr>
                    </a:p>
                  </a:txBody>
                  <a:tcPr marL="51431" marR="51431"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4E79"/>
                    </a:solidFill>
                  </a:tcPr>
                </a:tc>
                <a:tc>
                  <a:txBody>
                    <a:bodyPr/>
                    <a:lstStyle/>
                    <a:p>
                      <a:pPr algn="l">
                        <a:lnSpc>
                          <a:spcPct val="115000"/>
                        </a:lnSpc>
                        <a:spcAft>
                          <a:spcPts val="0"/>
                        </a:spcAft>
                      </a:pPr>
                      <a:r>
                        <a:rPr lang="fr-FR"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Mettre en place des systèmes parallèles qui dupliquent ou sapent les systèmes existants ou réduisent la capacité de ces systèmes.</a:t>
                      </a:r>
                      <a:endParaRPr lang="en-ZA" sz="1300" dirty="0">
                        <a:effectLst/>
                        <a:latin typeface="Calibri" panose="020F0502020204030204" pitchFamily="34" charset="0"/>
                        <a:ea typeface="Calibri" panose="020F0502020204030204" pitchFamily="34" charset="0"/>
                        <a:cs typeface="Calibri" panose="020F0502020204030204" pitchFamily="34" charset="0"/>
                      </a:endParaRPr>
                    </a:p>
                  </a:txBody>
                  <a:tcPr marL="51431" marR="51431"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E74B5"/>
                    </a:solidFill>
                  </a:tcPr>
                </a:tc>
                <a:extLst>
                  <a:ext uri="{0D108BD9-81ED-4DB2-BD59-A6C34878D82A}">
                    <a16:rowId xmlns:a16="http://schemas.microsoft.com/office/drawing/2014/main" val="114161014"/>
                  </a:ext>
                </a:extLst>
              </a:tr>
              <a:tr h="1085197">
                <a:tc>
                  <a:txBody>
                    <a:bodyPr/>
                    <a:lstStyle/>
                    <a:p>
                      <a:pPr algn="l">
                        <a:lnSpc>
                          <a:spcPct val="115000"/>
                        </a:lnSpc>
                        <a:spcAft>
                          <a:spcPts val="0"/>
                        </a:spcAft>
                      </a:pPr>
                      <a:r>
                        <a:rPr lang="fr-FR"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Établir une vision plus large des acteurs, des structures et des réseaux dans le système de PE et développer les liens à travers l’orientation et le leadership des communautés.</a:t>
                      </a:r>
                      <a:endParaRPr lang="en-ZA" sz="1300" dirty="0">
                        <a:effectLst/>
                        <a:latin typeface="Calibri" panose="020F0502020204030204" pitchFamily="34" charset="0"/>
                        <a:ea typeface="Calibri" panose="020F0502020204030204" pitchFamily="34" charset="0"/>
                        <a:cs typeface="Calibri" panose="020F0502020204030204" pitchFamily="34" charset="0"/>
                      </a:endParaRPr>
                    </a:p>
                  </a:txBody>
                  <a:tcPr marL="51431" marR="51431"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4E79"/>
                    </a:solidFill>
                  </a:tcPr>
                </a:tc>
                <a:tc>
                  <a:txBody>
                    <a:bodyPr/>
                    <a:lstStyle/>
                    <a:p>
                      <a:pPr algn="l">
                        <a:lnSpc>
                          <a:spcPct val="115000"/>
                        </a:lnSpc>
                        <a:spcAft>
                          <a:spcPts val="0"/>
                        </a:spcAft>
                      </a:pPr>
                      <a:r>
                        <a:rPr lang="fr-FR"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Avoir une vue étroite des systèmes de PE. Il ne s’agit pas seulement du gouvernement et des ONG internationales, mais d’un large éventail d’acteurs opérant dans l’ensemble du cadre socio-écologique et des secteurs, y compris les OBC, les communautés, les familles, etc.</a:t>
                      </a:r>
                      <a:endParaRPr lang="en-ZA" sz="1300" dirty="0">
                        <a:effectLst/>
                        <a:latin typeface="Calibri" panose="020F0502020204030204" pitchFamily="34" charset="0"/>
                        <a:ea typeface="Calibri" panose="020F0502020204030204" pitchFamily="34" charset="0"/>
                        <a:cs typeface="Calibri" panose="020F0502020204030204" pitchFamily="34" charset="0"/>
                      </a:endParaRPr>
                    </a:p>
                  </a:txBody>
                  <a:tcPr marL="51431" marR="51431"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EAADB"/>
                    </a:solidFill>
                  </a:tcPr>
                </a:tc>
                <a:extLst>
                  <a:ext uri="{0D108BD9-81ED-4DB2-BD59-A6C34878D82A}">
                    <a16:rowId xmlns:a16="http://schemas.microsoft.com/office/drawing/2014/main" val="2369112844"/>
                  </a:ext>
                </a:extLst>
              </a:tr>
              <a:tr h="865578">
                <a:tc>
                  <a:txBody>
                    <a:bodyPr/>
                    <a:lstStyle/>
                    <a:p>
                      <a:pPr algn="l">
                        <a:lnSpc>
                          <a:spcPct val="115000"/>
                        </a:lnSpc>
                        <a:spcAft>
                          <a:spcPts val="0"/>
                        </a:spcAft>
                      </a:pPr>
                      <a:r>
                        <a:rPr lang="fr-FR"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Permettre une réflexion créative qui n’est pas toujours linéaire, ce qui exige un engagement continu avec les communautés et les autres acteurs concernés, et qui peut ne pas être facilement mesurée par des indicateurs standards.</a:t>
                      </a:r>
                      <a:endParaRPr lang="en-ZA" sz="1300" dirty="0">
                        <a:effectLst/>
                        <a:latin typeface="Calibri" panose="020F0502020204030204" pitchFamily="34" charset="0"/>
                        <a:ea typeface="Calibri" panose="020F0502020204030204" pitchFamily="34" charset="0"/>
                        <a:cs typeface="Calibri" panose="020F0502020204030204" pitchFamily="34" charset="0"/>
                      </a:endParaRPr>
                    </a:p>
                  </a:txBody>
                  <a:tcPr marL="51431" marR="51431"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4E79"/>
                    </a:solidFill>
                  </a:tcPr>
                </a:tc>
                <a:tc>
                  <a:txBody>
                    <a:bodyPr/>
                    <a:lstStyle/>
                    <a:p>
                      <a:pPr algn="l">
                        <a:lnSpc>
                          <a:spcPct val="115000"/>
                        </a:lnSpc>
                        <a:spcAft>
                          <a:spcPts val="0"/>
                        </a:spcAft>
                      </a:pPr>
                      <a:r>
                        <a:rPr lang="fr-FR"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Limiter les liens entre les systèmes formels et informels à une seule intervention (par exemple, la gestion des cas) ou à des critères de réussite standard.</a:t>
                      </a:r>
                      <a:endParaRPr lang="en-ZA" sz="1300" dirty="0">
                        <a:effectLst/>
                        <a:latin typeface="Calibri" panose="020F0502020204030204" pitchFamily="34" charset="0"/>
                        <a:ea typeface="Calibri" panose="020F0502020204030204" pitchFamily="34" charset="0"/>
                        <a:cs typeface="Calibri" panose="020F0502020204030204" pitchFamily="34" charset="0"/>
                      </a:endParaRPr>
                    </a:p>
                  </a:txBody>
                  <a:tcPr marL="51431" marR="5143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E74B5"/>
                    </a:solidFill>
                  </a:tcPr>
                </a:tc>
                <a:extLst>
                  <a:ext uri="{0D108BD9-81ED-4DB2-BD59-A6C34878D82A}">
                    <a16:rowId xmlns:a16="http://schemas.microsoft.com/office/drawing/2014/main" val="4075504717"/>
                  </a:ext>
                </a:extLst>
              </a:tr>
              <a:tr h="1085197">
                <a:tc>
                  <a:txBody>
                    <a:bodyPr/>
                    <a:lstStyle/>
                    <a:p>
                      <a:pPr algn="l">
                        <a:lnSpc>
                          <a:spcPct val="115000"/>
                        </a:lnSpc>
                        <a:spcAft>
                          <a:spcPts val="0"/>
                        </a:spcAft>
                      </a:pPr>
                      <a:r>
                        <a:rPr lang="fr-FR"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Veiller à ce que le personnel ait les capacités et le temps nécessaires pour en apprendre davantage sur le contexte et ses systèmes, identifier les acteurs, établir des relations avec les membres de la communauté et les acteurs au sein du système, et identifier des moyens de s’engager à tous ces niveaux.</a:t>
                      </a:r>
                      <a:endParaRPr lang="en-ZA" sz="1300" dirty="0">
                        <a:effectLst/>
                        <a:latin typeface="Calibri" panose="020F0502020204030204" pitchFamily="34" charset="0"/>
                        <a:ea typeface="Calibri" panose="020F0502020204030204" pitchFamily="34" charset="0"/>
                        <a:cs typeface="Calibri" panose="020F0502020204030204" pitchFamily="34" charset="0"/>
                      </a:endParaRPr>
                    </a:p>
                  </a:txBody>
                  <a:tcPr marL="51431" marR="51431"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F4E79"/>
                    </a:solidFill>
                  </a:tcPr>
                </a:tc>
                <a:tc>
                  <a:txBody>
                    <a:bodyPr/>
                    <a:lstStyle/>
                    <a:p>
                      <a:pPr algn="l">
                        <a:lnSpc>
                          <a:spcPct val="115000"/>
                        </a:lnSpc>
                        <a:spcAft>
                          <a:spcPts val="0"/>
                        </a:spcAft>
                      </a:pPr>
                      <a:r>
                        <a:rPr lang="fr-FR"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Appliquer des approches normalisées qui peuvent causer des dommages potentiels ou mener à des programmes non durables.</a:t>
                      </a:r>
                      <a:endParaRPr lang="en-ZA" sz="1300" dirty="0">
                        <a:effectLst/>
                        <a:latin typeface="Calibri" panose="020F0502020204030204" pitchFamily="34" charset="0"/>
                        <a:ea typeface="Calibri" panose="020F0502020204030204" pitchFamily="34" charset="0"/>
                        <a:cs typeface="Calibri" panose="020F0502020204030204" pitchFamily="34" charset="0"/>
                      </a:endParaRPr>
                    </a:p>
                  </a:txBody>
                  <a:tcPr marL="51431" marR="5143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EAADB"/>
                    </a:solidFill>
                  </a:tcPr>
                </a:tc>
                <a:extLst>
                  <a:ext uri="{0D108BD9-81ED-4DB2-BD59-A6C34878D82A}">
                    <a16:rowId xmlns:a16="http://schemas.microsoft.com/office/drawing/2014/main" val="3118793025"/>
                  </a:ext>
                </a:extLst>
              </a:tr>
              <a:tr h="1085197">
                <a:tc>
                  <a:txBody>
                    <a:bodyPr/>
                    <a:lstStyle/>
                    <a:p>
                      <a:pPr algn="l">
                        <a:lnSpc>
                          <a:spcPct val="115000"/>
                        </a:lnSpc>
                        <a:spcAft>
                          <a:spcPts val="0"/>
                        </a:spcAft>
                      </a:pPr>
                      <a:r>
                        <a:rPr lang="fr-FR"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Assurez-vous que votre réflexion ne se concentre pas seulement sur la relation que vous, en tant qu’acteur de PE, avez avec les acteurs formels et informels, mais essayez de comprendre comment tous ces différents acteurs sont reliés les uns aux autres.</a:t>
                      </a:r>
                      <a:endParaRPr lang="en-ZA" sz="1300" dirty="0">
                        <a:effectLst/>
                        <a:latin typeface="Calibri" panose="020F0502020204030204" pitchFamily="34" charset="0"/>
                        <a:ea typeface="Calibri" panose="020F0502020204030204" pitchFamily="34" charset="0"/>
                        <a:cs typeface="Calibri" panose="020F0502020204030204" pitchFamily="34" charset="0"/>
                      </a:endParaRPr>
                    </a:p>
                  </a:txBody>
                  <a:tcPr marL="51431" marR="51431"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9"/>
                    </a:solidFill>
                  </a:tcPr>
                </a:tc>
                <a:tc>
                  <a:txBody>
                    <a:bodyPr/>
                    <a:lstStyle/>
                    <a:p>
                      <a:pPr algn="l">
                        <a:lnSpc>
                          <a:spcPct val="115000"/>
                        </a:lnSpc>
                        <a:spcAft>
                          <a:spcPts val="0"/>
                        </a:spcAft>
                      </a:pPr>
                      <a:r>
                        <a:rPr lang="fr-FR"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ZA" sz="1300" dirty="0">
                        <a:effectLst/>
                        <a:latin typeface="Calibri" panose="020F0502020204030204" pitchFamily="34" charset="0"/>
                        <a:ea typeface="Calibri" panose="020F0502020204030204" pitchFamily="34" charset="0"/>
                        <a:cs typeface="Calibri" panose="020F0502020204030204" pitchFamily="34" charset="0"/>
                      </a:endParaRPr>
                    </a:p>
                  </a:txBody>
                  <a:tcPr marL="51431" marR="5143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E74B5"/>
                    </a:solidFill>
                  </a:tcPr>
                </a:tc>
                <a:extLst>
                  <a:ext uri="{0D108BD9-81ED-4DB2-BD59-A6C34878D82A}">
                    <a16:rowId xmlns:a16="http://schemas.microsoft.com/office/drawing/2014/main" val="3175427523"/>
                  </a:ext>
                </a:extLst>
              </a:tr>
            </a:tbl>
          </a:graphicData>
        </a:graphic>
      </p:graphicFrame>
    </p:spTree>
    <p:extLst>
      <p:ext uri="{BB962C8B-B14F-4D97-AF65-F5344CB8AC3E}">
        <p14:creationId xmlns:p14="http://schemas.microsoft.com/office/powerpoint/2010/main" val="328711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2" y="528638"/>
            <a:ext cx="7300913" cy="1675300"/>
          </a:xfrm>
        </p:spPr>
        <p:txBody>
          <a:bodyPr>
            <a:noAutofit/>
          </a:bodyPr>
          <a:lstStyle/>
          <a:p>
            <a:r>
              <a:rPr lang="fr-FR" sz="2400" dirty="0"/>
              <a:t>Le but de cette séance est de réfléchir sur la manière dont les acteurs humanitaires de la protection de l'enfance peuvent jouer un rôle en facilitant les liens entre les systèmes officiels et non officiels de protection de l'enfance. </a:t>
            </a:r>
            <a:r>
              <a:rPr lang="en-US" sz="2400" dirty="0"/>
              <a:t> </a:t>
            </a:r>
          </a:p>
        </p:txBody>
      </p:sp>
      <p:sp>
        <p:nvSpPr>
          <p:cNvPr id="3" name="Text Placeholder 2"/>
          <p:cNvSpPr>
            <a:spLocks noGrp="1"/>
          </p:cNvSpPr>
          <p:nvPr>
            <p:ph type="body" sz="quarter" idx="12"/>
          </p:nvPr>
        </p:nvSpPr>
        <p:spPr>
          <a:xfrm>
            <a:off x="4081462" y="2771044"/>
            <a:ext cx="7528779" cy="3766038"/>
          </a:xfrm>
        </p:spPr>
        <p:txBody>
          <a:bodyPr>
            <a:normAutofit fontScale="85000" lnSpcReduction="10000"/>
          </a:bodyPr>
          <a:lstStyle/>
          <a:p>
            <a:pPr marL="0" indent="0">
              <a:lnSpc>
                <a:spcPct val="134000"/>
              </a:lnSpc>
              <a:buNone/>
            </a:pPr>
            <a:r>
              <a:rPr lang="fr-FR" sz="2400" dirty="0"/>
              <a:t>À la fin de cette séance, les participants seront en mesure de</a:t>
            </a:r>
            <a:r>
              <a:rPr lang="en-US" sz="2400" dirty="0"/>
              <a:t>:</a:t>
            </a:r>
          </a:p>
          <a:p>
            <a:pPr marL="731520" lvl="1" indent="-274320">
              <a:lnSpc>
                <a:spcPct val="134000"/>
              </a:lnSpc>
              <a:buSzPct val="90000"/>
              <a:buFont typeface="Symbol" panose="05050102010706020507" pitchFamily="18" charset="2"/>
              <a:buChar char="·"/>
            </a:pPr>
            <a:r>
              <a:rPr lang="fr-FR" sz="2000" dirty="0"/>
              <a:t>Décrire l'importance de l'alignement des systèmes officiels et non officiels de protection de l'enfance</a:t>
            </a:r>
          </a:p>
          <a:p>
            <a:pPr marL="731520" lvl="1" indent="-274320">
              <a:lnSpc>
                <a:spcPct val="134000"/>
              </a:lnSpc>
              <a:buSzPct val="90000"/>
              <a:buFont typeface="Symbol" panose="05050102010706020507" pitchFamily="18" charset="2"/>
              <a:buChar char="·"/>
            </a:pPr>
            <a:r>
              <a:rPr lang="fr-FR" sz="2000" dirty="0"/>
              <a:t>Identifier les considérations clés pour comprendre les systèmes officiels et non officiels dans une analyse contextuelle</a:t>
            </a:r>
          </a:p>
          <a:p>
            <a:pPr marL="731520" lvl="1" indent="-274320">
              <a:lnSpc>
                <a:spcPct val="134000"/>
              </a:lnSpc>
              <a:buSzPct val="90000"/>
              <a:buFont typeface="Symbol" panose="05050102010706020507" pitchFamily="18" charset="2"/>
              <a:buChar char="·"/>
            </a:pPr>
            <a:r>
              <a:rPr lang="fr-FR" sz="2000" dirty="0"/>
              <a:t>Décrire certains rôles que les acteurs humanitaires de la protection de l'enfance peuvent jouer pour faciliter les liens entre les systèmes officiels et non officiels.</a:t>
            </a:r>
            <a:endParaRPr lang="en-US" sz="2000" dirty="0"/>
          </a:p>
          <a:p>
            <a:pPr marL="0" indent="0">
              <a:lnSpc>
                <a:spcPct val="134000"/>
              </a:lnSpc>
              <a:buNone/>
            </a:pPr>
            <a:endParaRPr lang="en-US" sz="2400" dirty="0"/>
          </a:p>
        </p:txBody>
      </p:sp>
    </p:spTree>
    <p:extLst>
      <p:ext uri="{BB962C8B-B14F-4D97-AF65-F5344CB8AC3E}">
        <p14:creationId xmlns:p14="http://schemas.microsoft.com/office/powerpoint/2010/main" val="3487450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3" y="564829"/>
            <a:ext cx="7300912" cy="1496183"/>
          </a:xfrm>
        </p:spPr>
        <p:txBody>
          <a:bodyPr>
            <a:noAutofit/>
          </a:bodyPr>
          <a:lstStyle/>
          <a:p>
            <a:pPr>
              <a:lnSpc>
                <a:spcPct val="130000"/>
              </a:lnSpc>
            </a:pPr>
            <a:r>
              <a:rPr lang="fr-FR" sz="2400" dirty="0"/>
              <a:t>Exercice: Réflexion sur mon rôle dans le renforcement des liens entre les systèmes officiels et non officiels en tant qu'acteur humanitaire de la protection de l'enfance</a:t>
            </a:r>
            <a:r>
              <a:rPr lang="en-US" sz="2400" dirty="0"/>
              <a:t>.</a:t>
            </a:r>
          </a:p>
        </p:txBody>
      </p:sp>
      <p:sp>
        <p:nvSpPr>
          <p:cNvPr id="3" name="Text Placeholder 2"/>
          <p:cNvSpPr>
            <a:spLocks noGrp="1"/>
          </p:cNvSpPr>
          <p:nvPr>
            <p:ph type="body" sz="quarter" idx="12"/>
          </p:nvPr>
        </p:nvSpPr>
        <p:spPr>
          <a:xfrm>
            <a:off x="3863198" y="2838450"/>
            <a:ext cx="7300912" cy="4019550"/>
          </a:xfrm>
        </p:spPr>
        <p:txBody>
          <a:bodyPr>
            <a:normAutofit/>
          </a:bodyPr>
          <a:lstStyle/>
          <a:p>
            <a:pPr marL="365760" indent="-365760">
              <a:buFont typeface="+mj-lt"/>
              <a:buAutoNum type="arabicPeriod"/>
            </a:pPr>
            <a:r>
              <a:rPr lang="fr-FR" sz="2200" dirty="0"/>
              <a:t>Il s'agit d'un exercice de réflexion individuel. Référez-vous à votre document.</a:t>
            </a:r>
          </a:p>
          <a:p>
            <a:pPr marL="365760" indent="-365760">
              <a:buFont typeface="+mj-lt"/>
              <a:buAutoNum type="arabicPeriod"/>
            </a:pPr>
            <a:r>
              <a:rPr lang="fr-FR" sz="2200" dirty="0"/>
              <a:t>En passant en revue les présentations et les discussions de cette séance, examinez certaines des questions figurant dans le document. </a:t>
            </a:r>
          </a:p>
          <a:p>
            <a:pPr marL="365760" indent="-365760">
              <a:buFont typeface="+mj-lt"/>
              <a:buAutoNum type="arabicPeriod"/>
            </a:pPr>
            <a:r>
              <a:rPr lang="fr-FR" sz="2200" dirty="0"/>
              <a:t>Rédigez quelques réponses brèves. Vous n'aurez pas à les partager avec les autres participants</a:t>
            </a:r>
            <a:r>
              <a:rPr lang="en-US" sz="2200" dirty="0"/>
              <a:t>.</a:t>
            </a:r>
          </a:p>
          <a:p>
            <a:pPr marL="514350" indent="-514350">
              <a:buFont typeface="+mj-lt"/>
              <a:buAutoNum type="arabicPeriod"/>
            </a:pPr>
            <a:endParaRPr lang="en-US" sz="2000" dirty="0"/>
          </a:p>
        </p:txBody>
      </p:sp>
      <p:pic>
        <p:nvPicPr>
          <p:cNvPr id="5" name="Picture 4"/>
          <p:cNvPicPr>
            <a:picLocks noChangeAspect="1"/>
          </p:cNvPicPr>
          <p:nvPr/>
        </p:nvPicPr>
        <p:blipFill>
          <a:blip r:embed="rId3"/>
          <a:stretch>
            <a:fillRect/>
          </a:stretch>
        </p:blipFill>
        <p:spPr>
          <a:xfrm>
            <a:off x="9163783" y="5123234"/>
            <a:ext cx="2683119" cy="2687953"/>
          </a:xfrm>
          <a:prstGeom prst="rect">
            <a:avLst/>
          </a:prstGeom>
        </p:spPr>
      </p:pic>
    </p:spTree>
    <p:extLst>
      <p:ext uri="{BB962C8B-B14F-4D97-AF65-F5344CB8AC3E}">
        <p14:creationId xmlns:p14="http://schemas.microsoft.com/office/powerpoint/2010/main" val="3224836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dirty="0"/>
              <a:t>Récapitulation des buts et des objectifs d'apprentissage</a:t>
            </a:r>
            <a:endParaRPr lang="en-US" dirty="0"/>
          </a:p>
        </p:txBody>
      </p:sp>
    </p:spTree>
    <p:extLst>
      <p:ext uri="{BB962C8B-B14F-4D97-AF65-F5344CB8AC3E}">
        <p14:creationId xmlns:p14="http://schemas.microsoft.com/office/powerpoint/2010/main" val="1603071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2" y="528638"/>
            <a:ext cx="7300913" cy="1675300"/>
          </a:xfrm>
        </p:spPr>
        <p:txBody>
          <a:bodyPr>
            <a:noAutofit/>
          </a:bodyPr>
          <a:lstStyle/>
          <a:p>
            <a:r>
              <a:rPr lang="fr-FR" sz="2400" dirty="0"/>
              <a:t>Le but de cette séance est de réfléchir sur la manière dont les acteurs humanitaires de la protection de l'enfance peuvent jouer un rôle en facilitant les liens entre les systèmes officiels et non officiels de protection de l'enfance.</a:t>
            </a:r>
            <a:endParaRPr lang="en-US" sz="2400" dirty="0"/>
          </a:p>
        </p:txBody>
      </p:sp>
      <p:sp>
        <p:nvSpPr>
          <p:cNvPr id="3" name="Text Placeholder 2"/>
          <p:cNvSpPr>
            <a:spLocks noGrp="1"/>
          </p:cNvSpPr>
          <p:nvPr>
            <p:ph type="body" sz="quarter" idx="12"/>
          </p:nvPr>
        </p:nvSpPr>
        <p:spPr>
          <a:xfrm>
            <a:off x="3986578" y="2771044"/>
            <a:ext cx="7528779" cy="3766038"/>
          </a:xfrm>
        </p:spPr>
        <p:txBody>
          <a:bodyPr>
            <a:normAutofit fontScale="92500" lnSpcReduction="10000"/>
          </a:bodyPr>
          <a:lstStyle/>
          <a:p>
            <a:pPr marL="0" indent="0">
              <a:lnSpc>
                <a:spcPct val="134000"/>
              </a:lnSpc>
              <a:buNone/>
            </a:pPr>
            <a:r>
              <a:rPr lang="fr-FR" sz="2200" dirty="0"/>
              <a:t>À la fin de cette séance, les participants seront en mesure de</a:t>
            </a:r>
            <a:r>
              <a:rPr lang="en-US" sz="2200" dirty="0"/>
              <a:t>:</a:t>
            </a:r>
          </a:p>
          <a:p>
            <a:pPr marL="731520" lvl="1" indent="-274320">
              <a:lnSpc>
                <a:spcPct val="134000"/>
              </a:lnSpc>
              <a:buSzPct val="90000"/>
              <a:buFont typeface="Symbol" panose="05050102010706020507" pitchFamily="18" charset="2"/>
              <a:buChar char="·"/>
            </a:pPr>
            <a:r>
              <a:rPr lang="fr-FR" sz="2000" dirty="0"/>
              <a:t>Décrire l'importance de l'alignement des systèmes officiels et non officiels de protection de l'enfance</a:t>
            </a:r>
          </a:p>
          <a:p>
            <a:pPr marL="731520" lvl="1" indent="-274320">
              <a:lnSpc>
                <a:spcPct val="134000"/>
              </a:lnSpc>
              <a:buSzPct val="90000"/>
              <a:buFont typeface="Symbol" panose="05050102010706020507" pitchFamily="18" charset="2"/>
              <a:buChar char="·"/>
            </a:pPr>
            <a:r>
              <a:rPr lang="fr-FR" sz="2000" dirty="0"/>
              <a:t>Identifier les considérations clés pour comprendre les systèmes officiels et non officiels dans une analyse contextuelle</a:t>
            </a:r>
          </a:p>
          <a:p>
            <a:pPr marL="731520" lvl="1" indent="-274320">
              <a:lnSpc>
                <a:spcPct val="134000"/>
              </a:lnSpc>
              <a:buSzPct val="90000"/>
              <a:buFont typeface="Symbol" panose="05050102010706020507" pitchFamily="18" charset="2"/>
              <a:buChar char="·"/>
            </a:pPr>
            <a:r>
              <a:rPr lang="fr-FR" sz="2000" dirty="0"/>
              <a:t>Décrire certains rôles que les acteurs humanitaires de la protection de l'enfance peuvent jouer pour faciliter les liens entre les systèmes officiels et non officiels.</a:t>
            </a:r>
            <a:endParaRPr lang="en-US" sz="2000" dirty="0"/>
          </a:p>
          <a:p>
            <a:pPr marL="0" indent="0">
              <a:lnSpc>
                <a:spcPct val="134000"/>
              </a:lnSpc>
              <a:buNone/>
            </a:pPr>
            <a:endParaRPr lang="en-US" sz="2400" b="1" dirty="0"/>
          </a:p>
        </p:txBody>
      </p:sp>
    </p:spTree>
    <p:extLst>
      <p:ext uri="{BB962C8B-B14F-4D97-AF65-F5344CB8AC3E}">
        <p14:creationId xmlns:p14="http://schemas.microsoft.com/office/powerpoint/2010/main" val="77820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Resources</a:t>
            </a:r>
          </a:p>
        </p:txBody>
      </p:sp>
      <p:sp>
        <p:nvSpPr>
          <p:cNvPr id="7" name="Text Placeholder 6"/>
          <p:cNvSpPr>
            <a:spLocks noGrp="1"/>
          </p:cNvSpPr>
          <p:nvPr>
            <p:ph type="body" sz="quarter" idx="12"/>
          </p:nvPr>
        </p:nvSpPr>
        <p:spPr>
          <a:xfrm>
            <a:off x="1275347" y="2309812"/>
            <a:ext cx="10154653" cy="3729037"/>
          </a:xfrm>
        </p:spPr>
        <p:txBody>
          <a:bodyPr>
            <a:normAutofit/>
          </a:bodyPr>
          <a:lstStyle/>
          <a:p>
            <a:pPr marL="320040" indent="-320040">
              <a:lnSpc>
                <a:spcPct val="110000"/>
              </a:lnSpc>
              <a:spcAft>
                <a:spcPts val="1200"/>
              </a:spcAft>
              <a:buSzPct val="90000"/>
              <a:buFont typeface="Symbol" panose="05050102010706020507" pitchFamily="18" charset="2"/>
              <a:buChar char="·"/>
            </a:pPr>
            <a:r>
              <a:rPr lang="en-US" sz="2200" dirty="0"/>
              <a:t>Alliance for Child Protection in Humanitarian Action. (2016). </a:t>
            </a:r>
            <a:r>
              <a:rPr lang="en-US" sz="2200" i="1" dirty="0"/>
              <a:t>"Adapting to learn, learning to adapt;" Overview of and considerations for child protection systems strengthening in emergencies.</a:t>
            </a:r>
            <a:r>
              <a:rPr lang="en-US" sz="2200" dirty="0"/>
              <a:t> Child Frontiers. </a:t>
            </a:r>
          </a:p>
          <a:p>
            <a:pPr marL="320040" indent="-320040">
              <a:lnSpc>
                <a:spcPct val="110000"/>
              </a:lnSpc>
              <a:spcAft>
                <a:spcPts val="1200"/>
              </a:spcAft>
              <a:buSzPct val="90000"/>
              <a:buFont typeface="Symbol" panose="05050102010706020507" pitchFamily="18" charset="2"/>
              <a:buChar char="·"/>
            </a:pPr>
            <a:r>
              <a:rPr lang="en-US" sz="2200" dirty="0"/>
              <a:t>Barnett, K. &amp; J. Wedge. (2010). </a:t>
            </a:r>
            <a:r>
              <a:rPr lang="en-US" sz="2200" i="1" dirty="0"/>
              <a:t>Child protection systems in emergencies: A discussion paper</a:t>
            </a:r>
            <a:r>
              <a:rPr lang="en-US" sz="2200" dirty="0"/>
              <a:t>. London: Save the Children.</a:t>
            </a:r>
          </a:p>
        </p:txBody>
      </p:sp>
    </p:spTree>
    <p:extLst>
      <p:ext uri="{BB962C8B-B14F-4D97-AF65-F5344CB8AC3E}">
        <p14:creationId xmlns:p14="http://schemas.microsoft.com/office/powerpoint/2010/main" val="1846811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 vous remercie!</a:t>
            </a:r>
          </a:p>
        </p:txBody>
      </p:sp>
      <p:pic>
        <p:nvPicPr>
          <p:cNvPr id="3" name="Picture 2"/>
          <p:cNvPicPr>
            <a:picLocks noChangeAspect="1"/>
          </p:cNvPicPr>
          <p:nvPr/>
        </p:nvPicPr>
        <p:blipFill>
          <a:blip r:embed="rId2"/>
          <a:stretch>
            <a:fillRect/>
          </a:stretch>
        </p:blipFill>
        <p:spPr>
          <a:xfrm>
            <a:off x="656023" y="2016369"/>
            <a:ext cx="10982626" cy="4250951"/>
          </a:xfrm>
          <a:prstGeom prst="rect">
            <a:avLst/>
          </a:prstGeom>
        </p:spPr>
      </p:pic>
    </p:spTree>
    <p:extLst>
      <p:ext uri="{BB962C8B-B14F-4D97-AF65-F5344CB8AC3E}">
        <p14:creationId xmlns:p14="http://schemas.microsoft.com/office/powerpoint/2010/main" val="38780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791" y="2930769"/>
            <a:ext cx="7851649" cy="731091"/>
          </a:xfrm>
        </p:spPr>
        <p:txBody>
          <a:bodyPr>
            <a:noAutofit/>
          </a:bodyPr>
          <a:lstStyle/>
          <a:p>
            <a:r>
              <a:rPr lang="fr-FR" sz="2600" dirty="0"/>
              <a:t>Définition des systèmes de                                  protection de l'enfance</a:t>
            </a:r>
            <a:endParaRPr lang="en-US" sz="2600" dirty="0"/>
          </a:p>
        </p:txBody>
      </p:sp>
    </p:spTree>
    <p:extLst>
      <p:ext uri="{BB962C8B-B14F-4D97-AF65-F5344CB8AC3E}">
        <p14:creationId xmlns:p14="http://schemas.microsoft.com/office/powerpoint/2010/main" val="474822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systèmes de protection de l'enfance sont...</a:t>
            </a:r>
            <a:endParaRPr lang="en-US" dirty="0"/>
          </a:p>
        </p:txBody>
      </p:sp>
      <p:sp>
        <p:nvSpPr>
          <p:cNvPr id="7" name="Text Placeholder 3"/>
          <p:cNvSpPr>
            <a:spLocks noGrp="1"/>
          </p:cNvSpPr>
          <p:nvPr>
            <p:ph type="body" sz="quarter" idx="12"/>
          </p:nvPr>
        </p:nvSpPr>
        <p:spPr>
          <a:xfrm>
            <a:off x="1056072" y="2309813"/>
            <a:ext cx="10428171" cy="3729037"/>
          </a:xfrm>
        </p:spPr>
        <p:txBody>
          <a:bodyPr>
            <a:normAutofit fontScale="92500" lnSpcReduction="10000"/>
          </a:bodyPr>
          <a:lstStyle/>
          <a:p>
            <a:pPr marL="0" indent="0">
              <a:lnSpc>
                <a:spcPct val="130000"/>
              </a:lnSpc>
              <a:spcBef>
                <a:spcPts val="600"/>
              </a:spcBef>
              <a:buNone/>
            </a:pPr>
            <a:r>
              <a:rPr lang="en-US" i="1" dirty="0"/>
              <a:t> . . .</a:t>
            </a:r>
            <a:r>
              <a:rPr lang="fr-FR" i="1" dirty="0"/>
              <a:t> des ensembles de composantes </a:t>
            </a:r>
            <a:r>
              <a:rPr lang="en-US" i="1" dirty="0"/>
              <a:t>–</a:t>
            </a:r>
            <a:r>
              <a:rPr lang="fr-FR" i="1" dirty="0"/>
              <a:t> structures, fonctions, capacités </a:t>
            </a:r>
            <a:r>
              <a:rPr lang="en-US" i="1" dirty="0"/>
              <a:t>–</a:t>
            </a:r>
            <a:r>
              <a:rPr lang="fr-FR" i="1" dirty="0"/>
              <a:t> qui sont organisées et reliées entre elles autour d'un objectif commun, </a:t>
            </a:r>
            <a:r>
              <a:rPr lang="fr-FR" b="1" i="1" dirty="0"/>
              <a:t>l'objectif étant de répondre aux préoccupations en matière de protection de l'enfance</a:t>
            </a:r>
            <a:r>
              <a:rPr lang="en-US" b="1" i="1" dirty="0"/>
              <a:t>. </a:t>
            </a:r>
          </a:p>
          <a:p>
            <a:pPr marL="0" indent="0">
              <a:lnSpc>
                <a:spcPct val="130000"/>
              </a:lnSpc>
              <a:spcBef>
                <a:spcPts val="600"/>
              </a:spcBef>
              <a:buNone/>
            </a:pPr>
            <a:endParaRPr lang="en-US" i="1" dirty="0"/>
          </a:p>
          <a:p>
            <a:pPr marL="0" indent="0">
              <a:lnSpc>
                <a:spcPct val="130000"/>
              </a:lnSpc>
              <a:spcBef>
                <a:spcPts val="600"/>
              </a:spcBef>
              <a:buNone/>
            </a:pPr>
            <a:endParaRPr lang="en-US" i="1" dirty="0"/>
          </a:p>
          <a:p>
            <a:pPr marL="0" indent="0">
              <a:lnSpc>
                <a:spcPct val="130000"/>
              </a:lnSpc>
              <a:spcBef>
                <a:spcPts val="600"/>
              </a:spcBef>
              <a:buNone/>
            </a:pPr>
            <a:r>
              <a:rPr lang="en-US" sz="800" dirty="0"/>
              <a:t>Child Frontiers. (2016). </a:t>
            </a:r>
            <a:r>
              <a:rPr lang="en-US" sz="800" i="1" dirty="0"/>
              <a:t>"Adapting to learn, learning to adapt;" Overview of and considerations for child protection systems strengthening in emergencies. </a:t>
            </a:r>
            <a:r>
              <a:rPr lang="en-US" sz="800" dirty="0"/>
              <a:t>Alliance for Child Protection in Humanitarian Action</a:t>
            </a:r>
            <a:r>
              <a:rPr lang="en-US" sz="900" dirty="0"/>
              <a:t>.</a:t>
            </a:r>
          </a:p>
        </p:txBody>
      </p:sp>
    </p:spTree>
    <p:extLst>
      <p:ext uri="{BB962C8B-B14F-4D97-AF65-F5344CB8AC3E}">
        <p14:creationId xmlns:p14="http://schemas.microsoft.com/office/powerpoint/2010/main" val="306573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Caractéristiques des systèmes de protection de l'enfance*</a:t>
            </a:r>
            <a:endParaRPr lang="en-US" dirty="0"/>
          </a:p>
        </p:txBody>
      </p:sp>
      <p:sp>
        <p:nvSpPr>
          <p:cNvPr id="3" name="Text Placeholder 2"/>
          <p:cNvSpPr>
            <a:spLocks noGrp="1"/>
          </p:cNvSpPr>
          <p:nvPr>
            <p:ph type="body" sz="quarter" idx="10"/>
          </p:nvPr>
        </p:nvSpPr>
        <p:spPr>
          <a:xfrm>
            <a:off x="656022" y="1971675"/>
            <a:ext cx="10820015" cy="642937"/>
          </a:xfrm>
        </p:spPr>
        <p:txBody>
          <a:bodyPr>
            <a:normAutofit/>
          </a:bodyPr>
          <a:lstStyle/>
          <a:p>
            <a:r>
              <a:rPr lang="fr-FR" sz="2400" dirty="0"/>
              <a:t>Les systèmes de protection de l'enfance</a:t>
            </a:r>
            <a:r>
              <a:rPr lang="en-US" sz="2400" dirty="0"/>
              <a:t>:</a:t>
            </a:r>
          </a:p>
        </p:txBody>
      </p:sp>
      <p:sp>
        <p:nvSpPr>
          <p:cNvPr id="4" name="Text Placeholder 3"/>
          <p:cNvSpPr>
            <a:spLocks noGrp="1"/>
          </p:cNvSpPr>
          <p:nvPr>
            <p:ph type="body" sz="quarter" idx="12"/>
          </p:nvPr>
        </p:nvSpPr>
        <p:spPr>
          <a:xfrm>
            <a:off x="656023" y="2614612"/>
            <a:ext cx="11218598" cy="3729037"/>
          </a:xfrm>
        </p:spPr>
        <p:txBody>
          <a:bodyPr>
            <a:noAutofit/>
          </a:bodyPr>
          <a:lstStyle/>
          <a:p>
            <a:pPr marL="320040" indent="-320040">
              <a:buSzPct val="90000"/>
              <a:buFont typeface="Symbol" panose="05050102010706020507" pitchFamily="18" charset="2"/>
              <a:buChar char="·"/>
            </a:pPr>
            <a:r>
              <a:rPr lang="fr-FR" sz="2250" dirty="0"/>
              <a:t>Sont </a:t>
            </a:r>
            <a:r>
              <a:rPr lang="fr-FR" sz="2250" b="1" dirty="0"/>
              <a:t>uniques</a:t>
            </a:r>
            <a:r>
              <a:rPr lang="fr-FR" sz="2250" dirty="0"/>
              <a:t> à leur contexte</a:t>
            </a:r>
          </a:p>
          <a:p>
            <a:pPr marL="320040" indent="-320040">
              <a:buSzPct val="90000"/>
              <a:buFont typeface="Symbol" panose="05050102010706020507" pitchFamily="18" charset="2"/>
              <a:buChar char="·"/>
            </a:pPr>
            <a:r>
              <a:rPr lang="fr-FR" sz="2250" dirty="0"/>
              <a:t>Reflètent les </a:t>
            </a:r>
            <a:r>
              <a:rPr lang="fr-FR" sz="2250" b="1" dirty="0"/>
              <a:t>normes</a:t>
            </a:r>
            <a:r>
              <a:rPr lang="fr-FR" sz="2250" dirty="0"/>
              <a:t> socioculturelles</a:t>
            </a:r>
          </a:p>
          <a:p>
            <a:pPr marL="320040" indent="-320040">
              <a:buSzPct val="90000"/>
              <a:buFont typeface="Symbol" panose="05050102010706020507" pitchFamily="18" charset="2"/>
              <a:buChar char="·"/>
            </a:pPr>
            <a:r>
              <a:rPr lang="fr-FR" sz="2250" b="1" dirty="0"/>
              <a:t>Changent</a:t>
            </a:r>
            <a:r>
              <a:rPr lang="fr-FR" sz="2250" dirty="0"/>
              <a:t>, </a:t>
            </a:r>
            <a:r>
              <a:rPr lang="fr-FR" sz="2250" b="1" dirty="0"/>
              <a:t>s'adaptent</a:t>
            </a:r>
            <a:r>
              <a:rPr lang="fr-FR" sz="2250" dirty="0"/>
              <a:t> et </a:t>
            </a:r>
            <a:r>
              <a:rPr lang="fr-FR" sz="2250" b="1" dirty="0"/>
              <a:t>évoluent</a:t>
            </a:r>
            <a:r>
              <a:rPr lang="fr-FR" sz="2250" dirty="0"/>
              <a:t> en fonction des changements de l'environnement externe et des changements internes au sein du système </a:t>
            </a:r>
          </a:p>
          <a:p>
            <a:pPr marL="320040" indent="-320040">
              <a:buSzPct val="90000"/>
              <a:buFont typeface="Symbol" panose="05050102010706020507" pitchFamily="18" charset="2"/>
              <a:buChar char="·"/>
            </a:pPr>
            <a:r>
              <a:rPr lang="fr-FR" sz="2250" dirty="0"/>
              <a:t>S'appuient</a:t>
            </a:r>
            <a:r>
              <a:rPr lang="fr-FR" sz="2250" baseline="0" dirty="0"/>
              <a:t> </a:t>
            </a:r>
            <a:r>
              <a:rPr lang="fr-FR" sz="2250" dirty="0"/>
              <a:t>sur la </a:t>
            </a:r>
            <a:r>
              <a:rPr lang="fr-FR" sz="2250" b="1" dirty="0"/>
              <a:t>collaboration</a:t>
            </a:r>
            <a:r>
              <a:rPr lang="fr-FR" sz="2250" dirty="0"/>
              <a:t> avec les systèmes ou les domaines d'activité d'autres secteurs pour mener à bien les diverses actions de prévention et d'intervention en matière de protection de l'enfance</a:t>
            </a:r>
          </a:p>
          <a:p>
            <a:pPr marL="320040" indent="-320040">
              <a:buSzPct val="90000"/>
              <a:buFont typeface="Symbol" panose="05050102010706020507" pitchFamily="18" charset="2"/>
              <a:buChar char="·"/>
            </a:pPr>
            <a:r>
              <a:rPr lang="fr-FR" sz="2250" dirty="0"/>
              <a:t>Sont constitués de </a:t>
            </a:r>
            <a:r>
              <a:rPr lang="fr-FR" sz="2250" b="1" dirty="0"/>
              <a:t>plusieurs systèmes</a:t>
            </a:r>
            <a:r>
              <a:rPr lang="fr-FR" sz="2250" dirty="0"/>
              <a:t> imbriqués les uns dans les autres, ou fonctionnant séparément </a:t>
            </a:r>
            <a:endParaRPr lang="en-US" sz="2250" dirty="0"/>
          </a:p>
        </p:txBody>
      </p:sp>
    </p:spTree>
    <p:extLst>
      <p:ext uri="{BB962C8B-B14F-4D97-AF65-F5344CB8AC3E}">
        <p14:creationId xmlns:p14="http://schemas.microsoft.com/office/powerpoint/2010/main" val="13365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1" y="655275"/>
            <a:ext cx="2031230" cy="5710989"/>
          </a:xfrm>
          <a:prstGeom prst="rect">
            <a:avLst/>
          </a:prstGeom>
          <a:solidFill>
            <a:schemeClr val="accent4">
              <a:lumMod val="40000"/>
              <a:lumOff val="60000"/>
            </a:schemeClr>
          </a:solidFill>
          <a:ln w="19050">
            <a:solidFill>
              <a:schemeClr val="accent4">
                <a:lumMod val="50000"/>
              </a:schemeClr>
            </a:solidFill>
          </a:ln>
        </p:spPr>
        <p:txBody>
          <a:bodyPr wrap="square" rtlCol="0" anchor="ctr" anchorCtr="1">
            <a:noAutofit/>
          </a:bodyPr>
          <a:lstStyle/>
          <a:p>
            <a:r>
              <a:rPr lang="fr-FR" sz="2400" dirty="0">
                <a:solidFill>
                  <a:srgbClr val="545554"/>
                </a:solidFill>
              </a:rPr>
              <a:t>Il est nécessaire de disposer de systèmes </a:t>
            </a:r>
            <a:r>
              <a:rPr lang="fr-FR" sz="2400" b="1" dirty="0">
                <a:solidFill>
                  <a:srgbClr val="545554"/>
                </a:solidFill>
              </a:rPr>
              <a:t>officiels </a:t>
            </a:r>
            <a:r>
              <a:rPr lang="fr-FR" sz="2400" dirty="0">
                <a:solidFill>
                  <a:srgbClr val="545554"/>
                </a:solidFill>
              </a:rPr>
              <a:t>solides (par exemple, des lois, des politiques)</a:t>
            </a:r>
            <a:endParaRPr lang="en-US" sz="2400" dirty="0">
              <a:solidFill>
                <a:srgbClr val="545554"/>
              </a:solidFill>
            </a:endParaRPr>
          </a:p>
        </p:txBody>
      </p:sp>
      <p:sp>
        <p:nvSpPr>
          <p:cNvPr id="4" name="TextBox 3"/>
          <p:cNvSpPr txBox="1"/>
          <p:nvPr/>
        </p:nvSpPr>
        <p:spPr>
          <a:xfrm>
            <a:off x="8515510" y="655274"/>
            <a:ext cx="2743040" cy="5710989"/>
          </a:xfrm>
          <a:prstGeom prst="rect">
            <a:avLst/>
          </a:prstGeom>
          <a:solidFill>
            <a:schemeClr val="accent4">
              <a:lumMod val="40000"/>
              <a:lumOff val="60000"/>
            </a:schemeClr>
          </a:solidFill>
          <a:ln w="19050">
            <a:solidFill>
              <a:schemeClr val="accent4">
                <a:lumMod val="50000"/>
              </a:schemeClr>
            </a:solidFill>
          </a:ln>
        </p:spPr>
        <p:txBody>
          <a:bodyPr wrap="square" rtlCol="0" anchor="ctr" anchorCtr="1">
            <a:noAutofit/>
          </a:bodyPr>
          <a:lstStyle>
            <a:defPPr>
              <a:defRPr lang="en-US"/>
            </a:defPPr>
            <a:lvl1pPr>
              <a:defRPr sz="2200"/>
            </a:lvl1pPr>
          </a:lstStyle>
          <a:p>
            <a:r>
              <a:rPr lang="fr-FR" dirty="0">
                <a:solidFill>
                  <a:srgbClr val="545554"/>
                </a:solidFill>
              </a:rPr>
              <a:t>Il est nécessaire de mettre en place des </a:t>
            </a:r>
            <a:r>
              <a:rPr lang="fr-FR" b="1" dirty="0">
                <a:solidFill>
                  <a:srgbClr val="545554"/>
                </a:solidFill>
              </a:rPr>
              <a:t>environnements communautaires protecteurs </a:t>
            </a:r>
            <a:r>
              <a:rPr lang="fr-FR" dirty="0">
                <a:solidFill>
                  <a:srgbClr val="545554"/>
                </a:solidFill>
              </a:rPr>
              <a:t>solides pour la prévention et une réponse appropriée au niveau local. Ces environnements mettent l'accent sur les systèmes non officiels, souvent ancrés dans la tradition et la culture</a:t>
            </a:r>
            <a:endParaRPr lang="en-US" dirty="0">
              <a:solidFill>
                <a:srgbClr val="545554"/>
              </a:solidFill>
            </a:endParaRPr>
          </a:p>
        </p:txBody>
      </p:sp>
      <p:sp>
        <p:nvSpPr>
          <p:cNvPr id="8" name="Left-Right Arrow 7"/>
          <p:cNvSpPr/>
          <p:nvPr/>
        </p:nvSpPr>
        <p:spPr>
          <a:xfrm rot="10800000">
            <a:off x="4058652" y="3184197"/>
            <a:ext cx="3609473" cy="653143"/>
          </a:xfrm>
          <a:prstGeom prst="lef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ounded Rectangle 10"/>
          <p:cNvSpPr/>
          <p:nvPr/>
        </p:nvSpPr>
        <p:spPr>
          <a:xfrm>
            <a:off x="4058651" y="584792"/>
            <a:ext cx="3609474" cy="2456267"/>
          </a:xfrm>
          <a:prstGeom prst="roundRect">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ounded Rectangle 11"/>
          <p:cNvSpPr/>
          <p:nvPr/>
        </p:nvSpPr>
        <p:spPr>
          <a:xfrm flipV="1">
            <a:off x="4342641" y="4163916"/>
            <a:ext cx="3004458" cy="2252429"/>
          </a:xfrm>
          <a:prstGeom prst="roundRect">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p:nvSpPr>
        <p:spPr>
          <a:xfrm>
            <a:off x="4579693" y="4334216"/>
            <a:ext cx="2687216" cy="1938992"/>
          </a:xfrm>
          <a:prstGeom prst="rect">
            <a:avLst/>
          </a:prstGeom>
          <a:noFill/>
        </p:spPr>
        <p:txBody>
          <a:bodyPr wrap="square" rtlCol="0">
            <a:spAutoFit/>
          </a:bodyPr>
          <a:lstStyle/>
          <a:p>
            <a:r>
              <a:rPr lang="fr-FR" sz="2000" dirty="0">
                <a:solidFill>
                  <a:srgbClr val="545554"/>
                </a:solidFill>
              </a:rPr>
              <a:t>Des systèmes officiels contextualisés au niveau local, soutenant des approches appropriées au niveau communautaire</a:t>
            </a:r>
            <a:endParaRPr lang="en-US" sz="2000" dirty="0">
              <a:solidFill>
                <a:srgbClr val="545554"/>
              </a:solidFill>
            </a:endParaRPr>
          </a:p>
        </p:txBody>
      </p:sp>
      <p:sp>
        <p:nvSpPr>
          <p:cNvPr id="14" name="TextBox 13"/>
          <p:cNvSpPr txBox="1"/>
          <p:nvPr/>
        </p:nvSpPr>
        <p:spPr>
          <a:xfrm>
            <a:off x="4659883" y="696933"/>
            <a:ext cx="2687216" cy="2246769"/>
          </a:xfrm>
          <a:prstGeom prst="rect">
            <a:avLst/>
          </a:prstGeom>
          <a:solidFill>
            <a:schemeClr val="bg1"/>
          </a:solidFill>
        </p:spPr>
        <p:txBody>
          <a:bodyPr wrap="square" rtlCol="0">
            <a:spAutoFit/>
          </a:bodyPr>
          <a:lstStyle/>
          <a:p>
            <a:r>
              <a:rPr lang="fr-FR" sz="2000" dirty="0">
                <a:solidFill>
                  <a:srgbClr val="545554"/>
                </a:solidFill>
              </a:rPr>
              <a:t>Éléments au milieu pour relier les deux systèmes de manière significative et harmoniser les domaines dans lesquels il y a des différences</a:t>
            </a:r>
            <a:endParaRPr lang="en-US" sz="2000" dirty="0">
              <a:solidFill>
                <a:srgbClr val="545554"/>
              </a:solidFill>
            </a:endParaRPr>
          </a:p>
        </p:txBody>
      </p:sp>
    </p:spTree>
    <p:extLst>
      <p:ext uri="{BB962C8B-B14F-4D97-AF65-F5344CB8AC3E}">
        <p14:creationId xmlns:p14="http://schemas.microsoft.com/office/powerpoint/2010/main" val="130765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023" y="365125"/>
            <a:ext cx="11113946" cy="1325563"/>
          </a:xfrm>
        </p:spPr>
        <p:txBody>
          <a:bodyPr>
            <a:noAutofit/>
          </a:bodyPr>
          <a:lstStyle/>
          <a:p>
            <a:r>
              <a:rPr lang="fr-FR" dirty="0"/>
              <a:t>Pourquoi utilisons-nous une approche systémique de la protection de l'enfance</a:t>
            </a:r>
            <a:r>
              <a:rPr lang="en-US" dirty="0"/>
              <a:t>?</a:t>
            </a:r>
          </a:p>
        </p:txBody>
      </p:sp>
      <p:sp>
        <p:nvSpPr>
          <p:cNvPr id="4" name="Text Placeholder 3"/>
          <p:cNvSpPr>
            <a:spLocks noGrp="1"/>
          </p:cNvSpPr>
          <p:nvPr>
            <p:ph type="body" sz="quarter" idx="12"/>
          </p:nvPr>
        </p:nvSpPr>
        <p:spPr>
          <a:xfrm>
            <a:off x="1148391" y="2098797"/>
            <a:ext cx="9800963" cy="3729037"/>
          </a:xfrm>
        </p:spPr>
        <p:txBody>
          <a:bodyPr>
            <a:normAutofit fontScale="77500" lnSpcReduction="20000"/>
          </a:bodyPr>
          <a:lstStyle/>
          <a:p>
            <a:pPr marL="320040" lvl="0" indent="-320040">
              <a:lnSpc>
                <a:spcPct val="114000"/>
              </a:lnSpc>
              <a:spcAft>
                <a:spcPts val="600"/>
              </a:spcAft>
              <a:buClr>
                <a:srgbClr val="02628C"/>
              </a:buClr>
              <a:buSzPct val="90000"/>
              <a:buFont typeface="Symbol" panose="05050102010706020507" pitchFamily="18" charset="2"/>
              <a:buChar char="·"/>
            </a:pPr>
            <a:r>
              <a:rPr lang="fr-FR" sz="2400" dirty="0">
                <a:solidFill>
                  <a:srgbClr val="545554"/>
                </a:solidFill>
              </a:rPr>
              <a:t>Les programmes humanitaires de protection de l'enfance se sont concentrés sur des questions de protection individuelle</a:t>
            </a:r>
          </a:p>
          <a:p>
            <a:pPr marL="320040" lvl="0" indent="-320040">
              <a:lnSpc>
                <a:spcPct val="114000"/>
              </a:lnSpc>
              <a:spcAft>
                <a:spcPts val="600"/>
              </a:spcAft>
              <a:buClr>
                <a:srgbClr val="02628C"/>
              </a:buClr>
              <a:buSzPct val="90000"/>
              <a:buFont typeface="Symbol" panose="05050102010706020507" pitchFamily="18" charset="2"/>
              <a:buChar char="·"/>
            </a:pPr>
            <a:r>
              <a:rPr lang="fr-FR" sz="2400" dirty="0">
                <a:solidFill>
                  <a:srgbClr val="545554"/>
                </a:solidFill>
              </a:rPr>
              <a:t>Les enfants sont souvent confrontés à des risques multiples dont les causes profondes sont complexes</a:t>
            </a:r>
          </a:p>
          <a:p>
            <a:pPr marL="320040" lvl="0" indent="-320040">
              <a:lnSpc>
                <a:spcPct val="114000"/>
              </a:lnSpc>
              <a:spcAft>
                <a:spcPts val="600"/>
              </a:spcAft>
              <a:buClr>
                <a:srgbClr val="02628C"/>
              </a:buClr>
              <a:buSzPct val="90000"/>
              <a:buFont typeface="Symbol" panose="05050102010706020507" pitchFamily="18" charset="2"/>
              <a:buChar char="·"/>
            </a:pPr>
            <a:r>
              <a:rPr lang="fr-FR" sz="2500" dirty="0">
                <a:solidFill>
                  <a:srgbClr val="545554"/>
                </a:solidFill>
              </a:rPr>
              <a:t>Ce qui nécessite des </a:t>
            </a:r>
            <a:r>
              <a:rPr lang="fr-FR" sz="2400" dirty="0">
                <a:solidFill>
                  <a:srgbClr val="545554"/>
                </a:solidFill>
              </a:rPr>
              <a:t>ressources et des actions à tous les niveaux de l'environnement de l'enfant (individuel, familial, communautaire, gouvernemental, etc.)</a:t>
            </a:r>
          </a:p>
          <a:p>
            <a:pPr marL="320040" lvl="0" indent="-320040">
              <a:lnSpc>
                <a:spcPct val="114000"/>
              </a:lnSpc>
              <a:spcAft>
                <a:spcPts val="600"/>
              </a:spcAft>
              <a:buClr>
                <a:srgbClr val="02628C"/>
              </a:buClr>
              <a:buSzPct val="90000"/>
              <a:buFont typeface="Symbol" panose="05050102010706020507" pitchFamily="18" charset="2"/>
              <a:buChar char="·"/>
            </a:pPr>
            <a:r>
              <a:rPr lang="fr-FR" sz="2400" dirty="0">
                <a:solidFill>
                  <a:srgbClr val="545554"/>
                </a:solidFill>
              </a:rPr>
              <a:t>Une approche systémique examine l'ensemble des problèmes auxquels les enfants sont confrontés, la manière dont ils interagissent, leurs causes profondes et les solutions à tous les niveaux, en mettant l'accent sur la promotion de la résilience</a:t>
            </a:r>
            <a:endParaRPr lang="en-US" dirty="0"/>
          </a:p>
        </p:txBody>
      </p:sp>
    </p:spTree>
    <p:extLst>
      <p:ext uri="{BB962C8B-B14F-4D97-AF65-F5344CB8AC3E}">
        <p14:creationId xmlns:p14="http://schemas.microsoft.com/office/powerpoint/2010/main" val="108332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Pourquoi renforcer les systèmes de protection de l'enfance dans les contextes humanitaires?</a:t>
            </a:r>
            <a:endParaRPr lang="en-US" dirty="0"/>
          </a:p>
        </p:txBody>
      </p:sp>
      <p:sp>
        <p:nvSpPr>
          <p:cNvPr id="4" name="Text Placeholder 3"/>
          <p:cNvSpPr>
            <a:spLocks noGrp="1"/>
          </p:cNvSpPr>
          <p:nvPr>
            <p:ph type="body" sz="quarter" idx="12"/>
          </p:nvPr>
        </p:nvSpPr>
        <p:spPr>
          <a:xfrm>
            <a:off x="913930" y="2192581"/>
            <a:ext cx="10257694" cy="3729037"/>
          </a:xfrm>
        </p:spPr>
        <p:txBody>
          <a:bodyPr>
            <a:normAutofit lnSpcReduction="10000"/>
          </a:bodyPr>
          <a:lstStyle/>
          <a:p>
            <a:pPr marL="320040" lvl="0" indent="-320040">
              <a:lnSpc>
                <a:spcPct val="114000"/>
              </a:lnSpc>
              <a:spcAft>
                <a:spcPts val="600"/>
              </a:spcAft>
              <a:buClr>
                <a:srgbClr val="02628C"/>
              </a:buClr>
              <a:buSzPct val="90000"/>
              <a:buFont typeface="Symbol" panose="05050102010706020507" pitchFamily="18" charset="2"/>
              <a:buChar char="·"/>
            </a:pPr>
            <a:r>
              <a:rPr lang="fr-FR" sz="2200" dirty="0">
                <a:solidFill>
                  <a:srgbClr val="545554"/>
                </a:solidFill>
              </a:rPr>
              <a:t>Proposer une approche plus </a:t>
            </a:r>
            <a:r>
              <a:rPr lang="fr-FR" sz="2200" u="sng" dirty="0">
                <a:solidFill>
                  <a:srgbClr val="545554"/>
                </a:solidFill>
              </a:rPr>
              <a:t>globale</a:t>
            </a:r>
            <a:r>
              <a:rPr lang="fr-FR" sz="2200" dirty="0">
                <a:solidFill>
                  <a:srgbClr val="545554"/>
                </a:solidFill>
              </a:rPr>
              <a:t> et plus </a:t>
            </a:r>
            <a:r>
              <a:rPr lang="fr-FR" sz="2200" u="sng" dirty="0">
                <a:solidFill>
                  <a:srgbClr val="545554"/>
                </a:solidFill>
              </a:rPr>
              <a:t>durable</a:t>
            </a:r>
            <a:r>
              <a:rPr lang="fr-FR" sz="2200" dirty="0">
                <a:solidFill>
                  <a:srgbClr val="545554"/>
                </a:solidFill>
              </a:rPr>
              <a:t> pour protéger les enfants vulnérables et renforcer leur résilience</a:t>
            </a:r>
          </a:p>
          <a:p>
            <a:pPr marL="320040" lvl="0" indent="-320040">
              <a:lnSpc>
                <a:spcPct val="114000"/>
              </a:lnSpc>
              <a:spcAft>
                <a:spcPts val="600"/>
              </a:spcAft>
              <a:buClr>
                <a:srgbClr val="02628C"/>
              </a:buClr>
              <a:buSzPct val="90000"/>
              <a:buFont typeface="Symbol" panose="05050102010706020507" pitchFamily="18" charset="2"/>
              <a:buChar char="·"/>
            </a:pPr>
            <a:r>
              <a:rPr lang="fr-FR" sz="2200" dirty="0">
                <a:solidFill>
                  <a:srgbClr val="545554"/>
                </a:solidFill>
              </a:rPr>
              <a:t>Là où les systèmes officiels de protection de l'enfance étaient auparavant faibles, la réponse humanitaire avec une approche systémique offre la possibilité de mobiliser les ressources humanitaires pour «r</a:t>
            </a:r>
            <a:r>
              <a:rPr lang="fr-FR" sz="2200" u="sng" dirty="0">
                <a:solidFill>
                  <a:srgbClr val="545554"/>
                </a:solidFill>
              </a:rPr>
              <a:t>econstruire en mieux</a:t>
            </a:r>
            <a:r>
              <a:rPr lang="fr-FR" sz="2200" dirty="0">
                <a:solidFill>
                  <a:srgbClr val="545554"/>
                </a:solidFill>
              </a:rPr>
              <a:t>».</a:t>
            </a:r>
          </a:p>
          <a:p>
            <a:pPr marL="320040" lvl="0" indent="-320040">
              <a:lnSpc>
                <a:spcPct val="114000"/>
              </a:lnSpc>
              <a:spcAft>
                <a:spcPts val="600"/>
              </a:spcAft>
              <a:buClr>
                <a:srgbClr val="02628C"/>
              </a:buClr>
              <a:buSzPct val="90000"/>
              <a:buFont typeface="Symbol" panose="05050102010706020507" pitchFamily="18" charset="2"/>
              <a:buChar char="·"/>
            </a:pPr>
            <a:r>
              <a:rPr lang="fr-FR" sz="2200" dirty="0">
                <a:solidFill>
                  <a:srgbClr val="545554"/>
                </a:solidFill>
              </a:rPr>
              <a:t>Les situations d'urgence peuvent offrir des possibilités de renforcer les </a:t>
            </a:r>
            <a:r>
              <a:rPr lang="fr-FR" sz="2200" u="sng" dirty="0">
                <a:solidFill>
                  <a:srgbClr val="545554"/>
                </a:solidFill>
              </a:rPr>
              <a:t>systèmes au niveau communautaire</a:t>
            </a:r>
            <a:r>
              <a:rPr lang="fr-FR" sz="2200" dirty="0">
                <a:solidFill>
                  <a:srgbClr val="545554"/>
                </a:solidFill>
              </a:rPr>
              <a:t>, ce qui permet de les intégrer dans les systèmes officiels après une situation d'urgence</a:t>
            </a:r>
            <a:endParaRPr lang="en-US" dirty="0"/>
          </a:p>
        </p:txBody>
      </p:sp>
    </p:spTree>
    <p:extLst>
      <p:ext uri="{BB962C8B-B14F-4D97-AF65-F5344CB8AC3E}">
        <p14:creationId xmlns:p14="http://schemas.microsoft.com/office/powerpoint/2010/main" val="66454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600" dirty="0"/>
              <a:t>État des lieux des systèmes de protection de l'enfance</a:t>
            </a:r>
            <a:endParaRPr lang="en-US" sz="2600" dirty="0"/>
          </a:p>
        </p:txBody>
      </p:sp>
    </p:spTree>
    <p:extLst>
      <p:ext uri="{BB962C8B-B14F-4D97-AF65-F5344CB8AC3E}">
        <p14:creationId xmlns:p14="http://schemas.microsoft.com/office/powerpoint/2010/main" val="3101685024"/>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1_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3989</TotalTime>
  <Words>4021</Words>
  <Application>Microsoft Office PowerPoint</Application>
  <PresentationFormat>Widescreen</PresentationFormat>
  <Paragraphs>183</Paragraphs>
  <Slides>24</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Helvetica Neue</vt:lpstr>
      <vt:lpstr>Symbol</vt:lpstr>
      <vt:lpstr>Wingdings</vt:lpstr>
      <vt:lpstr>Office Theme</vt:lpstr>
      <vt:lpstr>1_Office Theme</vt:lpstr>
      <vt:lpstr>PowerPoint Presentation</vt:lpstr>
      <vt:lpstr>PowerPoint Presentation</vt:lpstr>
      <vt:lpstr>Définition des systèmes de                                  protection de l'enfance</vt:lpstr>
      <vt:lpstr>Les systèmes de protection de l'enfance sont...</vt:lpstr>
      <vt:lpstr>Caractéristiques des systèmes de protection de l'enfance*</vt:lpstr>
      <vt:lpstr>PowerPoint Presentation</vt:lpstr>
      <vt:lpstr>Pourquoi utilisons-nous une approche systémique de la protection de l'enfance?</vt:lpstr>
      <vt:lpstr>Pourquoi renforcer les systèmes de protection de l'enfance dans les contextes humanitaires?</vt:lpstr>
      <vt:lpstr>État des lieux des systèmes de protection de l'enfance</vt:lpstr>
      <vt:lpstr>Quand faire un état des lieux des systèmes officiels?</vt:lpstr>
      <vt:lpstr>PowerPoint Presentation</vt:lpstr>
      <vt:lpstr>Questions d'orientation</vt:lpstr>
      <vt:lpstr>Quels rôles les acteurs humanitaires de la protection de l'enfance peuvent-ils jouer dans le renforcement des liens entre les systèmes officiels et non officiels?</vt:lpstr>
      <vt:lpstr>Les acteurs humanitaires de la protection de l'enfance:</vt:lpstr>
      <vt:lpstr>Les acteurs humanitaires de la protection de l'enfance:</vt:lpstr>
      <vt:lpstr>PowerPoint Presentation</vt:lpstr>
      <vt:lpstr>Questions d'orientation pour identifier d'éventuelles interventions</vt:lpstr>
      <vt:lpstr>Qui devrait être impliqué dans la facilitation des liens pour renforcer les systèmes de protection de l'enfance?</vt:lpstr>
      <vt:lpstr>Comment pouvons-nous faire en sorte que notre programmation soutienne ces processus? </vt:lpstr>
      <vt:lpstr>PowerPoint Presentation</vt:lpstr>
      <vt:lpstr>Récapitulation des buts et des objectifs d'apprentissage</vt:lpstr>
      <vt:lpstr>PowerPoint Presentation</vt:lpstr>
      <vt:lpstr>Resources</vt:lpstr>
      <vt:lpstr>Je vous remercie!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Dominique Mwepu</cp:lastModifiedBy>
  <cp:revision>280</cp:revision>
  <dcterms:created xsi:type="dcterms:W3CDTF">2017-12-20T18:51:03Z</dcterms:created>
  <dcterms:modified xsi:type="dcterms:W3CDTF">2020-04-27T20:50:57Z</dcterms:modified>
</cp:coreProperties>
</file>