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260" r:id="rId2"/>
    <p:sldId id="270" r:id="rId3"/>
    <p:sldId id="271" r:id="rId4"/>
    <p:sldId id="275" r:id="rId5"/>
    <p:sldId id="269" r:id="rId6"/>
  </p:sldIdLst>
  <p:sldSz cx="9144000" cy="6858000" type="screen4x3"/>
  <p:notesSz cx="6797675" cy="9926638"/>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9" autoAdjust="0"/>
    <p:restoredTop sz="84143" autoAdjust="0"/>
  </p:normalViewPr>
  <p:slideViewPr>
    <p:cSldViewPr>
      <p:cViewPr>
        <p:scale>
          <a:sx n="60" d="100"/>
          <a:sy n="60" d="100"/>
        </p:scale>
        <p:origin x="-157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AU"/>
          </a:p>
        </p:txBody>
      </p:sp>
      <p:sp>
        <p:nvSpPr>
          <p:cNvPr id="23555"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2ED089CB-1FD6-4BEE-A3FB-63A101E5FE54}" type="datetimeFigureOut">
              <a:rPr lang="en-AU"/>
              <a:pPr>
                <a:defRPr/>
              </a:pPr>
              <a:t>16/03/2014</a:t>
            </a:fld>
            <a:endParaRPr lang="en-AU"/>
          </a:p>
        </p:txBody>
      </p:sp>
      <p:sp>
        <p:nvSpPr>
          <p:cNvPr id="23556"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AU"/>
          </a:p>
        </p:txBody>
      </p:sp>
      <p:sp>
        <p:nvSpPr>
          <p:cNvPr id="23557"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BCF68C28-75EA-427A-86EB-0BD405C8179B}" type="slidenum">
              <a:rPr lang="en-AU"/>
              <a:pPr>
                <a:defRPr/>
              </a:pPr>
              <a:t>‹#›</a:t>
            </a:fld>
            <a:endParaRPr lang="en-AU"/>
          </a:p>
        </p:txBody>
      </p:sp>
    </p:spTree>
    <p:extLst>
      <p:ext uri="{BB962C8B-B14F-4D97-AF65-F5344CB8AC3E}">
        <p14:creationId xmlns:p14="http://schemas.microsoft.com/office/powerpoint/2010/main" val="816964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AU"/>
          </a:p>
        </p:txBody>
      </p:sp>
      <p:sp>
        <p:nvSpPr>
          <p:cNvPr id="12291"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AU"/>
          </a:p>
        </p:txBody>
      </p:sp>
      <p:sp>
        <p:nvSpPr>
          <p:cNvPr id="14340"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12294"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AU"/>
          </a:p>
        </p:txBody>
      </p:sp>
      <p:sp>
        <p:nvSpPr>
          <p:cNvPr id="12295"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979D4E14-44A8-44A2-99FA-AEAE3A5C4EF3}" type="slidenum">
              <a:rPr lang="en-AU"/>
              <a:pPr>
                <a:defRPr/>
              </a:pPr>
              <a:t>‹#›</a:t>
            </a:fld>
            <a:endParaRPr lang="en-AU"/>
          </a:p>
        </p:txBody>
      </p:sp>
    </p:spTree>
    <p:extLst>
      <p:ext uri="{BB962C8B-B14F-4D97-AF65-F5344CB8AC3E}">
        <p14:creationId xmlns:p14="http://schemas.microsoft.com/office/powerpoint/2010/main" val="13075580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979D4E14-44A8-44A2-99FA-AEAE3A5C4EF3}" type="slidenum">
              <a:rPr lang="en-AU" smtClean="0"/>
              <a:pPr>
                <a:defRPr/>
              </a:pPr>
              <a:t>1</a:t>
            </a:fld>
            <a:endParaRPr lang="en-AU"/>
          </a:p>
        </p:txBody>
      </p:sp>
    </p:spTree>
    <p:extLst>
      <p:ext uri="{BB962C8B-B14F-4D97-AF65-F5344CB8AC3E}">
        <p14:creationId xmlns:p14="http://schemas.microsoft.com/office/powerpoint/2010/main" val="3203528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Tree>
    <p:extLst>
      <p:ext uri="{BB962C8B-B14F-4D97-AF65-F5344CB8AC3E}">
        <p14:creationId xmlns:p14="http://schemas.microsoft.com/office/powerpoint/2010/main" val="3237148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482561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84888" y="836613"/>
            <a:ext cx="1943100" cy="5256212"/>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250825" y="836613"/>
            <a:ext cx="5681663" cy="5256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106474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931340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88366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250825" y="1700213"/>
            <a:ext cx="3811588"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214813" y="1700213"/>
            <a:ext cx="3813175" cy="43926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608612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3309274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3786533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0645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60813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16302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tif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tif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836613"/>
            <a:ext cx="777716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AU" dirty="0" smtClean="0"/>
              <a:t>Click to edit Master title style</a:t>
            </a:r>
          </a:p>
        </p:txBody>
      </p:sp>
      <p:sp>
        <p:nvSpPr>
          <p:cNvPr id="1027" name="Rectangle 3"/>
          <p:cNvSpPr>
            <a:spLocks noGrp="1" noChangeArrowheads="1"/>
          </p:cNvSpPr>
          <p:nvPr>
            <p:ph type="body" idx="1"/>
          </p:nvPr>
        </p:nvSpPr>
        <p:spPr bwMode="auto">
          <a:xfrm>
            <a:off x="250825" y="1700213"/>
            <a:ext cx="7777163" cy="4392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028" name="Rectangle 7"/>
          <p:cNvSpPr>
            <a:spLocks noChangeArrowheads="1"/>
          </p:cNvSpPr>
          <p:nvPr userDrawn="1"/>
        </p:nvSpPr>
        <p:spPr bwMode="auto">
          <a:xfrm>
            <a:off x="-14031" y="222769"/>
            <a:ext cx="7667625" cy="541935"/>
          </a:xfrm>
          <a:prstGeom prst="rect">
            <a:avLst/>
          </a:prstGeom>
          <a:gradFill rotWithShape="1">
            <a:gsLst>
              <a:gs pos="0">
                <a:srgbClr val="3399FF"/>
              </a:gs>
              <a:gs pos="100000">
                <a:schemeClr val="bg1"/>
              </a:gs>
            </a:gsLst>
            <a:lin ang="0" scaled="1"/>
          </a:gradFill>
          <a:ln>
            <a:noFill/>
          </a:ln>
          <a:effectLst/>
          <a:extLst>
            <a:ext uri="{91240B29-F687-4F45-9708-019B960494DF}">
              <a14:hiddenLine xmlns:a14="http://schemas.microsoft.com/office/drawing/2010/main" w="9525">
                <a:solidFill>
                  <a:srgbClr val="3399FF"/>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030" name="Picture 1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7731085" y="73049"/>
            <a:ext cx="1368425" cy="763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lines.tiff"/>
          <p:cNvPicPr>
            <a:picLocks noChangeAspect="1"/>
          </p:cNvPicPr>
          <p:nvPr userDrawn="1"/>
        </p:nvPicPr>
        <p:blipFill rotWithShape="1">
          <a:blip r:embed="rId14">
            <a:extLst>
              <a:ext uri="{28A0092B-C50C-407E-A947-70E740481C1C}">
                <a14:useLocalDpi xmlns:a14="http://schemas.microsoft.com/office/drawing/2010/main" val="0"/>
              </a:ext>
            </a:extLst>
          </a:blip>
          <a:srcRect b="16343"/>
          <a:stretch/>
        </p:blipFill>
        <p:spPr>
          <a:xfrm>
            <a:off x="1475656" y="6278018"/>
            <a:ext cx="6715611" cy="588563"/>
          </a:xfrm>
          <a:prstGeom prst="rect">
            <a:avLst/>
          </a:prstGeom>
        </p:spPr>
      </p:pic>
      <p:pic>
        <p:nvPicPr>
          <p:cNvPr id="10" name="Picture 9" descr="lines.tiff"/>
          <p:cNvPicPr>
            <a:picLocks noChangeAspect="1"/>
          </p:cNvPicPr>
          <p:nvPr userDrawn="1"/>
        </p:nvPicPr>
        <p:blipFill rotWithShape="1">
          <a:blip r:embed="rId14">
            <a:extLst>
              <a:ext uri="{28A0092B-C50C-407E-A947-70E740481C1C}">
                <a14:useLocalDpi xmlns:a14="http://schemas.microsoft.com/office/drawing/2010/main" val="0"/>
              </a:ext>
            </a:extLst>
          </a:blip>
          <a:srcRect l="1068" r="83087" b="16343"/>
          <a:stretch/>
        </p:blipFill>
        <p:spPr>
          <a:xfrm>
            <a:off x="8079975" y="6278018"/>
            <a:ext cx="1064025" cy="588563"/>
          </a:xfrm>
          <a:prstGeom prst="rect">
            <a:avLst/>
          </a:prstGeom>
        </p:spPr>
      </p:pic>
      <p:pic>
        <p:nvPicPr>
          <p:cNvPr id="11" name="Picture 10" descr="cpwg-mslogo.tiff"/>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826325" y="6177210"/>
            <a:ext cx="642292" cy="680790"/>
          </a:xfrm>
          <a:prstGeom prst="rect">
            <a:avLst/>
          </a:prstGeom>
        </p:spPr>
      </p:pic>
    </p:spTree>
    <p:extLst>
      <p:ext uri="{BB962C8B-B14F-4D97-AF65-F5344CB8AC3E}">
        <p14:creationId xmlns:p14="http://schemas.microsoft.com/office/powerpoint/2010/main" val="40964981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0" fontAlgn="base" hangingPunct="0">
        <a:spcBef>
          <a:spcPct val="0"/>
        </a:spcBef>
        <a:spcAft>
          <a:spcPct val="0"/>
        </a:spcAft>
        <a:defRPr sz="3200">
          <a:solidFill>
            <a:srgbClr val="3399FF"/>
          </a:solidFill>
          <a:latin typeface="+mj-lt"/>
          <a:ea typeface="+mj-ea"/>
          <a:cs typeface="+mj-cs"/>
        </a:defRPr>
      </a:lvl1pPr>
      <a:lvl2pPr algn="l" rtl="0" eaLnBrk="0" fontAlgn="base" hangingPunct="0">
        <a:spcBef>
          <a:spcPct val="0"/>
        </a:spcBef>
        <a:spcAft>
          <a:spcPct val="0"/>
        </a:spcAft>
        <a:defRPr sz="3200">
          <a:solidFill>
            <a:schemeClr val="tx2"/>
          </a:solidFill>
          <a:latin typeface="Calibri" pitchFamily="34" charset="0"/>
        </a:defRPr>
      </a:lvl2pPr>
      <a:lvl3pPr algn="l" rtl="0" eaLnBrk="0" fontAlgn="base" hangingPunct="0">
        <a:spcBef>
          <a:spcPct val="0"/>
        </a:spcBef>
        <a:spcAft>
          <a:spcPct val="0"/>
        </a:spcAft>
        <a:defRPr sz="3200">
          <a:solidFill>
            <a:schemeClr val="tx2"/>
          </a:solidFill>
          <a:latin typeface="Calibri" pitchFamily="34" charset="0"/>
        </a:defRPr>
      </a:lvl3pPr>
      <a:lvl4pPr algn="l" rtl="0" eaLnBrk="0" fontAlgn="base" hangingPunct="0">
        <a:spcBef>
          <a:spcPct val="0"/>
        </a:spcBef>
        <a:spcAft>
          <a:spcPct val="0"/>
        </a:spcAft>
        <a:defRPr sz="3200">
          <a:solidFill>
            <a:schemeClr val="tx2"/>
          </a:solidFill>
          <a:latin typeface="Calibri" pitchFamily="34" charset="0"/>
        </a:defRPr>
      </a:lvl4pPr>
      <a:lvl5pPr algn="l" rtl="0" eaLnBrk="0" fontAlgn="base" hangingPunct="0">
        <a:spcBef>
          <a:spcPct val="0"/>
        </a:spcBef>
        <a:spcAft>
          <a:spcPct val="0"/>
        </a:spcAft>
        <a:defRPr sz="3200">
          <a:solidFill>
            <a:schemeClr val="tx2"/>
          </a:solidFill>
          <a:latin typeface="Calibri" pitchFamily="34" charset="0"/>
        </a:defRPr>
      </a:lvl5pPr>
      <a:lvl6pPr marL="457200" algn="l" rtl="0" fontAlgn="base">
        <a:spcBef>
          <a:spcPct val="0"/>
        </a:spcBef>
        <a:spcAft>
          <a:spcPct val="0"/>
        </a:spcAft>
        <a:defRPr sz="3200">
          <a:solidFill>
            <a:schemeClr val="tx2"/>
          </a:solidFill>
          <a:latin typeface="Calibri" pitchFamily="34" charset="0"/>
        </a:defRPr>
      </a:lvl6pPr>
      <a:lvl7pPr marL="914400" algn="l" rtl="0" fontAlgn="base">
        <a:spcBef>
          <a:spcPct val="0"/>
        </a:spcBef>
        <a:spcAft>
          <a:spcPct val="0"/>
        </a:spcAft>
        <a:defRPr sz="3200">
          <a:solidFill>
            <a:schemeClr val="tx2"/>
          </a:solidFill>
          <a:latin typeface="Calibri" pitchFamily="34" charset="0"/>
        </a:defRPr>
      </a:lvl7pPr>
      <a:lvl8pPr marL="1371600" algn="l" rtl="0" fontAlgn="base">
        <a:spcBef>
          <a:spcPct val="0"/>
        </a:spcBef>
        <a:spcAft>
          <a:spcPct val="0"/>
        </a:spcAft>
        <a:defRPr sz="3200">
          <a:solidFill>
            <a:schemeClr val="tx2"/>
          </a:solidFill>
          <a:latin typeface="Calibri" pitchFamily="34" charset="0"/>
        </a:defRPr>
      </a:lvl8pPr>
      <a:lvl9pPr marL="1828800" algn="l" rtl="0" fontAlgn="base">
        <a:spcBef>
          <a:spcPct val="0"/>
        </a:spcBef>
        <a:spcAft>
          <a:spcPct val="0"/>
        </a:spcAft>
        <a:defRPr sz="3200">
          <a:solidFill>
            <a:schemeClr val="tx2"/>
          </a:solidFill>
          <a:latin typeface="Calibri" pitchFamily="34" charset="0"/>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23528" y="5013176"/>
            <a:ext cx="8642350" cy="1368698"/>
          </a:xfrm>
        </p:spPr>
        <p:txBody>
          <a:bodyPr/>
          <a:lstStyle/>
          <a:p>
            <a:pPr algn="ctr" eaLnBrk="1" hangingPunct="1"/>
            <a:r>
              <a:rPr lang="en-AU" sz="2800" dirty="0" smtClean="0">
                <a:solidFill>
                  <a:srgbClr val="3399FF"/>
                </a:solidFill>
              </a:rPr>
              <a:t/>
            </a:r>
            <a:br>
              <a:rPr lang="en-AU" sz="2800" dirty="0" smtClean="0">
                <a:solidFill>
                  <a:srgbClr val="3399FF"/>
                </a:solidFill>
              </a:rPr>
            </a:br>
            <a:r>
              <a:rPr lang="en-AU" sz="2800" dirty="0"/>
              <a:t>Exploring Beliefs and Values about Girl and Boy Children</a:t>
            </a:r>
            <a:r>
              <a:rPr lang="en-AU" sz="2800" dirty="0" smtClean="0">
                <a:solidFill>
                  <a:srgbClr val="3399FF"/>
                </a:solidFill>
              </a:rPr>
              <a:t/>
            </a:r>
            <a:br>
              <a:rPr lang="en-AU" sz="2800" dirty="0" smtClean="0">
                <a:solidFill>
                  <a:srgbClr val="3399FF"/>
                </a:solidFill>
              </a:rPr>
            </a:br>
            <a:endParaRPr lang="en-AU" sz="2800" dirty="0" smtClean="0">
              <a:solidFill>
                <a:srgbClr val="3399FF"/>
              </a:solidFill>
            </a:endParaRPr>
          </a:p>
        </p:txBody>
      </p:sp>
      <p:pic>
        <p:nvPicPr>
          <p:cNvPr id="3" name="Content Placeholder 2"/>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79712" y="1052736"/>
            <a:ext cx="5454451" cy="4090838"/>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3212976"/>
            <a:ext cx="7777163" cy="2304256"/>
          </a:xfrm>
        </p:spPr>
        <p:txBody>
          <a:bodyPr/>
          <a:lstStyle/>
          <a:p>
            <a:r>
              <a:rPr lang="en-AU" b="1" dirty="0" smtClean="0"/>
              <a:t>Write </a:t>
            </a:r>
            <a:r>
              <a:rPr lang="en-AU" b="1" dirty="0" smtClean="0"/>
              <a:t>the first thing that comes to your mind. No over thinking – it is not a test and there are  no right answers!</a:t>
            </a:r>
            <a:endParaRPr lang="en-AU" b="1"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683568" y="1052737"/>
            <a:ext cx="2071216" cy="1440160"/>
          </a:xfrm>
          <a:prstGeom prst="rect">
            <a:avLst/>
          </a:prstGeom>
          <a:noFill/>
          <a:ln>
            <a:noFill/>
          </a:ln>
        </p:spPr>
      </p:pic>
      <p:sp>
        <p:nvSpPr>
          <p:cNvPr id="4" name="Title 1"/>
          <p:cNvSpPr txBox="1">
            <a:spLocks/>
          </p:cNvSpPr>
          <p:nvPr/>
        </p:nvSpPr>
        <p:spPr bwMode="auto">
          <a:xfrm>
            <a:off x="2636584" y="1772817"/>
            <a:ext cx="6481019"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200">
                <a:solidFill>
                  <a:srgbClr val="3399FF"/>
                </a:solidFill>
                <a:latin typeface="+mj-lt"/>
                <a:ea typeface="+mj-ea"/>
                <a:cs typeface="+mj-cs"/>
              </a:defRPr>
            </a:lvl1pPr>
            <a:lvl2pPr algn="l" rtl="0" eaLnBrk="0" fontAlgn="base" hangingPunct="0">
              <a:spcBef>
                <a:spcPct val="0"/>
              </a:spcBef>
              <a:spcAft>
                <a:spcPct val="0"/>
              </a:spcAft>
              <a:defRPr sz="3200">
                <a:solidFill>
                  <a:schemeClr val="tx2"/>
                </a:solidFill>
                <a:latin typeface="Calibri" pitchFamily="34" charset="0"/>
              </a:defRPr>
            </a:lvl2pPr>
            <a:lvl3pPr algn="l" rtl="0" eaLnBrk="0" fontAlgn="base" hangingPunct="0">
              <a:spcBef>
                <a:spcPct val="0"/>
              </a:spcBef>
              <a:spcAft>
                <a:spcPct val="0"/>
              </a:spcAft>
              <a:defRPr sz="3200">
                <a:solidFill>
                  <a:schemeClr val="tx2"/>
                </a:solidFill>
                <a:latin typeface="Calibri" pitchFamily="34" charset="0"/>
              </a:defRPr>
            </a:lvl3pPr>
            <a:lvl4pPr algn="l" rtl="0" eaLnBrk="0" fontAlgn="base" hangingPunct="0">
              <a:spcBef>
                <a:spcPct val="0"/>
              </a:spcBef>
              <a:spcAft>
                <a:spcPct val="0"/>
              </a:spcAft>
              <a:defRPr sz="3200">
                <a:solidFill>
                  <a:schemeClr val="tx2"/>
                </a:solidFill>
                <a:latin typeface="Calibri" pitchFamily="34" charset="0"/>
              </a:defRPr>
            </a:lvl4pPr>
            <a:lvl5pPr algn="l" rtl="0" eaLnBrk="0" fontAlgn="base" hangingPunct="0">
              <a:spcBef>
                <a:spcPct val="0"/>
              </a:spcBef>
              <a:spcAft>
                <a:spcPct val="0"/>
              </a:spcAft>
              <a:defRPr sz="3200">
                <a:solidFill>
                  <a:schemeClr val="tx2"/>
                </a:solidFill>
                <a:latin typeface="Calibri" pitchFamily="34" charset="0"/>
              </a:defRPr>
            </a:lvl5pPr>
            <a:lvl6pPr marL="457200" algn="l" rtl="0" fontAlgn="base">
              <a:spcBef>
                <a:spcPct val="0"/>
              </a:spcBef>
              <a:spcAft>
                <a:spcPct val="0"/>
              </a:spcAft>
              <a:defRPr sz="3200">
                <a:solidFill>
                  <a:schemeClr val="tx2"/>
                </a:solidFill>
                <a:latin typeface="Calibri" pitchFamily="34" charset="0"/>
              </a:defRPr>
            </a:lvl6pPr>
            <a:lvl7pPr marL="914400" algn="l" rtl="0" fontAlgn="base">
              <a:spcBef>
                <a:spcPct val="0"/>
              </a:spcBef>
              <a:spcAft>
                <a:spcPct val="0"/>
              </a:spcAft>
              <a:defRPr sz="3200">
                <a:solidFill>
                  <a:schemeClr val="tx2"/>
                </a:solidFill>
                <a:latin typeface="Calibri" pitchFamily="34" charset="0"/>
              </a:defRPr>
            </a:lvl7pPr>
            <a:lvl8pPr marL="1371600" algn="l" rtl="0" fontAlgn="base">
              <a:spcBef>
                <a:spcPct val="0"/>
              </a:spcBef>
              <a:spcAft>
                <a:spcPct val="0"/>
              </a:spcAft>
              <a:defRPr sz="3200">
                <a:solidFill>
                  <a:schemeClr val="tx2"/>
                </a:solidFill>
                <a:latin typeface="Calibri" pitchFamily="34" charset="0"/>
              </a:defRPr>
            </a:lvl8pPr>
            <a:lvl9pPr marL="1828800" algn="l" rtl="0" fontAlgn="base">
              <a:spcBef>
                <a:spcPct val="0"/>
              </a:spcBef>
              <a:spcAft>
                <a:spcPct val="0"/>
              </a:spcAft>
              <a:defRPr sz="3200">
                <a:solidFill>
                  <a:schemeClr val="tx2"/>
                </a:solidFill>
                <a:latin typeface="Calibri" pitchFamily="34" charset="0"/>
              </a:defRPr>
            </a:lvl9pPr>
          </a:lstStyle>
          <a:p>
            <a:r>
              <a:rPr lang="en-AU" kern="0" dirty="0" smtClean="0"/>
              <a:t>Individually complete the sentences on the handout.</a:t>
            </a:r>
            <a:br>
              <a:rPr lang="en-AU" kern="0" dirty="0" smtClean="0"/>
            </a:br>
            <a:r>
              <a:rPr lang="en-AU" kern="0" dirty="0" smtClean="0"/>
              <a:t/>
            </a:r>
            <a:br>
              <a:rPr lang="en-AU" kern="0" dirty="0" smtClean="0"/>
            </a:br>
            <a:endParaRPr lang="en-AU" kern="0" dirty="0"/>
          </a:p>
        </p:txBody>
      </p:sp>
    </p:spTree>
    <p:extLst>
      <p:ext uri="{BB962C8B-B14F-4D97-AF65-F5344CB8AC3E}">
        <p14:creationId xmlns:p14="http://schemas.microsoft.com/office/powerpoint/2010/main" val="28117301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FRAGMENTATION</a:t>
            </a:r>
            <a:endParaRPr lang="en-AU" dirty="0"/>
          </a:p>
        </p:txBody>
      </p:sp>
      <p:sp>
        <p:nvSpPr>
          <p:cNvPr id="3" name="Content Placeholder 2"/>
          <p:cNvSpPr>
            <a:spLocks noGrp="1"/>
          </p:cNvSpPr>
          <p:nvPr>
            <p:ph idx="1"/>
          </p:nvPr>
        </p:nvSpPr>
        <p:spPr>
          <a:xfrm>
            <a:off x="251520" y="1484784"/>
            <a:ext cx="8641655" cy="4608512"/>
          </a:xfrm>
        </p:spPr>
        <p:txBody>
          <a:bodyPr/>
          <a:lstStyle/>
          <a:p>
            <a:r>
              <a:rPr lang="en-AU" b="1" dirty="0"/>
              <a:t>Definition: Fragmentation</a:t>
            </a:r>
            <a:endParaRPr lang="fr-CH" dirty="0"/>
          </a:p>
          <a:p>
            <a:r>
              <a:rPr lang="en-AU" i="1" dirty="0"/>
              <a:t>“Simultaneously living with contradictory or conflicting beliefs between an organisation and/or culture and the potential effects to mental health and program delivery. </a:t>
            </a:r>
            <a:endParaRPr lang="en-AU" i="1" dirty="0" smtClean="0"/>
          </a:p>
          <a:p>
            <a:r>
              <a:rPr lang="en-AU" i="1" dirty="0" smtClean="0"/>
              <a:t>When </a:t>
            </a:r>
            <a:r>
              <a:rPr lang="en-AU" i="1" dirty="0"/>
              <a:t>a person must adhere to the rules and guiding legislation of the organization that employs them (or at least present as if they believe in those rules), while simultaneously holding beliefs generated by the culture, religion or norms of the society in which they were raised that may be in contradiction to the organization’s beliefs.”</a:t>
            </a:r>
            <a:endParaRPr lang="fr-CH" dirty="0"/>
          </a:p>
          <a:p>
            <a:pPr algn="ctr"/>
            <a:endParaRPr lang="en-AU" b="1" i="1" dirty="0" smtClean="0"/>
          </a:p>
          <a:p>
            <a:pPr algn="ctr"/>
            <a:endParaRPr lang="en-AU" i="1" dirty="0"/>
          </a:p>
        </p:txBody>
      </p:sp>
    </p:spTree>
    <p:extLst>
      <p:ext uri="{BB962C8B-B14F-4D97-AF65-F5344CB8AC3E}">
        <p14:creationId xmlns:p14="http://schemas.microsoft.com/office/powerpoint/2010/main" val="13617617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Helpful and Challenging Beliefs</a:t>
            </a:r>
            <a:endParaRPr lang="en-AU" dirty="0"/>
          </a:p>
        </p:txBody>
      </p:sp>
      <p:sp>
        <p:nvSpPr>
          <p:cNvPr id="3" name="Content Placeholder 2"/>
          <p:cNvSpPr>
            <a:spLocks noGrp="1"/>
          </p:cNvSpPr>
          <p:nvPr>
            <p:ph idx="1"/>
          </p:nvPr>
        </p:nvSpPr>
        <p:spPr>
          <a:xfrm>
            <a:off x="250825" y="1700213"/>
            <a:ext cx="7489527" cy="792683"/>
          </a:xfrm>
        </p:spPr>
        <p:txBody>
          <a:bodyPr/>
          <a:lstStyle/>
          <a:p>
            <a:pPr marL="0" indent="0"/>
            <a:r>
              <a:rPr lang="fr-CH" dirty="0" err="1" smtClean="0"/>
              <a:t>What</a:t>
            </a:r>
            <a:r>
              <a:rPr lang="fr-CH" dirty="0" smtClean="0"/>
              <a:t> </a:t>
            </a:r>
            <a:r>
              <a:rPr lang="fr-CH" dirty="0" err="1" smtClean="0"/>
              <a:t>beliefs</a:t>
            </a:r>
            <a:r>
              <a:rPr lang="fr-CH" dirty="0" smtClean="0"/>
              <a:t> are </a:t>
            </a:r>
            <a:r>
              <a:rPr lang="en-AU" b="1" dirty="0"/>
              <a:t>h</a:t>
            </a:r>
            <a:r>
              <a:rPr lang="en-AU" b="1" dirty="0" smtClean="0"/>
              <a:t>elpful</a:t>
            </a:r>
            <a:r>
              <a:rPr lang="en-AU" dirty="0" smtClean="0"/>
              <a:t> </a:t>
            </a:r>
            <a:r>
              <a:rPr lang="en-AU" dirty="0"/>
              <a:t>to Child Protection practices </a:t>
            </a:r>
            <a:r>
              <a:rPr lang="en-AU" dirty="0" smtClean="0"/>
              <a:t>(and CPMS)? </a:t>
            </a:r>
          </a:p>
          <a:p>
            <a:endParaRPr lang="en-AU" dirty="0"/>
          </a:p>
          <a:p>
            <a:endParaRPr lang="en-AU" dirty="0" smtClean="0"/>
          </a:p>
        </p:txBody>
      </p:sp>
      <p:sp>
        <p:nvSpPr>
          <p:cNvPr id="4" name="Content Placeholder 2"/>
          <p:cNvSpPr txBox="1">
            <a:spLocks/>
          </p:cNvSpPr>
          <p:nvPr/>
        </p:nvSpPr>
        <p:spPr bwMode="auto">
          <a:xfrm>
            <a:off x="1475656" y="4365104"/>
            <a:ext cx="7489527" cy="792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a:lstStyle>
          <a:p>
            <a:pPr marL="0" indent="0"/>
            <a:r>
              <a:rPr lang="fr-CH" kern="0" dirty="0" err="1" smtClean="0"/>
              <a:t>What</a:t>
            </a:r>
            <a:r>
              <a:rPr lang="fr-CH" kern="0" dirty="0" smtClean="0"/>
              <a:t> </a:t>
            </a:r>
            <a:r>
              <a:rPr lang="fr-CH" kern="0" dirty="0" err="1" smtClean="0"/>
              <a:t>beliefs</a:t>
            </a:r>
            <a:r>
              <a:rPr lang="fr-CH" kern="0" dirty="0" smtClean="0"/>
              <a:t> are</a:t>
            </a:r>
            <a:r>
              <a:rPr lang="fr-CH" b="1" kern="0" dirty="0" smtClean="0"/>
              <a:t> </a:t>
            </a:r>
            <a:r>
              <a:rPr lang="en-AU" b="1" kern="0" dirty="0" smtClean="0"/>
              <a:t>challenging </a:t>
            </a:r>
            <a:r>
              <a:rPr lang="en-AU" kern="0" dirty="0" smtClean="0"/>
              <a:t>to Child Protection practices (and CPMS)? </a:t>
            </a:r>
          </a:p>
          <a:p>
            <a:endParaRPr lang="en-AU" kern="0" dirty="0" smtClean="0"/>
          </a:p>
          <a:p>
            <a:endParaRPr lang="en-AU" kern="0" dirty="0" smtClean="0"/>
          </a:p>
        </p:txBody>
      </p:sp>
    </p:spTree>
    <p:extLst>
      <p:ext uri="{BB962C8B-B14F-4D97-AF65-F5344CB8AC3E}">
        <p14:creationId xmlns:p14="http://schemas.microsoft.com/office/powerpoint/2010/main" val="1594729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3715" name="Picture 3" descr="Light-Bul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1124744"/>
            <a:ext cx="4105275" cy="456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243715"/>
                                        </p:tgtEl>
                                      </p:cBhvr>
                                    </p:animEffect>
                                    <p:animScale>
                                      <p:cBhvr>
                                        <p:cTn id="7" dur="250" autoRev="1" fill="hold"/>
                                        <p:tgtEl>
                                          <p:spTgt spid="24371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151</Words>
  <Application>Microsoft Office PowerPoint</Application>
  <PresentationFormat>On-screen Show (4:3)</PresentationFormat>
  <Paragraphs>11</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1_Default Design</vt:lpstr>
      <vt:lpstr> Exploring Beliefs and Values about Girl and Boy Children </vt:lpstr>
      <vt:lpstr>Write the first thing that comes to your mind. No over thinking – it is not a test and there are  no right answers!</vt:lpstr>
      <vt:lpstr>FRAGMENTATION</vt:lpstr>
      <vt:lpstr>Helpful and Challenging Beliefs</vt:lpstr>
      <vt:lpstr>PowerPoint Presentation</vt:lpstr>
    </vt:vector>
  </TitlesOfParts>
  <Company>Department of Human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nmcc2511</dc:creator>
  <cp:lastModifiedBy>Susan Wisniewski</cp:lastModifiedBy>
  <cp:revision>58</cp:revision>
  <dcterms:created xsi:type="dcterms:W3CDTF">2013-02-27T00:22:14Z</dcterms:created>
  <dcterms:modified xsi:type="dcterms:W3CDTF">2014-03-16T20:36:44Z</dcterms:modified>
</cp:coreProperties>
</file>